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3.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4.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5.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6.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33" r:id="rId4"/>
    <p:sldMasterId id="2147485337" r:id="rId5"/>
    <p:sldMasterId id="2147485378" r:id="rId6"/>
    <p:sldMasterId id="2147485498" r:id="rId7"/>
    <p:sldMasterId id="2147485512" r:id="rId8"/>
    <p:sldMasterId id="2147485548" r:id="rId9"/>
    <p:sldMasterId id="2147485576" r:id="rId10"/>
    <p:sldMasterId id="2147485607" r:id="rId11"/>
  </p:sldMasterIdLst>
  <p:notesMasterIdLst>
    <p:notesMasterId r:id="rId116"/>
  </p:notesMasterIdLst>
  <p:handoutMasterIdLst>
    <p:handoutMasterId r:id="rId117"/>
  </p:handoutMasterIdLst>
  <p:sldIdLst>
    <p:sldId id="2147470370" r:id="rId12"/>
    <p:sldId id="2147470526" r:id="rId13"/>
    <p:sldId id="2145705800" r:id="rId14"/>
    <p:sldId id="2147469413" r:id="rId15"/>
    <p:sldId id="2147477859" r:id="rId16"/>
    <p:sldId id="2147470590" r:id="rId17"/>
    <p:sldId id="2147477834" r:id="rId18"/>
    <p:sldId id="2147470434" r:id="rId19"/>
    <p:sldId id="2147477845" r:id="rId20"/>
    <p:sldId id="2147469429" r:id="rId21"/>
    <p:sldId id="2147469434" r:id="rId22"/>
    <p:sldId id="2147477862" r:id="rId23"/>
    <p:sldId id="2147470473" r:id="rId24"/>
    <p:sldId id="2147477814" r:id="rId25"/>
    <p:sldId id="2147477853" r:id="rId26"/>
    <p:sldId id="2147477815" r:id="rId27"/>
    <p:sldId id="2147470540" r:id="rId28"/>
    <p:sldId id="2147470457" r:id="rId29"/>
    <p:sldId id="2147477808" r:id="rId30"/>
    <p:sldId id="2147477822" r:id="rId31"/>
    <p:sldId id="2147470525" r:id="rId32"/>
    <p:sldId id="2134804651" r:id="rId33"/>
    <p:sldId id="2147477848" r:id="rId34"/>
    <p:sldId id="2147477849" r:id="rId35"/>
    <p:sldId id="2147469929" r:id="rId36"/>
    <p:sldId id="2147470489" r:id="rId37"/>
    <p:sldId id="2147470488" r:id="rId38"/>
    <p:sldId id="2147477784" r:id="rId39"/>
    <p:sldId id="2147477785" r:id="rId40"/>
    <p:sldId id="2147477863" r:id="rId41"/>
    <p:sldId id="2147477786" r:id="rId42"/>
    <p:sldId id="2147477782" r:id="rId43"/>
    <p:sldId id="2147477839" r:id="rId44"/>
    <p:sldId id="2147470539" r:id="rId45"/>
    <p:sldId id="2147477854" r:id="rId46"/>
    <p:sldId id="2147470643" r:id="rId47"/>
    <p:sldId id="2147477809" r:id="rId48"/>
    <p:sldId id="2147477823" r:id="rId49"/>
    <p:sldId id="2147470529" r:id="rId50"/>
    <p:sldId id="2147477864" r:id="rId51"/>
    <p:sldId id="2147470541" r:id="rId52"/>
    <p:sldId id="2147470642" r:id="rId53"/>
    <p:sldId id="2147477812" r:id="rId54"/>
    <p:sldId id="2147477824" r:id="rId55"/>
    <p:sldId id="2147470531" r:id="rId56"/>
    <p:sldId id="2147477787" r:id="rId57"/>
    <p:sldId id="2147477788" r:id="rId58"/>
    <p:sldId id="2147477789" r:id="rId59"/>
    <p:sldId id="2147477790" r:id="rId60"/>
    <p:sldId id="2147477791" r:id="rId61"/>
    <p:sldId id="2147477796" r:id="rId62"/>
    <p:sldId id="2147470475" r:id="rId63"/>
    <p:sldId id="2147477792" r:id="rId64"/>
    <p:sldId id="2147470480" r:id="rId65"/>
    <p:sldId id="2147477793" r:id="rId66"/>
    <p:sldId id="2147470485" r:id="rId67"/>
    <p:sldId id="2147470481" r:id="rId68"/>
    <p:sldId id="2147470542" r:id="rId69"/>
    <p:sldId id="2147470641" r:id="rId70"/>
    <p:sldId id="2147477810" r:id="rId71"/>
    <p:sldId id="2147477825" r:id="rId72"/>
    <p:sldId id="2147470533" r:id="rId73"/>
    <p:sldId id="2147470521" r:id="rId74"/>
    <p:sldId id="2147470487" r:id="rId75"/>
    <p:sldId id="2147470496" r:id="rId76"/>
    <p:sldId id="2147470497" r:id="rId77"/>
    <p:sldId id="2147477813" r:id="rId78"/>
    <p:sldId id="2147470500" r:id="rId79"/>
    <p:sldId id="2147470501" r:id="rId80"/>
    <p:sldId id="2147470502" r:id="rId81"/>
    <p:sldId id="2147470504" r:id="rId82"/>
    <p:sldId id="2147470503" r:id="rId83"/>
    <p:sldId id="2147470507" r:id="rId84"/>
    <p:sldId id="2147470510" r:id="rId85"/>
    <p:sldId id="2147477781" r:id="rId86"/>
    <p:sldId id="2147470509" r:id="rId87"/>
    <p:sldId id="2147470511" r:id="rId88"/>
    <p:sldId id="2147470535" r:id="rId89"/>
    <p:sldId id="2147470640" r:id="rId90"/>
    <p:sldId id="2147477811" r:id="rId91"/>
    <p:sldId id="2147477826" r:id="rId92"/>
    <p:sldId id="2147470537" r:id="rId93"/>
    <p:sldId id="2147470513" r:id="rId94"/>
    <p:sldId id="2147470515" r:id="rId95"/>
    <p:sldId id="2147469108" r:id="rId96"/>
    <p:sldId id="2147477866" r:id="rId97"/>
    <p:sldId id="2147470517" r:id="rId98"/>
    <p:sldId id="2147470639" r:id="rId99"/>
    <p:sldId id="2147470645" r:id="rId100"/>
    <p:sldId id="2147477827" r:id="rId101"/>
    <p:sldId id="2147477799" r:id="rId102"/>
    <p:sldId id="2147477776" r:id="rId103"/>
    <p:sldId id="2147477763" r:id="rId104"/>
    <p:sldId id="2147477783" r:id="rId105"/>
    <p:sldId id="2147477820" r:id="rId106"/>
    <p:sldId id="2147477821" r:id="rId107"/>
    <p:sldId id="2147477867" r:id="rId108"/>
    <p:sldId id="2147477818" r:id="rId109"/>
    <p:sldId id="2147477800" r:id="rId110"/>
    <p:sldId id="2147477858" r:id="rId111"/>
    <p:sldId id="2147477855" r:id="rId112"/>
    <p:sldId id="2147477851" r:id="rId113"/>
    <p:sldId id="2147477842" r:id="rId114"/>
    <p:sldId id="2147477807" r:id="rId115"/>
  </p:sldIdLst>
  <p:sldSz cx="12192000" cy="6858000"/>
  <p:notesSz cx="9601200" cy="7315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B7E3043B-74CE-4CAC-BCEE-47FA456D7743}">
          <p14:sldIdLst>
            <p14:sldId id="2147470370"/>
            <p14:sldId id="2147470526"/>
            <p14:sldId id="2145705800"/>
            <p14:sldId id="2147469413"/>
            <p14:sldId id="2147477859"/>
            <p14:sldId id="2147470590"/>
            <p14:sldId id="2147477834"/>
            <p14:sldId id="2147470434"/>
            <p14:sldId id="2147477845"/>
            <p14:sldId id="2147469429"/>
            <p14:sldId id="2147469434"/>
            <p14:sldId id="2147477862"/>
            <p14:sldId id="2147470473"/>
            <p14:sldId id="2147477814"/>
            <p14:sldId id="2147477853"/>
            <p14:sldId id="2147477815"/>
            <p14:sldId id="2147470540"/>
            <p14:sldId id="2147470457"/>
            <p14:sldId id="2147477808"/>
          </p14:sldIdLst>
        </p14:section>
        <p14:section name="Session 2" id="{827416B2-B37D-4C6D-A3D0-3E2F48D1FAB0}">
          <p14:sldIdLst>
            <p14:sldId id="2147477822"/>
            <p14:sldId id="2147470525"/>
            <p14:sldId id="2134804651"/>
            <p14:sldId id="2147477848"/>
            <p14:sldId id="2147477849"/>
            <p14:sldId id="2147469929"/>
            <p14:sldId id="2147470489"/>
            <p14:sldId id="2147470488"/>
            <p14:sldId id="2147477784"/>
            <p14:sldId id="2147477785"/>
            <p14:sldId id="2147477863"/>
            <p14:sldId id="2147477786"/>
            <p14:sldId id="2147477782"/>
            <p14:sldId id="2147477839"/>
            <p14:sldId id="2147470539"/>
            <p14:sldId id="2147477854"/>
            <p14:sldId id="2147470643"/>
            <p14:sldId id="2147477809"/>
          </p14:sldIdLst>
        </p14:section>
        <p14:section name="Session 3" id="{EE28CB5F-6FB8-4E4A-8560-842213B023EA}">
          <p14:sldIdLst>
            <p14:sldId id="2147477823"/>
            <p14:sldId id="2147470529"/>
            <p14:sldId id="2147477864"/>
            <p14:sldId id="2147470541"/>
            <p14:sldId id="2147470642"/>
            <p14:sldId id="2147477812"/>
          </p14:sldIdLst>
        </p14:section>
        <p14:section name="Session 4" id="{72113CB1-7AB3-431A-A822-BA7032BF251A}">
          <p14:sldIdLst>
            <p14:sldId id="2147477824"/>
            <p14:sldId id="2147470531"/>
            <p14:sldId id="2147477787"/>
            <p14:sldId id="2147477788"/>
            <p14:sldId id="2147477789"/>
            <p14:sldId id="2147477790"/>
            <p14:sldId id="2147477791"/>
            <p14:sldId id="2147477796"/>
            <p14:sldId id="2147470475"/>
            <p14:sldId id="2147477792"/>
            <p14:sldId id="2147470480"/>
            <p14:sldId id="2147477793"/>
            <p14:sldId id="2147470485"/>
            <p14:sldId id="2147470481"/>
            <p14:sldId id="2147470542"/>
            <p14:sldId id="2147470641"/>
            <p14:sldId id="2147477810"/>
          </p14:sldIdLst>
        </p14:section>
        <p14:section name="Session 5" id="{E0B1DE2A-BB05-495A-8F37-467CBE604C3A}">
          <p14:sldIdLst>
            <p14:sldId id="2147477825"/>
            <p14:sldId id="2147470533"/>
            <p14:sldId id="2147470521"/>
            <p14:sldId id="2147470487"/>
            <p14:sldId id="2147470496"/>
            <p14:sldId id="2147470497"/>
            <p14:sldId id="2147477813"/>
            <p14:sldId id="2147470500"/>
            <p14:sldId id="2147470501"/>
            <p14:sldId id="2147470502"/>
            <p14:sldId id="2147470504"/>
            <p14:sldId id="2147470503"/>
            <p14:sldId id="2147470507"/>
            <p14:sldId id="2147470510"/>
            <p14:sldId id="2147477781"/>
            <p14:sldId id="2147470509"/>
            <p14:sldId id="2147470511"/>
            <p14:sldId id="2147470535"/>
            <p14:sldId id="2147470640"/>
            <p14:sldId id="2147477811"/>
          </p14:sldIdLst>
        </p14:section>
        <p14:section name="Session 6" id="{38ADED0A-9274-48F7-8390-262B7CE8D29F}">
          <p14:sldIdLst>
            <p14:sldId id="2147477826"/>
            <p14:sldId id="2147470537"/>
            <p14:sldId id="2147470513"/>
            <p14:sldId id="2147470515"/>
            <p14:sldId id="2147469108"/>
            <p14:sldId id="2147477866"/>
            <p14:sldId id="2147470517"/>
            <p14:sldId id="2147470639"/>
            <p14:sldId id="2147470645"/>
          </p14:sldIdLst>
        </p14:section>
        <p14:section name="Session 7" id="{A9B592D5-621F-48A1-888A-151724EEB0D5}">
          <p14:sldIdLst>
            <p14:sldId id="2147477827"/>
            <p14:sldId id="2147477799"/>
            <p14:sldId id="2147477776"/>
            <p14:sldId id="2147477763"/>
            <p14:sldId id="2147477783"/>
            <p14:sldId id="2147477820"/>
            <p14:sldId id="2147477821"/>
            <p14:sldId id="2147477867"/>
            <p14:sldId id="2147477818"/>
            <p14:sldId id="2147477800"/>
            <p14:sldId id="2147477858"/>
            <p14:sldId id="2147477855"/>
            <p14:sldId id="2147477851"/>
            <p14:sldId id="2147477842"/>
            <p14:sldId id="2147477807"/>
          </p14:sldIdLst>
        </p14:section>
        <p14:section name="SME review reference 4.19.22" id="{62E5CD57-90D0-4947-B367-E97B9BF71B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11892" userDrawn="1">
          <p15:clr>
            <a:srgbClr val="A4A3A4"/>
          </p15:clr>
        </p15:guide>
        <p15:guide id="2" pos="302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F25108-9BE1-D6F0-48B4-DC5CAA0D6861}" name="Marc Pisan" initials="MP" userId="S::marcpi@microsoft.com::0303b33f-6d96-4353-857f-f6b074fb04f5" providerId="AD"/>
  <p188:author id="{7EC4DA09-A143-8FFA-254E-10C8880A7B10}" name="Saku Uchikawa" initials="SU" userId="Anonymous_Saku Uchikawa" providerId="None"/>
  <p188:author id="{FB4FE21D-1E45-5B72-9640-932920785F73}" name="Rick Osborne" initials="RO" userId="S::rosborne_bridge.partners#ext#@microsoft.onmicrosoft.com::fb3ae736-0e0d-4aff-ac89-7b741c9a90c1" providerId="AD"/>
  <p188:author id="{7E07B127-5509-774F-C02C-2A54F44001EA}" name="Alejandro Gutierrez" initials="AG" userId="S::algutie@microsoft.com::73ab9d23-e8d1-4319-acef-d83523bb7168" providerId="AD"/>
  <p188:author id="{485A4E2A-6E57-9B26-D24F-75397CE86EAE}" name="Eachean Edmundson (BRIDGE PARTNERS LLC)" initials="EL" userId="S::v-eedmundson@microsoft.com::1c1ce27d-bc4f-46bf-abb3-aad8487de2d9" providerId="AD"/>
  <p188:author id="{2EFD172E-C533-0181-99D3-961D485BFB69}" name="Monica Lueder" initials="ML" userId="S-1-5-21-2127521184-1604012920-1887927527-2598260" providerId="AD"/>
  <p188:author id="{57B3232F-2350-1F49-4FB2-1E07D6623F37}" name="Rick Osborne (BRIDGE PARTNERS LLC)" initials="RL" userId="S::v-rosborne@microsoft.com::d7d745a4-9348-44f6-8ee2-7a85698efae7" providerId="AD"/>
  <p188:author id="{2CA14C47-B6FC-DC55-4722-0EFA7115B8E4}" name="Scott Rollins" initials="SR" userId="S::scott.rollins_thespurgroup.com#ext#@microsoft.onmicrosoft.com::3eefb631-fd60-4117-a8a9-300c5636358b" providerId="AD"/>
  <p188:author id="{7A61A958-7C62-F562-7351-5B1026730878}" name="Julie McCann" initials="JM" userId="S::jmccann@bridge.partners::cac5e808-1630-48e3-8644-e15c4ddfecfb" providerId="AD"/>
  <p188:author id="{B3D18764-E50E-DF36-9CE8-061B19BE6AF6}" name="Mary Feil-Jacobs" initials="MFJ" userId="Anonymous_Mary Feil-Jacobs" providerId="None"/>
  <p188:author id="{3582FA7D-27C3-D879-20F7-E121F87DF7B7}" name="Colin Masson" initials="CM" userId="S::cmasson@microsoft.com::1392d32b-659e-4b20-8639-48769e0ec674" providerId="AD"/>
  <p188:author id="{36D7EEA3-D699-2F3F-2085-478EDB27F424}" name="Wesley Andrews" initials="WA" userId="S::wandrews@bridge.partners::a2178429-0dc6-4af9-b331-9789c125691f" providerId="AD"/>
  <p188:author id="{A28D1DBA-C3B1-6C69-4682-7605D336F9C3}" name="Natasha Petroff" initials="NP" userId="S::npetroff@bridge.partners::5868b9d8-c9e3-4541-aa60-b8d1f22eaed7" providerId="AD"/>
  <p188:author id="{5AC1F3BB-0335-FFF2-90AA-716C90024AAA}" name="Brandon Potter" initials="BP" userId="S::brpotter@microsoft.com::e9532f00-6d54-4f15-a578-b04c8cbcd703" providerId="AD"/>
  <p188:author id="{42A13BC0-691A-2499-842C-7BE0424BF727}" name="Jen Hofer" initials="JH" userId="S::jenhofer@microsoft.com::e5f26668-c425-49e6-9018-22085df032b4" providerId="AD"/>
  <p188:author id="{BB3E8AD9-106A-97E4-FE17-42A33F061602}" name="Natasha Petroff" initials="NP" userId="S::npetroff_bridge.partners#ext#@microsoft.onmicrosoft.com::d5c8749b-3475-41bf-986a-b03006487842" providerId="AD"/>
  <p188:author id="{903D06F5-1E01-5A4A-2E05-DDFB59BD23BB}" name="Mary Feil-Jacobs" initials="MF" userId="S-1-5-21-2127521184-1604012920-1887927527-65006" providerId="AD"/>
  <p188:author id="{EC3241F6-9E7A-EDC9-B661-503C2A6E9F5D}" name="Michelle Lancaster (CELA)" initials="M(" userId="S::milanca@microsoft.com::3f8b143b-ba26-4a5d-8403-1f82814fadbe"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Colin Masson" initials="CM" lastIdx="2" clrIdx="5">
    <p:extLst>
      <p:ext uri="{19B8F6BF-5375-455C-9EA6-DF929625EA0E}">
        <p15:presenceInfo xmlns:p15="http://schemas.microsoft.com/office/powerpoint/2012/main" userId="Colin Masson" providerId="None"/>
      </p:ext>
    </p:extLst>
  </p:cmAuthor>
  <p:cmAuthor id="6" name="Natasha Petroff" initials="NP" lastIdx="105" clrIdx="6">
    <p:extLst>
      <p:ext uri="{19B8F6BF-5375-455C-9EA6-DF929625EA0E}">
        <p15:presenceInfo xmlns:p15="http://schemas.microsoft.com/office/powerpoint/2012/main" userId="S::npetroff@bridge.partners::5868b9d8-c9e3-4541-aa60-b8d1f22eaed7" providerId="AD"/>
      </p:ext>
    </p:extLst>
  </p:cmAuthor>
  <p:cmAuthor id="7" name="Julie McCann" initials="JM" lastIdx="363" clrIdx="7">
    <p:extLst>
      <p:ext uri="{19B8F6BF-5375-455C-9EA6-DF929625EA0E}">
        <p15:presenceInfo xmlns:p15="http://schemas.microsoft.com/office/powerpoint/2012/main" userId="S::jmccann@bridge.partners::cac5e808-1630-48e3-8644-e15c4ddfecfb" providerId="AD"/>
      </p:ext>
    </p:extLst>
  </p:cmAuthor>
  <p:cmAuthor id="8" name="Heather Wikene" initials="HW" lastIdx="23" clrIdx="8">
    <p:extLst>
      <p:ext uri="{19B8F6BF-5375-455C-9EA6-DF929625EA0E}">
        <p15:presenceInfo xmlns:p15="http://schemas.microsoft.com/office/powerpoint/2012/main" userId="S::hewikene@bridge.partners::e95e0efa-a14b-4992-93a3-422c873b4a04" providerId="AD"/>
      </p:ext>
    </p:extLst>
  </p:cmAuthor>
  <p:cmAuthor id="9" name="Heather Wikene" initials="HW [2]" lastIdx="31" clrIdx="9">
    <p:extLst>
      <p:ext uri="{19B8F6BF-5375-455C-9EA6-DF929625EA0E}">
        <p15:presenceInfo xmlns:p15="http://schemas.microsoft.com/office/powerpoint/2012/main" userId="Heather Wikene" providerId="None"/>
      </p:ext>
    </p:extLst>
  </p:cmAuthor>
  <p:cmAuthor id="10" name="Stacy Reilly" initials="SR" lastIdx="13" clrIdx="10">
    <p:extLst>
      <p:ext uri="{19B8F6BF-5375-455C-9EA6-DF929625EA0E}">
        <p15:presenceInfo xmlns:p15="http://schemas.microsoft.com/office/powerpoint/2012/main" userId="Stacy Reilly" providerId="None"/>
      </p:ext>
    </p:extLst>
  </p:cmAuthor>
  <p:cmAuthor id="11" name="Marc Pisan" initials="MP" lastIdx="2" clrIdx="11">
    <p:extLst>
      <p:ext uri="{19B8F6BF-5375-455C-9EA6-DF929625EA0E}">
        <p15:presenceInfo xmlns:p15="http://schemas.microsoft.com/office/powerpoint/2012/main" userId="S::marcpi@microsoft.com::0303b33f-6d96-4353-857f-f6b074fb04f5" providerId="AD"/>
      </p:ext>
    </p:extLst>
  </p:cmAuthor>
  <p:cmAuthor id="12" name="Rick Osborne" initials="RO" lastIdx="1" clrIdx="12">
    <p:extLst>
      <p:ext uri="{19B8F6BF-5375-455C-9EA6-DF929625EA0E}">
        <p15:presenceInfo xmlns:p15="http://schemas.microsoft.com/office/powerpoint/2012/main" userId="S::rosborne@bridge.partners::7b8d1b3d-c1a9-42f6-8e0c-33d010ffd0f3" providerId="AD"/>
      </p:ext>
    </p:extLst>
  </p:cmAuthor>
  <p:cmAuthor id="13" name="Heather Wikene (BRIDGE PARTNERS LLC)" initials="HL" lastIdx="23" clrIdx="13">
    <p:extLst>
      <p:ext uri="{19B8F6BF-5375-455C-9EA6-DF929625EA0E}">
        <p15:presenceInfo xmlns:p15="http://schemas.microsoft.com/office/powerpoint/2012/main" userId="S::v-hwikene@microsoft.com::95bd863d-62de-44cd-a1ac-36063f361652" providerId="AD"/>
      </p:ext>
    </p:extLst>
  </p:cmAuthor>
  <p:cmAuthor id="14" name="Brandon Potter" initials="BP" lastIdx="5" clrIdx="14">
    <p:extLst>
      <p:ext uri="{19B8F6BF-5375-455C-9EA6-DF929625EA0E}">
        <p15:presenceInfo xmlns:p15="http://schemas.microsoft.com/office/powerpoint/2012/main" userId="Brandon Pott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868"/>
    <a:srgbClr val="50E6FF"/>
    <a:srgbClr val="CFCFD1"/>
    <a:srgbClr val="B1B1B2"/>
    <a:srgbClr val="24B1D8"/>
    <a:srgbClr val="FAF9F8"/>
    <a:srgbClr val="F2F2F2"/>
    <a:srgbClr val="FFFFFF"/>
    <a:srgbClr val="107C10"/>
    <a:srgbClr val="325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2" autoAdjust="0"/>
    <p:restoredTop sz="94660"/>
  </p:normalViewPr>
  <p:slideViewPr>
    <p:cSldViewPr snapToGrid="0">
      <p:cViewPr varScale="1">
        <p:scale>
          <a:sx n="76" d="100"/>
          <a:sy n="76" d="100"/>
        </p:scale>
        <p:origin x="206" y="53"/>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11892"/>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handoutMaster" Target="handoutMasters/handoutMaster1.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slide" Target="slides/slide102.xml"/><Relationship Id="rId11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notesMaster" Target="notesMasters/notesMaster1.xml"/><Relationship Id="rId124" Type="http://schemas.microsoft.com/office/2018/10/relationships/authors" Target="author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slide" Target="slides/slide103.xml"/><Relationship Id="rId119"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ire Nielsen" userId="ebf09baf-0b46-49dc-b5e4-5c911106321b" providerId="ADAL" clId="{F1E21432-BE4C-4981-A880-5D67F724D4E0}"/>
    <pc:docChg chg="delSld modSld modSection">
      <pc:chgData name="Claire Nielsen" userId="ebf09baf-0b46-49dc-b5e4-5c911106321b" providerId="ADAL" clId="{F1E21432-BE4C-4981-A880-5D67F724D4E0}" dt="2022-05-23T07:27:33.516" v="25" actId="20577"/>
      <pc:docMkLst>
        <pc:docMk/>
      </pc:docMkLst>
      <pc:sldChg chg="modSp mod">
        <pc:chgData name="Claire Nielsen" userId="ebf09baf-0b46-49dc-b5e4-5c911106321b" providerId="ADAL" clId="{F1E21432-BE4C-4981-A880-5D67F724D4E0}" dt="2022-05-23T07:27:33.516" v="25" actId="20577"/>
        <pc:sldMkLst>
          <pc:docMk/>
          <pc:sldMk cId="2751153486" sldId="2145705800"/>
        </pc:sldMkLst>
        <pc:spChg chg="mod">
          <ac:chgData name="Claire Nielsen" userId="ebf09baf-0b46-49dc-b5e4-5c911106321b" providerId="ADAL" clId="{F1E21432-BE4C-4981-A880-5D67F724D4E0}" dt="2022-05-23T07:27:27.846" v="16" actId="14100"/>
          <ac:spMkLst>
            <pc:docMk/>
            <pc:sldMk cId="2751153486" sldId="2145705800"/>
            <ac:spMk id="81" creationId="{30ACFC91-8DA3-448A-96E1-B6354A5985D6}"/>
          </ac:spMkLst>
        </pc:spChg>
        <pc:spChg chg="mod">
          <ac:chgData name="Claire Nielsen" userId="ebf09baf-0b46-49dc-b5e4-5c911106321b" providerId="ADAL" clId="{F1E21432-BE4C-4981-A880-5D67F724D4E0}" dt="2022-05-23T07:27:33.516" v="25" actId="20577"/>
          <ac:spMkLst>
            <pc:docMk/>
            <pc:sldMk cId="2751153486" sldId="2145705800"/>
            <ac:spMk id="121" creationId="{8D1BDE9E-7275-493F-8B44-1B6827407176}"/>
          </ac:spMkLst>
        </pc:spChg>
      </pc:sldChg>
      <pc:sldChg chg="del delCm">
        <pc:chgData name="Claire Nielsen" userId="ebf09baf-0b46-49dc-b5e4-5c911106321b" providerId="ADAL" clId="{F1E21432-BE4C-4981-A880-5D67F724D4E0}" dt="2022-05-23T07:25:38.812" v="3" actId="47"/>
        <pc:sldMkLst>
          <pc:docMk/>
          <pc:sldMk cId="2196907139" sldId="2147470451"/>
        </pc:sldMkLst>
      </pc:sldChg>
      <pc:sldChg chg="delCm">
        <pc:chgData name="Claire Nielsen" userId="ebf09baf-0b46-49dc-b5e4-5c911106321b" providerId="ADAL" clId="{F1E21432-BE4C-4981-A880-5D67F724D4E0}" dt="2022-05-23T07:24:04.215" v="0"/>
        <pc:sldMkLst>
          <pc:docMk/>
          <pc:sldMk cId="2501026029" sldId="2147470473"/>
        </pc:sldMkLst>
      </pc:sldChg>
      <pc:sldChg chg="delCm">
        <pc:chgData name="Claire Nielsen" userId="ebf09baf-0b46-49dc-b5e4-5c911106321b" providerId="ADAL" clId="{F1E21432-BE4C-4981-A880-5D67F724D4E0}" dt="2022-05-23T07:24:04.215" v="0"/>
        <pc:sldMkLst>
          <pc:docMk/>
          <pc:sldMk cId="2730061063" sldId="2147470475"/>
        </pc:sldMkLst>
      </pc:sldChg>
      <pc:sldChg chg="delCm">
        <pc:chgData name="Claire Nielsen" userId="ebf09baf-0b46-49dc-b5e4-5c911106321b" providerId="ADAL" clId="{F1E21432-BE4C-4981-A880-5D67F724D4E0}" dt="2022-05-23T07:24:04.215" v="0"/>
        <pc:sldMkLst>
          <pc:docMk/>
          <pc:sldMk cId="3701441547" sldId="2147470488"/>
        </pc:sldMkLst>
      </pc:sldChg>
      <pc:sldChg chg="delCm">
        <pc:chgData name="Claire Nielsen" userId="ebf09baf-0b46-49dc-b5e4-5c911106321b" providerId="ADAL" clId="{F1E21432-BE4C-4981-A880-5D67F724D4E0}" dt="2022-05-23T07:24:04.215" v="0"/>
        <pc:sldMkLst>
          <pc:docMk/>
          <pc:sldMk cId="1720351747" sldId="2147477796"/>
        </pc:sldMkLst>
      </pc:sldChg>
      <pc:sldChg chg="delCm">
        <pc:chgData name="Claire Nielsen" userId="ebf09baf-0b46-49dc-b5e4-5c911106321b" providerId="ADAL" clId="{F1E21432-BE4C-4981-A880-5D67F724D4E0}" dt="2022-05-23T07:24:04.215" v="0"/>
        <pc:sldMkLst>
          <pc:docMk/>
          <pc:sldMk cId="1775669794" sldId="2147477814"/>
        </pc:sldMkLst>
      </pc:sldChg>
      <pc:sldChg chg="delCm">
        <pc:chgData name="Claire Nielsen" userId="ebf09baf-0b46-49dc-b5e4-5c911106321b" providerId="ADAL" clId="{F1E21432-BE4C-4981-A880-5D67F724D4E0}" dt="2022-05-23T07:24:04.215" v="0"/>
        <pc:sldMkLst>
          <pc:docMk/>
          <pc:sldMk cId="3909074061" sldId="2147477822"/>
        </pc:sldMkLst>
      </pc:sldChg>
      <pc:sldChg chg="delCm">
        <pc:chgData name="Claire Nielsen" userId="ebf09baf-0b46-49dc-b5e4-5c911106321b" providerId="ADAL" clId="{F1E21432-BE4C-4981-A880-5D67F724D4E0}" dt="2022-05-23T07:24:04.215" v="0"/>
        <pc:sldMkLst>
          <pc:docMk/>
          <pc:sldMk cId="2635097306" sldId="2147477827"/>
        </pc:sldMkLst>
      </pc:sldChg>
      <pc:sldChg chg="del">
        <pc:chgData name="Claire Nielsen" userId="ebf09baf-0b46-49dc-b5e4-5c911106321b" providerId="ADAL" clId="{F1E21432-BE4C-4981-A880-5D67F724D4E0}" dt="2022-05-23T07:25:21.395" v="2" actId="47"/>
        <pc:sldMkLst>
          <pc:docMk/>
          <pc:sldMk cId="3864224882" sldId="2147477828"/>
        </pc:sldMkLst>
      </pc:sldChg>
      <pc:sldChg chg="del">
        <pc:chgData name="Claire Nielsen" userId="ebf09baf-0b46-49dc-b5e4-5c911106321b" providerId="ADAL" clId="{F1E21432-BE4C-4981-A880-5D67F724D4E0}" dt="2022-05-23T07:25:16.345" v="1" actId="47"/>
        <pc:sldMkLst>
          <pc:docMk/>
          <pc:sldMk cId="3818475612" sldId="2147477829"/>
        </pc:sldMkLst>
      </pc:sldChg>
      <pc:sldChg chg="del">
        <pc:chgData name="Claire Nielsen" userId="ebf09baf-0b46-49dc-b5e4-5c911106321b" providerId="ADAL" clId="{F1E21432-BE4C-4981-A880-5D67F724D4E0}" dt="2022-05-23T07:25:16.345" v="1" actId="47"/>
        <pc:sldMkLst>
          <pc:docMk/>
          <pc:sldMk cId="197286041" sldId="2147477830"/>
        </pc:sldMkLst>
      </pc:sldChg>
      <pc:sldChg chg="del">
        <pc:chgData name="Claire Nielsen" userId="ebf09baf-0b46-49dc-b5e4-5c911106321b" providerId="ADAL" clId="{F1E21432-BE4C-4981-A880-5D67F724D4E0}" dt="2022-05-23T07:25:16.345" v="1" actId="47"/>
        <pc:sldMkLst>
          <pc:docMk/>
          <pc:sldMk cId="729439461" sldId="2147477831"/>
        </pc:sldMkLst>
      </pc:sldChg>
      <pc:sldChg chg="del">
        <pc:chgData name="Claire Nielsen" userId="ebf09baf-0b46-49dc-b5e4-5c911106321b" providerId="ADAL" clId="{F1E21432-BE4C-4981-A880-5D67F724D4E0}" dt="2022-05-23T07:25:16.345" v="1" actId="47"/>
        <pc:sldMkLst>
          <pc:docMk/>
          <pc:sldMk cId="1603897191" sldId="2147477835"/>
        </pc:sldMkLst>
      </pc:sldChg>
      <pc:sldChg chg="del">
        <pc:chgData name="Claire Nielsen" userId="ebf09baf-0b46-49dc-b5e4-5c911106321b" providerId="ADAL" clId="{F1E21432-BE4C-4981-A880-5D67F724D4E0}" dt="2022-05-23T07:25:16.345" v="1" actId="47"/>
        <pc:sldMkLst>
          <pc:docMk/>
          <pc:sldMk cId="80463228" sldId="2147477837"/>
        </pc:sldMkLst>
      </pc:sldChg>
      <pc:sldChg chg="delCm">
        <pc:chgData name="Claire Nielsen" userId="ebf09baf-0b46-49dc-b5e4-5c911106321b" providerId="ADAL" clId="{F1E21432-BE4C-4981-A880-5D67F724D4E0}" dt="2022-05-23T07:24:04.215" v="0"/>
        <pc:sldMkLst>
          <pc:docMk/>
          <pc:sldMk cId="2787180406" sldId="21474778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9" y="-47789"/>
            <a:ext cx="4160520" cy="1887794"/>
          </a:xfrm>
          <a:prstGeom prst="rect">
            <a:avLst/>
          </a:prstGeom>
        </p:spPr>
        <p:txBody>
          <a:bodyPr vert="horz" lIns="179224" tIns="89611" rIns="179224" bIns="89611" rtlCol="0"/>
          <a:lstStyle>
            <a:lvl1pPr algn="l">
              <a:defRPr sz="2400"/>
            </a:lvl1pPr>
          </a:lstStyle>
          <a:p>
            <a:endParaRPr lang="en-US">
              <a:latin typeface="Segoe UI" pitchFamily="34" charset="0"/>
            </a:endParaRPr>
          </a:p>
        </p:txBody>
      </p:sp>
      <p:sp>
        <p:nvSpPr>
          <p:cNvPr id="7" name="Date Placeholder 6"/>
          <p:cNvSpPr>
            <a:spLocks noGrp="1"/>
          </p:cNvSpPr>
          <p:nvPr>
            <p:ph type="dt" sz="quarter" idx="1"/>
          </p:nvPr>
        </p:nvSpPr>
        <p:spPr>
          <a:xfrm>
            <a:off x="5438468" y="0"/>
            <a:ext cx="4160520" cy="1887794"/>
          </a:xfrm>
          <a:prstGeom prst="rect">
            <a:avLst/>
          </a:prstGeom>
        </p:spPr>
        <p:txBody>
          <a:bodyPr vert="horz" lIns="179224" tIns="89611" rIns="179224" bIns="89611" rtlCol="0"/>
          <a:lstStyle>
            <a:lvl1pPr algn="r">
              <a:defRPr sz="2400"/>
            </a:lvl1pPr>
          </a:lstStyle>
          <a:p>
            <a:fld id="{0D8F0CD2-5EC1-4FDB-84D0-00C2C868C5CC}" type="datetime8">
              <a:rPr lang="en-US" smtClean="0">
                <a:latin typeface="Segoe UI" pitchFamily="34" charset="0"/>
              </a:rPr>
              <a:t>5/23/2022 9:23 AM</a:t>
            </a:fld>
            <a:endParaRPr lang="en-US">
              <a:latin typeface="Segoe UI" pitchFamily="34" charset="0"/>
            </a:endParaRPr>
          </a:p>
        </p:txBody>
      </p:sp>
      <p:sp>
        <p:nvSpPr>
          <p:cNvPr id="8" name="Footer Placeholder 7"/>
          <p:cNvSpPr>
            <a:spLocks noGrp="1"/>
          </p:cNvSpPr>
          <p:nvPr>
            <p:ph type="ftr" sz="quarter" idx="2"/>
          </p:nvPr>
        </p:nvSpPr>
        <p:spPr>
          <a:xfrm>
            <a:off x="1" y="35861525"/>
            <a:ext cx="8113013" cy="1372631"/>
          </a:xfrm>
          <a:prstGeom prst="rect">
            <a:avLst/>
          </a:prstGeom>
        </p:spPr>
        <p:txBody>
          <a:bodyPr vert="horz" lIns="179224" tIns="89611" rIns="179224" bIns="89611" rtlCol="0" anchor="b"/>
          <a:lstStyle>
            <a:lvl1pPr algn="l">
              <a:defRPr sz="2400"/>
            </a:lvl1pPr>
          </a:lstStyle>
          <a:p>
            <a:pPr marL="780992" defTabSz="1791644" eaLnBrk="0" hangingPunct="0"/>
            <a:r>
              <a:rPr lang="en-US" sz="8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8097019" y="35861525"/>
            <a:ext cx="1501969" cy="1887794"/>
          </a:xfrm>
          <a:prstGeom prst="rect">
            <a:avLst/>
          </a:prstGeom>
        </p:spPr>
        <p:txBody>
          <a:bodyPr vert="horz" lIns="179224" tIns="89611" rIns="179224" bIns="89611" rtlCol="0" anchor="b"/>
          <a:lstStyle>
            <a:lvl1pPr algn="r">
              <a:defRPr sz="24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9" y="0"/>
            <a:ext cx="4160520" cy="1887794"/>
          </a:xfrm>
          <a:prstGeom prst="rect">
            <a:avLst/>
          </a:prstGeom>
        </p:spPr>
        <p:txBody>
          <a:bodyPr vert="horz" lIns="179224" tIns="89611" rIns="179224" bIns="89611" rtlCol="0"/>
          <a:lstStyle>
            <a:lvl1pPr algn="l">
              <a:defRPr sz="24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7783513" y="2832100"/>
            <a:ext cx="25168226" cy="14157325"/>
          </a:xfrm>
          <a:prstGeom prst="rect">
            <a:avLst/>
          </a:prstGeom>
          <a:noFill/>
          <a:ln w="12700">
            <a:solidFill>
              <a:prstClr val="black"/>
            </a:solidFill>
          </a:ln>
        </p:spPr>
        <p:txBody>
          <a:bodyPr vert="horz" lIns="179224" tIns="89611" rIns="179224" bIns="89611" rtlCol="0" anchor="ctr"/>
          <a:lstStyle/>
          <a:p>
            <a:endParaRPr lang="en-US"/>
          </a:p>
        </p:txBody>
      </p:sp>
      <p:sp>
        <p:nvSpPr>
          <p:cNvPr id="10" name="Footer Placeholder 9"/>
          <p:cNvSpPr>
            <a:spLocks noGrp="1"/>
          </p:cNvSpPr>
          <p:nvPr>
            <p:ph type="ftr" sz="quarter" idx="4"/>
          </p:nvPr>
        </p:nvSpPr>
        <p:spPr>
          <a:xfrm>
            <a:off x="8" y="35868078"/>
            <a:ext cx="8289039" cy="1469787"/>
          </a:xfrm>
          <a:prstGeom prst="rect">
            <a:avLst/>
          </a:prstGeom>
        </p:spPr>
        <p:txBody>
          <a:bodyPr vert="horz" lIns="179224" tIns="89611" rIns="179224" bIns="89611" rtlCol="0" anchor="b"/>
          <a:lstStyle>
            <a:lvl1pPr marL="1120145" indent="0" algn="l">
              <a:defRPr sz="2400"/>
            </a:lvl1p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5438468" y="0"/>
            <a:ext cx="4160520" cy="1887794"/>
          </a:xfrm>
          <a:prstGeom prst="rect">
            <a:avLst/>
          </a:prstGeom>
        </p:spPr>
        <p:txBody>
          <a:bodyPr vert="horz" lIns="179224" tIns="89611" rIns="179224" bIns="89611" rtlCol="0"/>
          <a:lstStyle>
            <a:lvl1pPr algn="r">
              <a:defRPr sz="2400">
                <a:latin typeface="Segoe UI" pitchFamily="34" charset="0"/>
              </a:defRPr>
            </a:lvl1pPr>
          </a:lstStyle>
          <a:p>
            <a:fld id="{D512AB0C-7488-45D8-923B-7348421B2DD7}" type="datetime8">
              <a:rPr lang="en-US" smtClean="0"/>
              <a:t>5/23/2022 9:23 AM</a:t>
            </a:fld>
            <a:endParaRPr lang="en-US"/>
          </a:p>
        </p:txBody>
      </p:sp>
      <p:sp>
        <p:nvSpPr>
          <p:cNvPr id="12" name="Notes Placeholder 11"/>
          <p:cNvSpPr>
            <a:spLocks noGrp="1"/>
          </p:cNvSpPr>
          <p:nvPr>
            <p:ph type="body" sz="quarter" idx="3"/>
          </p:nvPr>
        </p:nvSpPr>
        <p:spPr>
          <a:xfrm>
            <a:off x="960121" y="17934039"/>
            <a:ext cx="7680960" cy="16990142"/>
          </a:xfrm>
          <a:prstGeom prst="rect">
            <a:avLst/>
          </a:prstGeom>
        </p:spPr>
        <p:txBody>
          <a:bodyPr vert="horz" lIns="179224" tIns="89611" rIns="179224" bIns="8961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8273035" y="35861525"/>
            <a:ext cx="1325943" cy="1887794"/>
          </a:xfrm>
          <a:prstGeom prst="rect">
            <a:avLst/>
          </a:prstGeom>
        </p:spPr>
        <p:txBody>
          <a:bodyPr vert="horz" lIns="179224" tIns="89611" rIns="179224" bIns="89611" rtlCol="0" anchor="b"/>
          <a:lstStyle>
            <a:lvl1pPr algn="r">
              <a:defRPr sz="24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hgprotocol.org/sites/default/files/standards_supporting/Intro_GHGP_Tech.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1792233">
              <a:defRPr/>
            </a:pPr>
            <a:fld id="{13EBDA0C-02E7-4851-939B-E9FBFFDF1F89}" type="slidenum">
              <a:rPr lang="en-US">
                <a:solidFill>
                  <a:prstClr val="black"/>
                </a:solidFill>
                <a:latin typeface="Calibri" panose="020F0502020204030204"/>
              </a:rPr>
              <a:pPr defTabSz="1792233">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134360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7575" y="3633788"/>
            <a:ext cx="19057938" cy="10720387"/>
          </a:xfrm>
        </p:spPr>
      </p:sp>
      <p:sp>
        <p:nvSpPr>
          <p:cNvPr id="3" name="Notes Placeholder 2"/>
          <p:cNvSpPr>
            <a:spLocks noGrp="1"/>
          </p:cNvSpPr>
          <p:nvPr>
            <p:ph type="body" idx="1"/>
          </p:nvPr>
        </p:nvSpPr>
        <p:spPr/>
        <p:txBody>
          <a:bodyPr/>
          <a:lstStyle/>
          <a:p>
            <a:pPr defTabSz="1747264">
              <a:lnSpc>
                <a:spcPct val="100000"/>
              </a:lnSpc>
              <a:spcAft>
                <a:spcPts val="1529"/>
              </a:spcAft>
              <a:defRPr/>
            </a:pPr>
            <a:r>
              <a:rPr lang="en-US" sz="1200">
                <a:ea typeface="Calibri" panose="020F0502020204030204" pitchFamily="34" charset="0"/>
                <a:cs typeface="Segoe UI" panose="020B0502040204020203" pitchFamily="34" charset="0"/>
              </a:rPr>
              <a:t>Based on your recorded data, </a:t>
            </a:r>
            <a:r>
              <a:rPr lang="en-US" sz="1200" kern="0">
                <a:solidFill>
                  <a:schemeClr val="bg1">
                    <a:lumMod val="50000"/>
                  </a:schemeClr>
                </a:solidFill>
                <a:cs typeface="Segoe UI" panose="020B0502040204020203" pitchFamily="34" charset="0"/>
              </a:rPr>
              <a:t>Microsoft Sustainability Manager </a:t>
            </a:r>
            <a:r>
              <a:rPr lang="en-US" sz="1200">
                <a:ea typeface="Times New Roman" panose="02020603050405020304" pitchFamily="18" charset="0"/>
                <a:cs typeface="Segoe UI" panose="020B0502040204020203" pitchFamily="34" charset="0"/>
              </a:rPr>
              <a:t>enables you to visualize and report more </a:t>
            </a:r>
            <a:r>
              <a:rPr lang="en-US" sz="1200" b="1">
                <a:ea typeface="Times New Roman" panose="02020603050405020304" pitchFamily="18" charset="0"/>
                <a:cs typeface="Segoe UI" panose="020B0502040204020203" pitchFamily="34" charset="0"/>
              </a:rPr>
              <a:t>accurate and reliable intelligence </a:t>
            </a:r>
            <a:r>
              <a:rPr lang="en-US" sz="1200">
                <a:ea typeface="Times New Roman" panose="02020603050405020304" pitchFamily="18" charset="0"/>
                <a:cs typeface="Segoe UI" panose="020B0502040204020203" pitchFamily="34" charset="0"/>
              </a:rPr>
              <a:t>about your resource consumption, your environmental impact, and your sustainability progress.</a:t>
            </a:r>
          </a:p>
          <a:p>
            <a:pPr>
              <a:lnSpc>
                <a:spcPct val="100000"/>
              </a:lnSpc>
              <a:spcAft>
                <a:spcPts val="1529"/>
              </a:spcAft>
            </a:pPr>
            <a:endParaRPr lang="en-US" sz="1200">
              <a:ea typeface="Calibri" panose="020F0502020204030204" pitchFamily="34" charset="0"/>
              <a:cs typeface="Segoe UI" panose="020B0502040204020203" pitchFamily="34" charset="0"/>
            </a:endParaRPr>
          </a:p>
          <a:p>
            <a:pPr defTabSz="1747327">
              <a:lnSpc>
                <a:spcPct val="100000"/>
              </a:lnSpc>
              <a:spcAft>
                <a:spcPts val="0"/>
              </a:spcAft>
              <a:defRPr/>
            </a:pPr>
            <a:r>
              <a:rPr lang="en-US" sz="1200">
                <a:ea typeface="Calibri" panose="020F0502020204030204" pitchFamily="34" charset="0"/>
                <a:cs typeface="Segoe UI" panose="020B0502040204020203" pitchFamily="34" charset="0"/>
              </a:rPr>
              <a:t>Consistent visibility into your emissions activity allows you to </a:t>
            </a:r>
            <a:r>
              <a:rPr lang="en-US" sz="1200" b="1">
                <a:ea typeface="Calibri" panose="020F0502020204030204" pitchFamily="34" charset="0"/>
                <a:cs typeface="Segoe UI" panose="020B0502040204020203" pitchFamily="34" charset="0"/>
              </a:rPr>
              <a:t>track the progress of sustainability initiatives </a:t>
            </a:r>
            <a:r>
              <a:rPr lang="en-US" sz="1200">
                <a:ea typeface="Calibri" panose="020F0502020204030204" pitchFamily="34" charset="0"/>
                <a:cs typeface="Segoe UI" panose="020B0502040204020203" pitchFamily="34" charset="0"/>
              </a:rPr>
              <a:t>so you can adjust your strategy to make improvements faster, accelerating the pace of progress. You can slice and view the data with the granularity you need—whether you’re evaluating the impact of a single system, a location, your enterprise, or your entire value chain. </a:t>
            </a:r>
          </a:p>
          <a:p>
            <a:pPr defTabSz="1747327">
              <a:lnSpc>
                <a:spcPct val="100000"/>
              </a:lnSpc>
              <a:spcAft>
                <a:spcPts val="0"/>
              </a:spcAft>
              <a:defRPr/>
            </a:pPr>
            <a:r>
              <a:rPr lang="en-US" sz="1200">
                <a:ea typeface="Calibri" panose="020F0502020204030204" pitchFamily="34" charset="0"/>
                <a:cs typeface="Segoe UI" panose="020B0502040204020203" pitchFamily="34" charset="0"/>
              </a:rPr>
              <a:t>  </a:t>
            </a:r>
            <a:endParaRPr lang="en-US" sz="1200">
              <a:solidFill>
                <a:srgbClr val="000000"/>
              </a:solidFill>
              <a:ea typeface="Times New Roman" panose="02020603050405020304" pitchFamily="18" charset="0"/>
              <a:cs typeface="Segoe UI" panose="020B0502040204020203" pitchFamily="34" charset="0"/>
            </a:endParaRPr>
          </a:p>
          <a:p>
            <a:pPr defTabSz="1747264">
              <a:lnSpc>
                <a:spcPct val="100000"/>
              </a:lnSpc>
              <a:spcAft>
                <a:spcPts val="636"/>
              </a:spcAft>
              <a:defRPr/>
            </a:pPr>
            <a:r>
              <a:rPr lang="en-US" sz="1200">
                <a:ea typeface="Times New Roman" panose="02020603050405020304" pitchFamily="18" charset="0"/>
                <a:cs typeface="Segoe UI" panose="020B0502040204020203" pitchFamily="34" charset="0"/>
              </a:rPr>
              <a:t>Insights are delivered through </a:t>
            </a:r>
            <a:r>
              <a:rPr lang="en-US" sz="1200" b="1">
                <a:ea typeface="Calibri" panose="020F0502020204030204" pitchFamily="34" charset="0"/>
                <a:cs typeface="Segoe UI" panose="020B0502040204020203" pitchFamily="34" charset="0"/>
              </a:rPr>
              <a:t>simple dashboards </a:t>
            </a:r>
            <a:r>
              <a:rPr lang="en-US" sz="1200">
                <a:ea typeface="Calibri" panose="020F0502020204030204" pitchFamily="34" charset="0"/>
                <a:cs typeface="Segoe UI" panose="020B0502040204020203" pitchFamily="34" charset="0"/>
              </a:rPr>
              <a:t>so you know which areas require more attention and if you’re on track to meet your sustainability commitments. </a:t>
            </a:r>
          </a:p>
          <a:p>
            <a:pPr marL="327624" indent="-327624" defTabSz="1747264">
              <a:lnSpc>
                <a:spcPct val="100000"/>
              </a:lnSpc>
              <a:spcAft>
                <a:spcPts val="636"/>
              </a:spcAft>
              <a:buFont typeface="Arial" panose="020B0604020202020204" pitchFamily="34" charset="0"/>
              <a:buChar char="•"/>
              <a:defRPr/>
            </a:pPr>
            <a:r>
              <a:rPr lang="en-US" sz="1200">
                <a:ea typeface="Calibri" panose="020F0502020204030204" pitchFamily="34" charset="0"/>
                <a:cs typeface="Segoe UI" panose="020B0502040204020203" pitchFamily="34" charset="0"/>
              </a:rPr>
              <a:t>Rich visuals illustrate the </a:t>
            </a:r>
            <a:r>
              <a:rPr lang="en-US" sz="1200" b="1">
                <a:ea typeface="Calibri" panose="020F0502020204030204" pitchFamily="34" charset="0"/>
                <a:cs typeface="Segoe UI" panose="020B0502040204020203" pitchFamily="34" charset="0"/>
              </a:rPr>
              <a:t>patterns and trends </a:t>
            </a:r>
            <a:r>
              <a:rPr lang="en-US" sz="1200">
                <a:ea typeface="Calibri" panose="020F0502020204030204" pitchFamily="34" charset="0"/>
                <a:cs typeface="Segoe UI" panose="020B0502040204020203" pitchFamily="34" charset="0"/>
              </a:rPr>
              <a:t>occurring across your enterprise, and </a:t>
            </a:r>
          </a:p>
          <a:p>
            <a:pPr marL="327624" indent="-327624" defTabSz="1747264">
              <a:lnSpc>
                <a:spcPct val="100000"/>
              </a:lnSpc>
              <a:spcAft>
                <a:spcPts val="636"/>
              </a:spcAft>
              <a:buFont typeface="Arial" panose="020B0604020202020204" pitchFamily="34" charset="0"/>
              <a:buChar char="•"/>
              <a:defRPr/>
            </a:pPr>
            <a:r>
              <a:rPr lang="en-US" sz="1200" b="1">
                <a:ea typeface="Calibri" panose="020F0502020204030204" pitchFamily="34" charset="0"/>
                <a:cs typeface="Segoe UI" panose="020B0502040204020203" pitchFamily="34" charset="0"/>
              </a:rPr>
              <a:t>Highlight areas of concern </a:t>
            </a:r>
            <a:r>
              <a:rPr lang="en-US" sz="1200">
                <a:ea typeface="Calibri" panose="020F0502020204030204" pitchFamily="34" charset="0"/>
                <a:cs typeface="Segoe UI" panose="020B0502040204020203" pitchFamily="34" charset="0"/>
              </a:rPr>
              <a:t>and possible solutions for goals that are at risk.</a:t>
            </a:r>
            <a:br>
              <a:rPr lang="en-US" sz="1200">
                <a:ea typeface="Calibri" panose="020F0502020204030204" pitchFamily="34" charset="0"/>
                <a:cs typeface="Segoe UI" panose="020B0502040204020203" pitchFamily="34" charset="0"/>
              </a:rPr>
            </a:br>
            <a:endParaRPr lang="en-US" sz="1200">
              <a:ea typeface="Calibri" panose="020F0502020204030204" pitchFamily="34" charset="0"/>
              <a:cs typeface="Segoe UI" panose="020B0502040204020203" pitchFamily="34" charset="0"/>
            </a:endParaRPr>
          </a:p>
          <a:p>
            <a:pPr defTabSz="1747327">
              <a:lnSpc>
                <a:spcPct val="100000"/>
              </a:lnSpc>
              <a:spcAft>
                <a:spcPts val="0"/>
              </a:spcAft>
              <a:defRPr/>
            </a:pPr>
            <a:r>
              <a:rPr lang="en-US" sz="1200">
                <a:solidFill>
                  <a:srgbClr val="000000"/>
                </a:solidFill>
                <a:ea typeface="Times New Roman" panose="02020603050405020304" pitchFamily="18" charset="0"/>
                <a:cs typeface="Segoe UI" panose="020B0502040204020203" pitchFamily="34" charset="0"/>
              </a:rPr>
              <a:t>And this solution </a:t>
            </a:r>
            <a:r>
              <a:rPr lang="en-US" sz="1200" b="1">
                <a:solidFill>
                  <a:srgbClr val="000000"/>
                </a:solidFill>
                <a:ea typeface="Times New Roman" panose="02020603050405020304" pitchFamily="18" charset="0"/>
                <a:cs typeface="Segoe UI" panose="020B0502040204020203" pitchFamily="34" charset="0"/>
              </a:rPr>
              <a:t>streamlines your reporting functions </a:t>
            </a:r>
            <a:r>
              <a:rPr lang="en-US" sz="1200">
                <a:solidFill>
                  <a:srgbClr val="000000"/>
                </a:solidFill>
                <a:ea typeface="Times New Roman" panose="02020603050405020304" pitchFamily="18" charset="0"/>
                <a:cs typeface="Segoe UI" panose="020B0502040204020203" pitchFamily="34" charset="0"/>
              </a:rPr>
              <a:t>to employees, stakeholders, regulators, and the public. </a:t>
            </a:r>
          </a:p>
          <a:p>
            <a:pPr marL="342900" indent="-342900" defTabSz="1747327">
              <a:lnSpc>
                <a:spcPct val="100000"/>
              </a:lnSpc>
              <a:spcAft>
                <a:spcPts val="0"/>
              </a:spcAft>
              <a:buFont typeface="Arial" panose="020B0604020202020204" pitchFamily="34" charset="0"/>
              <a:buChar char="•"/>
              <a:defRPr/>
            </a:pPr>
            <a:r>
              <a:rPr lang="en-US" sz="1200">
                <a:solidFill>
                  <a:srgbClr val="000000"/>
                </a:solidFill>
                <a:ea typeface="Times New Roman" panose="02020603050405020304" pitchFamily="18" charset="0"/>
                <a:cs typeface="Segoe UI" panose="020B0502040204020203" pitchFamily="34" charset="0"/>
              </a:rPr>
              <a:t>It includes both </a:t>
            </a:r>
            <a:r>
              <a:rPr lang="en-US" sz="1200" b="1">
                <a:solidFill>
                  <a:srgbClr val="000000"/>
                </a:solidFill>
                <a:ea typeface="Times New Roman" panose="02020603050405020304" pitchFamily="18" charset="0"/>
                <a:cs typeface="Segoe UI" panose="020B0502040204020203" pitchFamily="34" charset="0"/>
              </a:rPr>
              <a:t>export functions </a:t>
            </a:r>
            <a:r>
              <a:rPr lang="en-US" sz="1200">
                <a:solidFill>
                  <a:srgbClr val="000000"/>
                </a:solidFill>
                <a:ea typeface="Times New Roman" panose="02020603050405020304" pitchFamily="18" charset="0"/>
                <a:cs typeface="Segoe UI" panose="020B0502040204020203" pitchFamily="34" charset="0"/>
              </a:rPr>
              <a:t>and </a:t>
            </a:r>
            <a:r>
              <a:rPr lang="en-US" sz="1200" b="1">
                <a:solidFill>
                  <a:srgbClr val="000000"/>
                </a:solidFill>
                <a:ea typeface="Times New Roman" panose="02020603050405020304" pitchFamily="18" charset="0"/>
                <a:cs typeface="Segoe UI" panose="020B0502040204020203" pitchFamily="34" charset="0"/>
              </a:rPr>
              <a:t>configurable reports </a:t>
            </a:r>
            <a:r>
              <a:rPr lang="en-US" sz="1200">
                <a:solidFill>
                  <a:srgbClr val="000000"/>
                </a:solidFill>
                <a:ea typeface="Times New Roman" panose="02020603050405020304" pitchFamily="18" charset="0"/>
                <a:cs typeface="Segoe UI" panose="020B0502040204020203" pitchFamily="34" charset="0"/>
              </a:rPr>
              <a:t>to ease preparation for audits and quantitative public reporting. </a:t>
            </a:r>
            <a:endParaRPr lang="en-US" sz="1200" b="1" i="1" kern="0">
              <a:solidFill>
                <a:schemeClr val="bg1">
                  <a:lumMod val="50000"/>
                </a:schemeClr>
              </a:solidFill>
              <a:cs typeface="Segoe UI" panose="020B0502040204020203" pitchFamily="34" charset="0"/>
            </a:endParaRPr>
          </a:p>
          <a:p>
            <a:pPr defTabSz="1782377">
              <a:lnSpc>
                <a:spcPct val="100000"/>
              </a:lnSpc>
              <a:spcAft>
                <a:spcPts val="636"/>
              </a:spcAft>
              <a:defRPr/>
            </a:pPr>
            <a:endParaRPr lang="en-US" sz="1200">
              <a:cs typeface="Segoe UI" panose="020B0502040204020203" pitchFamily="34" charset="0"/>
            </a:endParaRPr>
          </a:p>
          <a:p>
            <a:pPr defTabSz="1782377">
              <a:lnSpc>
                <a:spcPct val="100000"/>
              </a:lnSpc>
              <a:spcAft>
                <a:spcPts val="636"/>
              </a:spcAft>
              <a:defRPr/>
            </a:pPr>
            <a:r>
              <a:rPr lang="en-US" sz="1200">
                <a:cs typeface="Segoe UI" panose="020B0502040204020203" pitchFamily="34" charset="0"/>
              </a:rPr>
              <a:t>&lt;CLICK&gt;</a:t>
            </a:r>
          </a:p>
          <a:p>
            <a:pPr>
              <a:lnSpc>
                <a:spcPct val="100000"/>
              </a:lnSpc>
            </a:pPr>
            <a:endParaRPr lang="en-US" sz="1200" b="1">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a:xfrm>
            <a:off x="6" y="0"/>
            <a:ext cx="3077739" cy="2422833"/>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10981" y="15650714"/>
            <a:ext cx="5951269" cy="451184"/>
          </a:xfrm>
          <a:prstGeom prst="rect">
            <a:avLst/>
          </a:prstGeom>
        </p:spPr>
        <p:txBody>
          <a:bodyPr/>
          <a:lstStyle/>
          <a:p>
            <a:pPr marL="0" marR="0" lvl="0" indent="0" algn="l" defTabSz="1746752"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1606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7575" y="3633788"/>
            <a:ext cx="19057938" cy="10720387"/>
          </a:xfrm>
        </p:spPr>
      </p:sp>
      <p:sp>
        <p:nvSpPr>
          <p:cNvPr id="3" name="Notes Placeholder 2"/>
          <p:cNvSpPr>
            <a:spLocks noGrp="1"/>
          </p:cNvSpPr>
          <p:nvPr>
            <p:ph type="body" idx="1"/>
          </p:nvPr>
        </p:nvSpPr>
        <p:spPr/>
        <p:txBody>
          <a:bodyPr/>
          <a:lstStyle/>
          <a:p>
            <a:pPr>
              <a:lnSpc>
                <a:spcPct val="100000"/>
              </a:lnSpc>
            </a:pPr>
            <a:r>
              <a:rPr lang="en-US" sz="1200">
                <a:ea typeface="Calibri" panose="020F0502020204030204" pitchFamily="34" charset="0"/>
                <a:cs typeface="Segoe UI" panose="020B0502040204020203" pitchFamily="34" charset="0"/>
              </a:rPr>
              <a:t>Microsoft Sustainability Manager empowers you to get ahead of the unknowns and </a:t>
            </a:r>
            <a:r>
              <a:rPr lang="en-US" sz="1200" b="1">
                <a:ea typeface="Calibri" panose="020F0502020204030204" pitchFamily="34" charset="0"/>
                <a:cs typeface="Segoe UI" panose="020B0502040204020203" pitchFamily="34" charset="0"/>
              </a:rPr>
              <a:t>drive more effective reduction strategies</a:t>
            </a:r>
            <a:r>
              <a:rPr lang="en-US" sz="1200">
                <a:ea typeface="Calibri" panose="020F0502020204030204" pitchFamily="34" charset="0"/>
                <a:cs typeface="Segoe UI" panose="020B0502040204020203" pitchFamily="34" charset="0"/>
              </a:rPr>
              <a:t>. </a:t>
            </a:r>
          </a:p>
          <a:p>
            <a:pPr>
              <a:lnSpc>
                <a:spcPct val="100000"/>
              </a:lnSpc>
            </a:pPr>
            <a:endParaRPr lang="en-US" sz="1200">
              <a:ea typeface="Calibri" panose="020F0502020204030204" pitchFamily="34" charset="0"/>
              <a:cs typeface="Segoe UI" panose="020B0502040204020203" pitchFamily="34" charset="0"/>
            </a:endParaRPr>
          </a:p>
          <a:p>
            <a:pPr>
              <a:lnSpc>
                <a:spcPct val="100000"/>
              </a:lnSpc>
            </a:pPr>
            <a:r>
              <a:rPr lang="en-US" sz="1200">
                <a:ea typeface="Calibri" panose="020F0502020204030204" pitchFamily="34" charset="0"/>
                <a:cs typeface="Segoe UI" panose="020B0502040204020203" pitchFamily="34" charset="0"/>
              </a:rPr>
              <a:t>Using the solution, you can </a:t>
            </a:r>
            <a:r>
              <a:rPr lang="en-US" sz="1200" b="1">
                <a:ea typeface="Calibri" panose="020F0502020204030204" pitchFamily="34" charset="0"/>
                <a:cs typeface="Segoe UI" panose="020B0502040204020203" pitchFamily="34" charset="0"/>
              </a:rPr>
              <a:t>set and track </a:t>
            </a:r>
            <a:r>
              <a:rPr lang="en-US" sz="1200" b="1">
                <a:solidFill>
                  <a:srgbClr val="000000"/>
                </a:solidFill>
                <a:ea typeface="Times New Roman" panose="02020603050405020304" pitchFamily="18" charset="0"/>
                <a:cs typeface="Segoe UI" panose="020B0502040204020203" pitchFamily="34" charset="0"/>
              </a:rPr>
              <a:t>incremental and long-term </a:t>
            </a:r>
            <a:r>
              <a:rPr lang="en-US" sz="1200" b="1">
                <a:ea typeface="Calibri" panose="020F0502020204030204" pitchFamily="34" charset="0"/>
                <a:cs typeface="Segoe UI" panose="020B0502040204020203" pitchFamily="34" charset="0"/>
              </a:rPr>
              <a:t>sustainability targets</a:t>
            </a:r>
            <a:r>
              <a:rPr lang="en-US" sz="1200">
                <a:solidFill>
                  <a:srgbClr val="000000"/>
                </a:solidFill>
                <a:ea typeface="Times New Roman" panose="02020603050405020304" pitchFamily="18" charset="0"/>
                <a:cs typeface="Segoe UI" panose="020B0502040204020203" pitchFamily="34" charset="0"/>
              </a:rPr>
              <a:t>—and </a:t>
            </a:r>
            <a:r>
              <a:rPr lang="en-US" sz="1200" b="1">
                <a:solidFill>
                  <a:srgbClr val="000000"/>
                </a:solidFill>
                <a:ea typeface="Times New Roman" panose="02020603050405020304" pitchFamily="18" charset="0"/>
                <a:cs typeface="Segoe UI" panose="020B0502040204020203" pitchFamily="34" charset="0"/>
              </a:rPr>
              <a:t>build a roadmap </a:t>
            </a:r>
            <a:r>
              <a:rPr lang="en-US" sz="1200">
                <a:solidFill>
                  <a:srgbClr val="000000"/>
                </a:solidFill>
                <a:ea typeface="Times New Roman" panose="02020603050405020304" pitchFamily="18" charset="0"/>
                <a:cs typeface="Segoe UI" panose="020B0502040204020203" pitchFamily="34" charset="0"/>
              </a:rPr>
              <a:t>to get you there. Scorecards and insights will help you stay on track. </a:t>
            </a:r>
          </a:p>
          <a:p>
            <a:pPr marL="201428">
              <a:lnSpc>
                <a:spcPct val="100000"/>
              </a:lnSpc>
              <a:spcAft>
                <a:spcPts val="0"/>
              </a:spcAft>
            </a:pPr>
            <a:r>
              <a:rPr lang="en-US" sz="1200">
                <a:solidFill>
                  <a:srgbClr val="000000"/>
                </a:solidFill>
                <a:ea typeface="Times New Roman" panose="02020603050405020304" pitchFamily="18" charset="0"/>
                <a:cs typeface="Segoe UI" panose="020B0502040204020203" pitchFamily="34" charset="0"/>
              </a:rPr>
              <a:t> </a:t>
            </a:r>
            <a:endParaRPr lang="en-US" sz="1200">
              <a:ea typeface="Calibri" panose="020F0502020204030204" pitchFamily="34" charset="0"/>
              <a:cs typeface="Segoe UI" panose="020B0502040204020203" pitchFamily="34" charset="0"/>
            </a:endParaRPr>
          </a:p>
          <a:p>
            <a:r>
              <a:rPr lang="en-US" sz="1200">
                <a:effectLst/>
                <a:highlight>
                  <a:srgbClr val="FFFF00"/>
                </a:highlight>
                <a:latin typeface="Segoe UI" panose="020B0502040204020203" pitchFamily="34" charset="0"/>
                <a:ea typeface="Calibri" panose="020F0502020204030204" pitchFamily="34" charset="0"/>
              </a:rPr>
              <a:t>It enables users and nonusers to </a:t>
            </a:r>
            <a:r>
              <a:rPr lang="en-US" sz="1200" b="1">
                <a:effectLst/>
                <a:highlight>
                  <a:srgbClr val="FFFF00"/>
                </a:highlight>
                <a:latin typeface="Segoe UI" panose="020B0502040204020203" pitchFamily="34" charset="0"/>
                <a:ea typeface="Calibri" panose="020F0502020204030204" pitchFamily="34" charset="0"/>
              </a:rPr>
              <a:t>seamlessly and securely collaborate </a:t>
            </a:r>
            <a:r>
              <a:rPr lang="en-US" sz="1200">
                <a:effectLst/>
                <a:highlight>
                  <a:srgbClr val="FFFF00"/>
                </a:highlight>
                <a:latin typeface="Segoe UI" panose="020B0502040204020203" pitchFamily="34" charset="0"/>
                <a:ea typeface="Calibri" panose="020F0502020204030204" pitchFamily="34" charset="0"/>
              </a:rPr>
              <a:t>about sustainability goals, emissions data, and insights. </a:t>
            </a:r>
          </a:p>
          <a:p>
            <a:pPr marL="342900" indent="-342900">
              <a:buFont typeface="Arial" panose="020B0604020202020204" pitchFamily="34" charset="0"/>
              <a:buChar char="•"/>
            </a:pPr>
            <a:r>
              <a:rPr lang="en-US" sz="1200">
                <a:effectLst/>
                <a:highlight>
                  <a:srgbClr val="FFFF00"/>
                </a:highlight>
                <a:latin typeface="Segoe UI" panose="020B0502040204020203" pitchFamily="34" charset="0"/>
                <a:ea typeface="Calibri" panose="020F0502020204030204" pitchFamily="34" charset="0"/>
              </a:rPr>
              <a:t>Microsoft Teams integration in Cloud for Sustainability enhances engagement of sustainability managers with sustainability contributors from business system and process experts, facility managers, or c-suite leaders to energy providers or value chain partners. (</a:t>
            </a:r>
            <a:r>
              <a:rPr lang="en-US" sz="1200"/>
              <a:t>Microsoft Teams collaboration and chat is currently a preview feature. Collaboration capability requires Microsoft Teams license.)</a:t>
            </a:r>
            <a:endParaRPr lang="en-US" sz="1200">
              <a:effectLst/>
              <a:highlight>
                <a:srgbClr val="FFFF00"/>
              </a:highlight>
              <a:latin typeface="Segoe UI" panose="020B0502040204020203" pitchFamily="34" charset="0"/>
              <a:ea typeface="Calibri" panose="020F0502020204030204" pitchFamily="34" charset="0"/>
            </a:endParaRPr>
          </a:p>
          <a:p>
            <a:pPr marL="342900" indent="-342900">
              <a:buFont typeface="Arial" panose="020B0604020202020204" pitchFamily="34" charset="0"/>
              <a:buChar char="•"/>
            </a:pPr>
            <a:r>
              <a:rPr lang="en-US" sz="1200">
                <a:effectLst/>
                <a:highlight>
                  <a:srgbClr val="FFFF00"/>
                </a:highlight>
                <a:latin typeface="Segoe UI" panose="020B0502040204020203" pitchFamily="34" charset="0"/>
                <a:ea typeface="Calibri" panose="020F0502020204030204" pitchFamily="34" charset="0"/>
              </a:rPr>
              <a:t>This feature accelerates productivity, by enabling, tracking, and storing sustainability conversations in context for easy access and reference. </a:t>
            </a:r>
            <a:endParaRPr lang="en-US" sz="1200">
              <a:effectLst/>
              <a:highlight>
                <a:srgbClr val="FFFF00"/>
              </a:highlight>
              <a:latin typeface="Segoe UI" panose="020B0502040204020203" pitchFamily="34" charset="0"/>
              <a:ea typeface="Calibri" panose="020F0502020204030204" pitchFamily="34" charset="0"/>
              <a:cs typeface="Segoe UI" panose="020B0502040204020203" pitchFamily="34" charset="0"/>
            </a:endParaRPr>
          </a:p>
          <a:p>
            <a:endParaRPr lang="en-US" sz="1200">
              <a:ea typeface="Calibri" panose="020F0502020204030204" pitchFamily="34" charset="0"/>
              <a:cs typeface="Segoe UI" panose="020B0502040204020203" pitchFamily="34" charset="0"/>
            </a:endParaRPr>
          </a:p>
          <a:p>
            <a:pPr defTabSz="1747264">
              <a:lnSpc>
                <a:spcPct val="100000"/>
              </a:lnSpc>
              <a:spcAft>
                <a:spcPts val="0"/>
              </a:spcAft>
              <a:defRPr/>
            </a:pPr>
            <a:r>
              <a:rPr lang="en-US" sz="1200">
                <a:ea typeface="Calibri" panose="020F0502020204030204" pitchFamily="34" charset="0"/>
                <a:cs typeface="Segoe UI" panose="020B0502040204020203" pitchFamily="34" charset="0"/>
              </a:rPr>
              <a:t>To accomplish even more, you’ll connect Microsoft Sustainability Manager directly to other </a:t>
            </a:r>
            <a:r>
              <a:rPr lang="en-US" sz="1200">
                <a:solidFill>
                  <a:srgbClr val="000000"/>
                </a:solidFill>
                <a:ea typeface="Calibri" panose="020F0502020204030204" pitchFamily="34" charset="0"/>
                <a:cs typeface="Segoe UI" panose="020B0502040204020203" pitchFamily="34" charset="0"/>
              </a:rPr>
              <a:t>first party and third-party solutions—solutions that use virtual models to test scenarios or artificial intelligence to automate efficiencies. </a:t>
            </a:r>
          </a:p>
          <a:p>
            <a:pPr marL="342900" indent="-342900" defTabSz="1747264">
              <a:lnSpc>
                <a:spcPct val="100000"/>
              </a:lnSpc>
              <a:spcAft>
                <a:spcPts val="0"/>
              </a:spcAft>
              <a:buFont typeface="Arial" panose="020B0604020202020204" pitchFamily="34" charset="0"/>
              <a:buChar char="•"/>
              <a:defRPr/>
            </a:pPr>
            <a:r>
              <a:rPr lang="en-US" sz="1200">
                <a:solidFill>
                  <a:srgbClr val="000000"/>
                </a:solidFill>
                <a:ea typeface="Calibri" panose="020F0502020204030204" pitchFamily="34" charset="0"/>
                <a:cs typeface="Segoe UI" panose="020B0502040204020203" pitchFamily="34" charset="0"/>
              </a:rPr>
              <a:t>Integrate the flow of data so you can </a:t>
            </a:r>
            <a:r>
              <a:rPr lang="en-US" sz="1200" b="1">
                <a:solidFill>
                  <a:srgbClr val="000000"/>
                </a:solidFill>
                <a:ea typeface="Calibri" panose="020F0502020204030204" pitchFamily="34" charset="0"/>
                <a:cs typeface="Segoe UI" panose="020B0502040204020203" pitchFamily="34" charset="0"/>
              </a:rPr>
              <a:t>monitor, refine, and scale your sustainability solutions faster</a:t>
            </a:r>
            <a:r>
              <a:rPr lang="en-US" sz="1200">
                <a:solidFill>
                  <a:srgbClr val="000000"/>
                </a:solidFill>
                <a:ea typeface="Calibri" panose="020F0502020204030204" pitchFamily="34" charset="0"/>
                <a:cs typeface="Segoe UI" panose="020B0502040204020203" pitchFamily="34" charset="0"/>
              </a:rPr>
              <a:t>. </a:t>
            </a:r>
          </a:p>
          <a:p>
            <a:pPr marL="342900" indent="-342900" defTabSz="1747264">
              <a:lnSpc>
                <a:spcPct val="100000"/>
              </a:lnSpc>
              <a:spcAft>
                <a:spcPts val="0"/>
              </a:spcAft>
              <a:buFont typeface="Arial" panose="020B0604020202020204" pitchFamily="34" charset="0"/>
              <a:buChar char="•"/>
              <a:defRPr/>
            </a:pPr>
            <a:r>
              <a:rPr lang="en-US" sz="1200">
                <a:ea typeface="Calibri" panose="020F0502020204030204" pitchFamily="34" charset="0"/>
                <a:cs typeface="Segoe UI" panose="020B0502040204020203" pitchFamily="34" charset="0"/>
              </a:rPr>
              <a:t>And gain a more comprehensive, </a:t>
            </a:r>
            <a:r>
              <a:rPr lang="en-US" sz="1200" b="1">
                <a:ea typeface="Calibri" panose="020F0502020204030204" pitchFamily="34" charset="0"/>
                <a:cs typeface="Segoe UI" panose="020B0502040204020203" pitchFamily="34" charset="0"/>
              </a:rPr>
              <a:t>holistic view </a:t>
            </a:r>
            <a:r>
              <a:rPr lang="en-US" sz="1200">
                <a:ea typeface="Calibri" panose="020F0502020204030204" pitchFamily="34" charset="0"/>
                <a:cs typeface="Segoe UI" panose="020B0502040204020203" pitchFamily="34" charset="0"/>
              </a:rPr>
              <a:t>of your sustainability activities and your progress.</a:t>
            </a:r>
            <a:br>
              <a:rPr lang="en-US" sz="1200">
                <a:solidFill>
                  <a:srgbClr val="000000"/>
                </a:solidFill>
                <a:ea typeface="Calibri" panose="020F0502020204030204" pitchFamily="34" charset="0"/>
                <a:cs typeface="Segoe UI" panose="020B0502040204020203" pitchFamily="34" charset="0"/>
              </a:rPr>
            </a:br>
            <a:endParaRPr lang="en-US" sz="1200">
              <a:solidFill>
                <a:srgbClr val="000000"/>
              </a:solidFill>
              <a:ea typeface="Calibri" panose="020F0502020204030204" pitchFamily="34" charset="0"/>
              <a:cs typeface="Segoe UI" panose="020B0502040204020203" pitchFamily="34" charset="0"/>
            </a:endParaRPr>
          </a:p>
          <a:p>
            <a:pPr>
              <a:lnSpc>
                <a:spcPct val="100000"/>
              </a:lnSpc>
              <a:spcAft>
                <a:spcPts val="0"/>
              </a:spcAft>
            </a:pPr>
            <a:r>
              <a:rPr lang="en-US" sz="1200">
                <a:solidFill>
                  <a:srgbClr val="000000"/>
                </a:solidFill>
                <a:ea typeface="Calibri" panose="020F0502020204030204" pitchFamily="34" charset="0"/>
                <a:cs typeface="Segoe UI" panose="020B0502040204020203" pitchFamily="34" charset="0"/>
              </a:rPr>
              <a:t>Our partner ecosystem will play a critical role in making the most of all</a:t>
            </a:r>
            <a:r>
              <a:rPr lang="en-US" sz="1200" b="1">
                <a:solidFill>
                  <a:srgbClr val="000000"/>
                </a:solidFill>
                <a:ea typeface="Calibri" panose="020F0502020204030204" pitchFamily="34" charset="0"/>
                <a:cs typeface="Segoe UI" panose="020B0502040204020203" pitchFamily="34" charset="0"/>
              </a:rPr>
              <a:t> </a:t>
            </a:r>
            <a:r>
              <a:rPr lang="en-US" sz="1200">
                <a:solidFill>
                  <a:srgbClr val="000000"/>
                </a:solidFill>
                <a:ea typeface="Calibri" panose="020F0502020204030204" pitchFamily="34" charset="0"/>
                <a:cs typeface="Segoe UI" panose="020B0502040204020203" pitchFamily="34" charset="0"/>
              </a:rPr>
              <a:t>these capabilities, with reduction strategies and industry extensions.  </a:t>
            </a:r>
            <a:br>
              <a:rPr lang="en-US" sz="1200">
                <a:solidFill>
                  <a:srgbClr val="000000"/>
                </a:solidFill>
                <a:ea typeface="Calibri" panose="020F0502020204030204" pitchFamily="34" charset="0"/>
                <a:cs typeface="Segoe UI" panose="020B0502040204020203" pitchFamily="34" charset="0"/>
              </a:rPr>
            </a:br>
            <a:endParaRPr lang="en-US" sz="1200">
              <a:solidFill>
                <a:srgbClr val="000000"/>
              </a:solidFill>
              <a:ea typeface="Calibri" panose="020F0502020204030204" pitchFamily="34" charset="0"/>
              <a:cs typeface="Segoe UI" panose="020B0502040204020203" pitchFamily="34" charset="0"/>
            </a:endParaRPr>
          </a:p>
          <a:p>
            <a:pPr defTabSz="1747264">
              <a:lnSpc>
                <a:spcPct val="100000"/>
              </a:lnSpc>
              <a:spcAft>
                <a:spcPts val="0"/>
              </a:spcAft>
              <a:defRPr/>
            </a:pPr>
            <a:r>
              <a:rPr lang="en-US" sz="1200">
                <a:solidFill>
                  <a:srgbClr val="000000"/>
                </a:solidFill>
                <a:ea typeface="Calibri" panose="020F0502020204030204" pitchFamily="34" charset="0"/>
                <a:cs typeface="Segoe UI" panose="020B0502040204020203" pitchFamily="34" charset="0"/>
              </a:rPr>
              <a:t>Together, integrated sustainability solutions will not only help you advance your goals, but through efficiency gains and improved margins, we can help you achieve cost savings and deliver value, too. </a:t>
            </a:r>
          </a:p>
          <a:p>
            <a:pPr defTabSz="1747264">
              <a:lnSpc>
                <a:spcPct val="100000"/>
              </a:lnSpc>
              <a:spcAft>
                <a:spcPts val="0"/>
              </a:spcAft>
              <a:defRPr/>
            </a:pPr>
            <a:endParaRPr lang="en-US" sz="1200">
              <a:solidFill>
                <a:srgbClr val="000000"/>
              </a:solidFill>
              <a:ea typeface="Calibri" panose="020F0502020204030204" pitchFamily="34" charset="0"/>
              <a:cs typeface="Segoe UI" panose="020B0502040204020203" pitchFamily="34" charset="0"/>
            </a:endParaRPr>
          </a:p>
          <a:p>
            <a:pPr defTabSz="1747264">
              <a:lnSpc>
                <a:spcPct val="100000"/>
              </a:lnSpc>
              <a:spcAft>
                <a:spcPts val="0"/>
              </a:spcAft>
              <a:defRPr/>
            </a:pPr>
            <a:r>
              <a:rPr lang="en-US" sz="1200">
                <a:cs typeface="Segoe UI" panose="020B0502040204020203" pitchFamily="34" charset="0"/>
              </a:rPr>
              <a:t>&lt;CLICK&gt;</a:t>
            </a:r>
          </a:p>
          <a:p>
            <a:pPr>
              <a:lnSpc>
                <a:spcPct val="100000"/>
              </a:lnSpc>
              <a:spcAft>
                <a:spcPts val="0"/>
              </a:spcAft>
            </a:pPr>
            <a:endParaRPr lang="en-US" sz="1200" b="1">
              <a:solidFill>
                <a:srgbClr val="000000"/>
              </a:solidFill>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a:xfrm>
            <a:off x="6" y="0"/>
            <a:ext cx="3077739" cy="2422833"/>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10981" y="15650714"/>
            <a:ext cx="5951269" cy="451184"/>
          </a:xfrm>
          <a:prstGeom prst="rect">
            <a:avLst/>
          </a:prstGeom>
        </p:spPr>
        <p:txBody>
          <a:bodyPr/>
          <a:lstStyle/>
          <a:p>
            <a:pPr marL="0" marR="0" lvl="0" indent="0" algn="l" defTabSz="1746752"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313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7575" y="3633788"/>
            <a:ext cx="19057938" cy="10720387"/>
          </a:xfrm>
        </p:spPr>
      </p:sp>
      <p:sp>
        <p:nvSpPr>
          <p:cNvPr id="3" name="Notes Placeholder 2"/>
          <p:cNvSpPr>
            <a:spLocks noGrp="1"/>
          </p:cNvSpPr>
          <p:nvPr>
            <p:ph type="body" idx="1"/>
          </p:nvPr>
        </p:nvSpPr>
        <p:spPr/>
        <p:txBody>
          <a:bodyPr/>
          <a:lstStyle/>
          <a:p>
            <a:pPr>
              <a:lnSpc>
                <a:spcPct val="107000"/>
              </a:lnSpc>
              <a:spcAft>
                <a:spcPts val="1529"/>
              </a:spcAft>
            </a:pPr>
            <a:r>
              <a:rPr lang="en-US" sz="1200">
                <a:ea typeface="Calibri" panose="020F0502020204030204" pitchFamily="34" charset="0"/>
                <a:cs typeface="Segoe UI" panose="020B0502040204020203" pitchFamily="34" charset="0"/>
              </a:rPr>
              <a:t>Microsoft Sustainability Manager delivers insights to help you </a:t>
            </a:r>
            <a:r>
              <a:rPr lang="en-US" sz="1200" b="1">
                <a:ea typeface="Calibri" panose="020F0502020204030204" pitchFamily="34" charset="0"/>
                <a:cs typeface="Segoe UI" panose="020B0502040204020203" pitchFamily="34" charset="0"/>
              </a:rPr>
              <a:t>accelerate every stage of your sustainability journey</a:t>
            </a:r>
            <a:r>
              <a:rPr lang="en-US" sz="1200">
                <a:ea typeface="Calibri" panose="020F0502020204030204" pitchFamily="34" charset="0"/>
                <a:cs typeface="Segoe UI" panose="020B0502040204020203" pitchFamily="34" charset="0"/>
              </a:rPr>
              <a:t>. </a:t>
            </a:r>
          </a:p>
          <a:p>
            <a:pPr>
              <a:lnSpc>
                <a:spcPct val="107000"/>
              </a:lnSpc>
              <a:spcAft>
                <a:spcPts val="1529"/>
              </a:spcAft>
            </a:pPr>
            <a:endParaRPr lang="en-US" sz="1200">
              <a:ea typeface="Calibri" panose="020F0502020204030204" pitchFamily="34" charset="0"/>
              <a:cs typeface="Segoe UI" panose="020B0502040204020203" pitchFamily="34" charset="0"/>
            </a:endParaRPr>
          </a:p>
          <a:p>
            <a:pPr>
              <a:lnSpc>
                <a:spcPct val="107000"/>
              </a:lnSpc>
              <a:spcAft>
                <a:spcPts val="1529"/>
              </a:spcAft>
            </a:pPr>
            <a:r>
              <a:rPr lang="en-US" sz="1200">
                <a:ea typeface="Calibri" panose="020F0502020204030204" pitchFamily="34" charset="0"/>
                <a:cs typeface="Segoe UI" panose="020B0502040204020203" pitchFamily="34" charset="0"/>
              </a:rPr>
              <a:t>While today, this solution is focused on carbon emissions; ultimately, it will enable organizations to record, report, and reduce water and waste, too.</a:t>
            </a:r>
          </a:p>
          <a:p>
            <a:pPr>
              <a:lnSpc>
                <a:spcPct val="107000"/>
              </a:lnSpc>
              <a:spcAft>
                <a:spcPts val="1529"/>
              </a:spcAft>
            </a:pPr>
            <a:endParaRPr lang="en-US" sz="1200">
              <a:ea typeface="Calibri" panose="020F0502020204030204" pitchFamily="34" charset="0"/>
              <a:cs typeface="Segoe UI" panose="020B0502040204020203" pitchFamily="34" charset="0"/>
            </a:endParaRPr>
          </a:p>
          <a:p>
            <a:pPr>
              <a:lnSpc>
                <a:spcPct val="107000"/>
              </a:lnSpc>
              <a:spcAft>
                <a:spcPts val="1529"/>
              </a:spcAft>
            </a:pPr>
            <a:r>
              <a:rPr lang="en-US" sz="1200" b="0" i="0">
                <a:effectLst/>
                <a:latin typeface="Segoe UI" panose="020B0502040204020203" pitchFamily="34" charset="0"/>
                <a:cs typeface="Segoe UI" panose="020B0502040204020203" pitchFamily="34" charset="0"/>
              </a:rPr>
              <a:t>We’ll continue to regularly roll out new features and functionality. </a:t>
            </a:r>
            <a:endParaRPr lang="en-US" sz="1200">
              <a:ea typeface="Calibri" panose="020F0502020204030204" pitchFamily="34" charset="0"/>
              <a:cs typeface="Segoe UI" panose="020B0502040204020203" pitchFamily="34" charset="0"/>
            </a:endParaRPr>
          </a:p>
          <a:p>
            <a:pPr>
              <a:lnSpc>
                <a:spcPct val="107000"/>
              </a:lnSpc>
              <a:spcAft>
                <a:spcPts val="1529"/>
              </a:spcAft>
            </a:pPr>
            <a:endParaRPr lang="en-US" sz="1200">
              <a:ea typeface="Calibri" panose="020F0502020204030204" pitchFamily="34" charset="0"/>
              <a:cs typeface="Segoe UI" panose="020B0502040204020203" pitchFamily="34" charset="0"/>
            </a:endParaRPr>
          </a:p>
          <a:p>
            <a:pPr defTabSz="1747264">
              <a:lnSpc>
                <a:spcPct val="107000"/>
              </a:lnSpc>
              <a:spcAft>
                <a:spcPts val="1529"/>
              </a:spcAft>
              <a:defRPr/>
            </a:pPr>
            <a:r>
              <a:rPr lang="en-US" sz="1200">
                <a:cs typeface="Segoe UI" panose="020B0502040204020203" pitchFamily="34" charset="0"/>
              </a:rPr>
              <a:t>&lt;CLICK&gt;</a:t>
            </a:r>
          </a:p>
          <a:p>
            <a:pPr>
              <a:lnSpc>
                <a:spcPct val="107000"/>
              </a:lnSpc>
              <a:spcAft>
                <a:spcPts val="1529"/>
              </a:spcAft>
            </a:pPr>
            <a:endParaRPr lang="en-US" sz="1200">
              <a:ea typeface="Calibri" panose="020F0502020204030204" pitchFamily="34" charset="0"/>
              <a:cs typeface="Segoe UI" panose="020B0502040204020203" pitchFamily="34" charset="0"/>
            </a:endParaRPr>
          </a:p>
          <a:p>
            <a:endParaRPr lang="en-US" sz="1200">
              <a:latin typeface="Segeo UI"/>
            </a:endParaRPr>
          </a:p>
        </p:txBody>
      </p:sp>
      <p:sp>
        <p:nvSpPr>
          <p:cNvPr id="4" name="Slide Number Placeholder 3"/>
          <p:cNvSpPr>
            <a:spLocks noGrp="1"/>
          </p:cNvSpPr>
          <p:nvPr>
            <p:ph type="sldNum" sz="quarter" idx="5"/>
          </p:nvPr>
        </p:nvSpPr>
        <p:spPr/>
        <p:txBody>
          <a:bodyPr/>
          <a:lstStyle/>
          <a:p>
            <a:pPr marL="0" marR="0" lvl="0" indent="0" algn="r" defTabSz="1747193" rtl="0" eaLnBrk="1" fontAlgn="auto" latinLnBrk="0" hangingPunct="1">
              <a:lnSpc>
                <a:spcPct val="100000"/>
              </a:lnSpc>
              <a:spcBef>
                <a:spcPts val="0"/>
              </a:spcBef>
              <a:spcAft>
                <a:spcPts val="0"/>
              </a:spcAft>
              <a:buClrTx/>
              <a:buSzTx/>
              <a:buFontTx/>
              <a:buNone/>
              <a:tabLst/>
              <a:defRPr/>
            </a:pPr>
            <a:fld id="{6F8E2375-F1B1-284C-A827-B0E603FDBDD8}" type="slidenum">
              <a:rPr kumimoji="0" lang="en-US" sz="2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47193" rtl="0" eaLnBrk="1" fontAlgn="auto" latinLnBrk="0" hangingPunct="1">
                <a:lnSpc>
                  <a:spcPct val="100000"/>
                </a:lnSpc>
                <a:spcBef>
                  <a:spcPts val="0"/>
                </a:spcBef>
                <a:spcAft>
                  <a:spcPts val="0"/>
                </a:spcAft>
                <a:buClrTx/>
                <a:buSzTx/>
                <a:buFontTx/>
                <a:buNone/>
                <a:tabLst/>
                <a:defRPr/>
              </a:pPr>
              <a:t>12</a:t>
            </a:fld>
            <a:endParaRPr kumimoji="0" lang="en-US" sz="2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7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13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894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4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7866"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7866"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3584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17</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930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5/23/2022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1763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989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2</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19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20</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601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1792233">
              <a:defRPr/>
            </a:pPr>
            <a:fld id="{13EBDA0C-02E7-4851-939B-E9FBFFDF1F89}" type="slidenum">
              <a:rPr lang="en-US">
                <a:solidFill>
                  <a:prstClr val="black"/>
                </a:solidFill>
                <a:latin typeface="Calibri" panose="020F0502020204030204"/>
              </a:rPr>
              <a:pPr defTabSz="1792233">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2241393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92169">
              <a:lnSpc>
                <a:spcPct val="100000"/>
              </a:lnSpc>
              <a:spcAft>
                <a:spcPts val="652"/>
              </a:spcAft>
              <a:defRPr/>
            </a:pPr>
            <a:endParaRPr lang="en-US" sz="240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978533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US" sz="2300">
                <a:solidFill>
                  <a:srgbClr val="1A1A1A"/>
                </a:solidFill>
                <a:cs typeface="Segoe UI" panose="020B0502040204020203" pitchFamily="34" charset="0"/>
              </a:rPr>
              <a:t>Stakeholder and reporting pressures</a:t>
            </a:r>
          </a:p>
          <a:p>
            <a:pPr marL="342900" indent="-342900" algn="l">
              <a:buFont typeface="Arial" panose="020B0604020202020204" pitchFamily="34" charset="0"/>
              <a:buChar char="•"/>
            </a:pPr>
            <a:r>
              <a:rPr lang="en-US" sz="2300">
                <a:solidFill>
                  <a:srgbClr val="1A1A1A"/>
                </a:solidFill>
                <a:cs typeface="Segoe UI" panose="020B0502040204020203" pitchFamily="34" charset="0"/>
              </a:rPr>
              <a:t>Customer expectations </a:t>
            </a:r>
          </a:p>
          <a:p>
            <a:pPr marL="342900" indent="-342900" algn="l">
              <a:buFont typeface="Arial" panose="020B0604020202020204" pitchFamily="34" charset="0"/>
              <a:buChar char="•"/>
            </a:pPr>
            <a:r>
              <a:rPr lang="en-US" sz="2300">
                <a:solidFill>
                  <a:srgbClr val="1A1A1A"/>
                </a:solidFill>
                <a:cs typeface="Segoe UI" panose="020B0502040204020203" pitchFamily="34" charset="0"/>
              </a:rPr>
              <a:t>Material and product waste </a:t>
            </a:r>
          </a:p>
        </p:txBody>
      </p:sp>
      <p:sp>
        <p:nvSpPr>
          <p:cNvPr id="4" name="Slide Number Placeholder 3"/>
          <p:cNvSpPr>
            <a:spLocks noGrp="1"/>
          </p:cNvSpPr>
          <p:nvPr>
            <p:ph type="sldNum" sz="quarter" idx="5"/>
          </p:nvPr>
        </p:nvSpPr>
        <p:spPr/>
        <p:txBody>
          <a:bodyPr/>
          <a:lstStyle/>
          <a:p>
            <a:pPr marL="0" marR="0" lvl="0" indent="0" algn="r" defTabSz="1747327"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4732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7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2300">
              <a:solidFill>
                <a:srgbClr val="1A1A1A"/>
              </a:solidFill>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47327"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4732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334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92169">
              <a:spcAft>
                <a:spcPts val="652"/>
              </a:spcAft>
              <a:defRPr/>
            </a:pPr>
            <a:endParaRPr lang="en-US" sz="2400">
              <a:cs typeface="Segoe UI" panose="020B0502040204020203" pitchFamily="34" charset="0"/>
            </a:endParaRPr>
          </a:p>
        </p:txBody>
      </p:sp>
      <p:sp>
        <p:nvSpPr>
          <p:cNvPr id="4" name="Header Placeholder 3"/>
          <p:cNvSpPr>
            <a:spLocks noGrp="1"/>
          </p:cNvSpPr>
          <p:nvPr>
            <p:ph type="hdr" sz="quarter"/>
          </p:nvPr>
        </p:nvSpPr>
        <p:spPr/>
        <p:txBody>
          <a:bodyPr/>
          <a:lstStyle/>
          <a:p>
            <a:pPr defTabSz="1792169">
              <a:defRPr/>
            </a:pPr>
            <a:endParaRPr lang="en-US">
              <a:solidFill>
                <a:prstClr val="black"/>
              </a:solidFill>
            </a:endParaRPr>
          </a:p>
        </p:txBody>
      </p:sp>
      <p:sp>
        <p:nvSpPr>
          <p:cNvPr id="5" name="Footer Placeholder 4"/>
          <p:cNvSpPr>
            <a:spLocks noGrp="1"/>
          </p:cNvSpPr>
          <p:nvPr>
            <p:ph type="ftr" sz="quarter" idx="4"/>
          </p:nvPr>
        </p:nvSpPr>
        <p:spPr/>
        <p:txBody>
          <a:bodyPr/>
          <a:lstStyle/>
          <a:p>
            <a:pPr defTabSz="1791644"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defTabSz="1792169">
              <a:defRPr/>
            </a:pPr>
            <a:fld id="{B4008EB6-D09E-4580-8CD6-DDB14511944F}" type="slidenum">
              <a:rPr lang="en-US">
                <a:solidFill>
                  <a:prstClr val="black"/>
                </a:solidFill>
              </a:rPr>
              <a:pPr defTabSz="1792169">
                <a:defRPr/>
              </a:pPr>
              <a:t>25</a:t>
            </a:fld>
            <a:endParaRPr lang="en-US">
              <a:solidFill>
                <a:prstClr val="black"/>
              </a:solidFill>
            </a:endParaRPr>
          </a:p>
        </p:txBody>
      </p:sp>
    </p:spTree>
    <p:extLst>
      <p:ext uri="{BB962C8B-B14F-4D97-AF65-F5344CB8AC3E}">
        <p14:creationId xmlns:p14="http://schemas.microsoft.com/office/powerpoint/2010/main" val="4133585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37866">
              <a:defRPr/>
            </a:pPr>
            <a:endParaRPr lang="en-US">
              <a:solidFill>
                <a:prstClr val="black"/>
              </a:solidFill>
            </a:endParaRPr>
          </a:p>
        </p:txBody>
      </p:sp>
      <p:sp>
        <p:nvSpPr>
          <p:cNvPr id="5" name="Footer Placeholder 4"/>
          <p:cNvSpPr>
            <a:spLocks noGrp="1"/>
          </p:cNvSpPr>
          <p:nvPr>
            <p:ph type="ftr" sz="quarter" idx="4"/>
          </p:nvPr>
        </p:nvSpPr>
        <p:spPr/>
        <p:txBody>
          <a:bodyPr/>
          <a:lstStyle/>
          <a:p>
            <a:pPr defTabSz="1791644"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defTabSz="937866">
              <a:defRPr/>
            </a:pPr>
            <a:fld id="{B4008EB6-D09E-4580-8CD6-DDB14511944F}" type="slidenum">
              <a:rPr lang="en-US">
                <a:solidFill>
                  <a:prstClr val="black"/>
                </a:solidFill>
              </a:rPr>
              <a:pPr defTabSz="937866">
                <a:defRPr/>
              </a:pPr>
              <a:t>26</a:t>
            </a:fld>
            <a:endParaRPr lang="en-US">
              <a:solidFill>
                <a:prstClr val="black"/>
              </a:solidFill>
            </a:endParaRPr>
          </a:p>
        </p:txBody>
      </p:sp>
    </p:spTree>
    <p:extLst>
      <p:ext uri="{BB962C8B-B14F-4D97-AF65-F5344CB8AC3E}">
        <p14:creationId xmlns:p14="http://schemas.microsoft.com/office/powerpoint/2010/main" val="1954797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900">
              <a:lnSpc>
                <a:spcPct val="100000"/>
              </a:lnSpc>
              <a:spcAft>
                <a:spcPts val="0"/>
              </a:spcAft>
              <a:defRPr/>
            </a:pPr>
            <a:endParaRPr lang="en-US" sz="1200">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937866">
              <a:defRPr/>
            </a:pPr>
            <a:fld id="{3D5145C3-5AC6-4189-8A1C-D284466CC154}" type="slidenum">
              <a:rPr lang="en-US" sz="1200">
                <a:solidFill>
                  <a:prstClr val="black"/>
                </a:solidFill>
              </a:rPr>
              <a:pPr defTabSz="937866">
                <a:defRPr/>
              </a:pPr>
              <a:t>27</a:t>
            </a:fld>
            <a:endParaRPr lang="en-US" sz="1200">
              <a:solidFill>
                <a:prstClr val="black"/>
              </a:solidFill>
            </a:endParaRPr>
          </a:p>
        </p:txBody>
      </p:sp>
    </p:spTree>
    <p:extLst>
      <p:ext uri="{BB962C8B-B14F-4D97-AF65-F5344CB8AC3E}">
        <p14:creationId xmlns:p14="http://schemas.microsoft.com/office/powerpoint/2010/main" val="362013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900">
              <a:lnSpc>
                <a:spcPct val="100000"/>
              </a:lnSpc>
              <a:spcAft>
                <a:spcPts val="0"/>
              </a:spcAft>
              <a:defRPr/>
            </a:pPr>
            <a:endParaRPr lang="en-US" sz="105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7866"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7866"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1566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7866"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7866"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31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0"/>
              </a:spcAft>
            </a:pPr>
            <a:endParaRPr lang="en-US" sz="2400"/>
          </a:p>
        </p:txBody>
      </p:sp>
      <p:sp>
        <p:nvSpPr>
          <p:cNvPr id="4" name="Slide Number Placeholder 3"/>
          <p:cNvSpPr>
            <a:spLocks noGrp="1"/>
          </p:cNvSpPr>
          <p:nvPr>
            <p:ph type="sldNum" sz="quarter" idx="5"/>
          </p:nvPr>
        </p:nvSpPr>
        <p:spPr/>
        <p:txBody>
          <a:bodyPr/>
          <a:lstStyle/>
          <a:p>
            <a:pPr defTabSz="1792233">
              <a:defRPr/>
            </a:pPr>
            <a:fld id="{13EBDA0C-02E7-4851-939B-E9FBFFDF1F89}" type="slidenum">
              <a:rPr lang="en-US">
                <a:solidFill>
                  <a:prstClr val="black"/>
                </a:solidFill>
                <a:latin typeface="Calibri" panose="020F0502020204030204"/>
              </a:rPr>
              <a:pPr defTabSz="1792233">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215720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7575" y="3633788"/>
            <a:ext cx="19057938" cy="10720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kern="1200">
                <a:solidFill>
                  <a:srgbClr val="000000"/>
                </a:solidFill>
                <a:effectLst/>
                <a:ea typeface="Calibri" panose="020F0502020204030204" pitchFamily="34" charset="0"/>
                <a:cs typeface="Segoe UI" panose="020B0502040204020203" pitchFamily="34" charset="0"/>
              </a:rPr>
              <a:t>Organizations seeking to reduce carbon emissions are juggling factors that aren’t all within their direct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kern="1200">
                <a:solidFill>
                  <a:srgbClr val="000000"/>
                </a:solidFill>
                <a:effectLst/>
                <a:ea typeface="Calibri" panose="020F0502020204030204" pitchFamily="34" charset="0"/>
                <a:cs typeface="Segoe UI" panose="020B0502040204020203" pitchFamily="34" charset="0"/>
              </a:rPr>
              <a:t>Let’s take a moment to look more closely at what contributes to a single organization’s carbon footprint.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rgbClr val="000000"/>
                </a:solidFill>
                <a:effectLst/>
                <a:cs typeface="Segoe UI" panose="020B0502040204020203" pitchFamily="34" charset="0"/>
              </a:rPr>
              <a:t>An organization’s greenhouse gas (GHG) emissions are measured in three scopes:</a:t>
            </a:r>
            <a:br>
              <a:rPr lang="en-US" sz="1200" b="0" kern="1200">
                <a:solidFill>
                  <a:srgbClr val="000000"/>
                </a:solidFill>
                <a:effectLst/>
                <a:cs typeface="Segoe UI" panose="020B0502040204020203" pitchFamily="34" charset="0"/>
              </a:rPr>
            </a:br>
            <a:endParaRPr lang="en-US" sz="1200" b="0" kern="1200">
              <a:solidFill>
                <a:srgbClr val="000000"/>
              </a:solidFill>
              <a:effectLs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Segoe UI" panose="020B0502040204020203" pitchFamily="34" charset="0"/>
              </a:rPr>
              <a:t>&lt;CLICK&gt;</a:t>
            </a:r>
            <a:endParaRPr lang="en-US" sz="1200" b="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cs typeface="Segoe UI" panose="020B0502040204020203" pitchFamily="34" charset="0"/>
              </a:rPr>
              <a:t>Scope 1 </a:t>
            </a:r>
            <a:r>
              <a:rPr lang="en-US" sz="1200">
                <a:cs typeface="Segoe UI" panose="020B0502040204020203" pitchFamily="34" charset="0"/>
              </a:rPr>
              <a:t>emissions are the </a:t>
            </a:r>
            <a:r>
              <a:rPr lang="en-US" sz="1200" b="1">
                <a:cs typeface="Segoe UI" panose="020B0502040204020203" pitchFamily="34" charset="0"/>
              </a:rPr>
              <a:t>direct emissions </a:t>
            </a:r>
            <a:r>
              <a:rPr lang="en-US" sz="1200">
                <a:cs typeface="Segoe UI" panose="020B0502040204020203" pitchFamily="34" charset="0"/>
              </a:rPr>
              <a:t>that an organization’s activities create through use of fossil fuels, like exhaust from transport trucks or diesel generators.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cs typeface="Segoe UI" panose="020B0502040204020203" pitchFamily="34" charset="0"/>
              </a:rPr>
              <a:t>Scope 2 indirect emissions </a:t>
            </a:r>
            <a:r>
              <a:rPr lang="en-US" sz="1200" b="0">
                <a:cs typeface="Segoe UI" panose="020B0502040204020203" pitchFamily="34" charset="0"/>
              </a:rPr>
              <a:t>come from the production of the electricity or heat we use </a:t>
            </a:r>
            <a:r>
              <a:rPr lang="en-US" sz="1200">
                <a:cs typeface="Segoe UI" panose="020B0502040204020203" pitchFamily="34" charset="0"/>
              </a:rPr>
              <a:t>in our offices or plants.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cs typeface="Segoe UI" panose="020B0502040204020203" pitchFamily="34" charset="0"/>
              </a:rPr>
              <a:t>Scope 3</a:t>
            </a:r>
            <a:r>
              <a:rPr lang="en-US" sz="1200">
                <a:cs typeface="Segoe UI" panose="020B0502040204020203" pitchFamily="34" charset="0"/>
              </a:rPr>
              <a:t> </a:t>
            </a:r>
            <a:r>
              <a:rPr lang="en-US" sz="1200" b="1" i="0">
                <a:cs typeface="Segoe UI" panose="020B0502040204020203" pitchFamily="34" charset="0"/>
              </a:rPr>
              <a:t>indirect value chain emissions </a:t>
            </a:r>
            <a:r>
              <a:rPr lang="en-US" sz="1200" b="0" i="0">
                <a:cs typeface="Segoe UI" panose="020B0502040204020203" pitchFamily="34" charset="0"/>
              </a:rPr>
              <a:t>come from all the other activities in which we’re engaged including supply chain emissions – both upstream and downstream. For organizations, this includes </a:t>
            </a:r>
            <a:r>
              <a:rPr lang="en-US" sz="1200" b="0">
                <a:cs typeface="Segoe UI" panose="020B0502040204020203" pitchFamily="34" charset="0"/>
              </a:rPr>
              <a:t>the emissions associated with the </a:t>
            </a:r>
            <a:r>
              <a:rPr lang="en-US" sz="1200">
                <a:cs typeface="Segoe UI" panose="020B0502040204020203" pitchFamily="34" charset="0"/>
              </a:rPr>
              <a:t>materials in its buildings, the business travel of its employees, and the full life cycle of its products, including the electricity customers may consume when using products.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These categories, outlined by the Greenhouse Gas Protocol, are designed to be mutually exclusive to avoid an organization double counting emissions among categories.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&lt;CLICK&gt;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effectLst/>
                <a:highlight>
                  <a:srgbClr val="FFFF00"/>
                </a:highlight>
                <a:latin typeface="Segoe UI" panose="020B0502040204020203" pitchFamily="34" charset="0"/>
                <a:ea typeface="Calibri" panose="020F0502020204030204" pitchFamily="34" charset="0"/>
              </a:rPr>
              <a:t>Source:</a:t>
            </a:r>
            <a:br>
              <a:rPr lang="en-US" sz="1200" i="1">
                <a:effectLst/>
                <a:highlight>
                  <a:srgbClr val="FFFF00"/>
                </a:highlight>
                <a:latin typeface="Segoe UI" panose="020B0502040204020203" pitchFamily="34" charset="0"/>
                <a:ea typeface="Calibri" panose="020F0502020204030204" pitchFamily="34" charset="0"/>
              </a:rPr>
            </a:br>
            <a:r>
              <a:rPr lang="en-US" sz="1200">
                <a:effectLst/>
                <a:highlight>
                  <a:srgbClr val="FFFF00"/>
                </a:highlight>
                <a:latin typeface="Segoe UI" panose="020B0502040204020203" pitchFamily="34" charset="0"/>
                <a:ea typeface="Calibri" panose="020F0502020204030204" pitchFamily="34" charset="0"/>
                <a:hlinkClick r:id="rId3"/>
              </a:rPr>
              <a:t>“</a:t>
            </a:r>
            <a:r>
              <a:rPr lang="en-US" sz="1200" u="sng">
                <a:solidFill>
                  <a:srgbClr val="0070C0"/>
                </a:solidFill>
                <a:effectLst/>
                <a:highlight>
                  <a:srgbClr val="FFFF00"/>
                </a:highlight>
                <a:latin typeface="Segoe UI" panose="020B0502040204020203" pitchFamily="34" charset="0"/>
                <a:ea typeface="Calibri" panose="020F0502020204030204" pitchFamily="34" charset="0"/>
                <a:hlinkClick r:id="rId3"/>
              </a:rPr>
              <a:t>Technical Guidance for Calculating Scope 3 Emissions</a:t>
            </a:r>
            <a:r>
              <a:rPr lang="en-US" sz="1200" i="1">
                <a:effectLst/>
                <a:highlight>
                  <a:srgbClr val="FFFF00"/>
                </a:highlight>
                <a:latin typeface="Segoe UI" panose="020B0502040204020203" pitchFamily="34" charset="0"/>
                <a:ea typeface="Calibri" panose="020F0502020204030204" pitchFamily="34" charset="0"/>
              </a:rPr>
              <a:t>,” </a:t>
            </a:r>
            <a:r>
              <a:rPr lang="en-US" sz="1200">
                <a:effectLst/>
                <a:highlight>
                  <a:srgbClr val="FFFF00"/>
                </a:highlight>
                <a:latin typeface="Segoe UI" panose="020B0502040204020203" pitchFamily="34" charset="0"/>
                <a:ea typeface="Calibri" panose="020F0502020204030204" pitchFamily="34" charset="0"/>
              </a:rPr>
              <a:t>Greenhouse Gas Protocol, World Resources Institute &amp; World Business Council for Sustainable Development, 2013, https://ghgprotocol.org/sites/default/files/standards_supporting/Intro_GHGP_Tech.pdf </a:t>
            </a: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7482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7866"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7866"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860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937866">
              <a:defRPr/>
            </a:pPr>
            <a:fld id="{3D5145C3-5AC6-4189-8A1C-D284466CC154}" type="slidenum">
              <a:rPr lang="en-US" sz="1200">
                <a:solidFill>
                  <a:prstClr val="black"/>
                </a:solidFill>
              </a:rPr>
              <a:pPr defTabSz="937866">
                <a:defRPr/>
              </a:pPr>
              <a:t>32</a:t>
            </a:fld>
            <a:endParaRPr lang="en-US" sz="1200">
              <a:solidFill>
                <a:prstClr val="black"/>
              </a:solidFill>
            </a:endParaRPr>
          </a:p>
        </p:txBody>
      </p:sp>
    </p:spTree>
    <p:extLst>
      <p:ext uri="{BB962C8B-B14F-4D97-AF65-F5344CB8AC3E}">
        <p14:creationId xmlns:p14="http://schemas.microsoft.com/office/powerpoint/2010/main" val="1449513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937866">
              <a:defRPr/>
            </a:pPr>
            <a:fld id="{3D5145C3-5AC6-4189-8A1C-D284466CC154}" type="slidenum">
              <a:rPr lang="en-US" sz="1200">
                <a:solidFill>
                  <a:prstClr val="black"/>
                </a:solidFill>
              </a:rPr>
              <a:pPr defTabSz="937866">
                <a:defRPr/>
              </a:pPr>
              <a:t>33</a:t>
            </a:fld>
            <a:endParaRPr lang="en-US" sz="1200">
              <a:solidFill>
                <a:prstClr val="black"/>
              </a:solidFill>
            </a:endParaRPr>
          </a:p>
        </p:txBody>
      </p:sp>
    </p:spTree>
    <p:extLst>
      <p:ext uri="{BB962C8B-B14F-4D97-AF65-F5344CB8AC3E}">
        <p14:creationId xmlns:p14="http://schemas.microsoft.com/office/powerpoint/2010/main" val="335686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34</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074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5/23/2022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6248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603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38</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6697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39</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30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41</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774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021EC-282F-4484-83DF-73D0C32D8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40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5/23/2022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835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926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44</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62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45</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522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a:t>Let’s examine </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key focus areas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of Cloud for Sustainability, and what different professionals within your organization may be prioritizing.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IT</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-focused professionals may be focused on the setup and data ingestion process.</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Sustainability officers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may be focused on calculations, insights, scorecards, and goals in the solution.</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Operations managers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will be instrumental in defining the organization, providing data, and making use of the intelligence they gain about their own operations.</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Business leaders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will be interested in the analytics, reports, and insights that are generated by the solution.</a:t>
            </a:r>
            <a:b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br>
            <a:endPar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As you set up the solution, you’ll begin by defining the scope of your organization and the locations where you operate. For example, how many countries do you operate in?</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answers will help us understand the type of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regulations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you will need to address in each country, the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emission factors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the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type of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we need to collect, and the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granularity of the data and insights </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need</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to produce to help you track and report your sustainability progress and meet your emissions reduction goals. </a:t>
            </a:r>
            <a:b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___</a:t>
            </a:r>
            <a:b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second area of focus is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data ingestion</a:t>
            </a:r>
            <a:r>
              <a:rPr lang="en-US" sz="1400" b="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which includes identifying the different sources that generate emissions and then connecting those data sources.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In this step, we determine the different scopes and activities that contribute to your organization’s emissions.</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___</a:t>
            </a:r>
            <a:b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Once we have the data, we set up the conditions to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calculate emissions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based on the supporting data, activities, and emission factors.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___</a:t>
            </a:r>
            <a:b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Once we have all of that information, we can generate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insights and reporting</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and help organizations set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goals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and create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scorecards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to monitor their progress.</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1287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Defining all the attributes of the organization up-front is important.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For example, some countries require you to segregate data by regions. That requires accounting for the use of different units of measurements in different countries. (Some countries use imperial units; some use the metric system.) This impacts calculations and formulas.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Understanding this level of detail will help us create a blueprint for the organization in this solution.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And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defining attributes properly at the start</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sets you up for success with a solid configuration and an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architecture that can scale</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813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understand that this foundational information—the supporting data—will change over time.</a:t>
            </a: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structure of businesses can change, for example, as you add new operations or facilities or product lines. </a:t>
            </a:r>
          </a:p>
          <a:p>
            <a:pPr marL="0" marR="0">
              <a:lnSpc>
                <a:spcPct val="107000"/>
              </a:lnSpc>
              <a:spcBef>
                <a:spcPts val="40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These types of updates can be handled manually, but it’s most efficient to use connectors to business systems or other sources to enable a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continuous stream of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 live stream of data is a more reliable way of keeping supporting data accurate and complete. That way, changes to an organization, facilities, or reference data elements don’t disrupt your ability to do carbon calculations at scale—changes are made dynamically in the solution.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718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There are three types of data in the solution: supporting data, transactional data, and analytical data.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will start with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supporting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which is system or master data that flows continuously and supports near real-time emissions calculations.</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transactional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is the activity and includes everything that can produce emissions. We do calculations with transactional data which is ingested periodically.</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endPar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All the supporting (or master data) and transactional data is stored in </a:t>
            </a:r>
            <a:r>
              <a:rPr lang="en-US" sz="1400" err="1">
                <a:solidFill>
                  <a:srgbClr val="000000"/>
                </a:solidFill>
                <a:effectLst/>
                <a:latin typeface="Segoe UI" panose="020B0502040204020203" pitchFamily="34" charset="0"/>
                <a:ea typeface="Calibri" panose="020F0502020204030204" pitchFamily="34" charset="0"/>
                <a:cs typeface="Segoe UI" panose="020B0502040204020203" pitchFamily="34" charset="0"/>
              </a:rPr>
              <a:t>Dataverse</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Finally,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analytical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is used to feed all the insights and the scorecards.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analytical data is stored in data lakes. Storing analytical data in data lakes gives organizations the power to do more advanced analytics in the future in machine learning and AI scenarios.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5874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Here are a few important considerations for setting up supporting data.</a:t>
            </a:r>
          </a:p>
          <a:p>
            <a:pPr marL="0" marR="0">
              <a:lnSpc>
                <a:spcPct val="107000"/>
              </a:lnSpc>
              <a:spcBef>
                <a:spcPts val="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Regulatory requirements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in different countries will dictate your needs, determining things like emission factors. </a:t>
            </a:r>
          </a:p>
          <a:p>
            <a:pPr marL="0" marR="0">
              <a:lnSpc>
                <a:spcPct val="107000"/>
              </a:lnSpc>
              <a:spcBef>
                <a:spcPts val="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Keep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units and conversions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in mind because the wrong units or conversions can cause calculation failures. We do have a method to easily convert units of measurement. As long as you have conversions set up in the application, your calculations will work.</a:t>
            </a:r>
          </a:p>
          <a:p>
            <a:pPr marL="0" marR="0">
              <a:lnSpc>
                <a:spcPct val="107000"/>
              </a:lnSpc>
              <a:spcBef>
                <a:spcPts val="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Consider the level of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granularity</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you’ll need for reporting purposes. For example, if you’ll need to track a specific line of business, you’ll want to set up “Facility + Line of business” in the name, as in: “Contoso Pod facility – Organic beans.”</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FFFFFF"/>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Let’s walk through a real-world example recently faced by one of our customers.</a:t>
            </a:r>
          </a:p>
          <a:p>
            <a:pPr marL="0" marR="0">
              <a:lnSpc>
                <a:spcPct val="107000"/>
              </a:lnSpc>
              <a:spcBef>
                <a:spcPts val="40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This organization has facilities that they call plants. They manufacture three different products in each plant and want to track emissions by three different segments within each plant. </a:t>
            </a:r>
          </a:p>
          <a:p>
            <a:pPr marL="0" marR="0">
              <a:lnSpc>
                <a:spcPct val="107000"/>
              </a:lnSpc>
              <a:spcBef>
                <a:spcPts val="40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They use different energy providers for each of those lines of business. Therefore, the emission factors can be different, even inside of the plant. </a:t>
            </a:r>
          </a:p>
          <a:p>
            <a:pPr marL="0" marR="0">
              <a:lnSpc>
                <a:spcPct val="107000"/>
              </a:lnSpc>
              <a:spcBef>
                <a:spcPts val="40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faced a challenge when defining the facility type, and we discovered that we needed to expand the solution to support multiple dimensions within a facility.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We’re going to address that, so they can identify facility plant #1 for production of product A, B, or C. </a:t>
            </a:r>
          </a:p>
          <a:p>
            <a:pPr marL="0" marR="0">
              <a:lnSpc>
                <a:spcPct val="107000"/>
              </a:lnSpc>
              <a:spcBef>
                <a:spcPts val="40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That way, we’ll have enough granularity to do proper carbon math for those products within each facility, connected to their own data and emission factors.</a:t>
            </a:r>
            <a:br>
              <a:rPr lang="en-US" sz="14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b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641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One of our customers has facilities that they call plants. They manufacture three different products in each plant and want to track emissions by three different segments within each plant. </a:t>
            </a:r>
          </a:p>
          <a:p>
            <a:pPr marL="0" marR="0">
              <a:lnSpc>
                <a:spcPct val="107000"/>
              </a:lnSpc>
              <a:spcBef>
                <a:spcPts val="400"/>
              </a:spcBef>
              <a:spcAft>
                <a:spcPts val="800"/>
              </a:spcAft>
            </a:pP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They use different energy providers for each of those lines of business. Therefore, the emission factors can be different, even inside of the plant. </a:t>
            </a:r>
          </a:p>
          <a:p>
            <a:pPr marL="0" marR="0">
              <a:lnSpc>
                <a:spcPct val="107000"/>
              </a:lnSpc>
              <a:spcBef>
                <a:spcPts val="400"/>
              </a:spcBef>
              <a:spcAft>
                <a:spcPts val="800"/>
              </a:spcAft>
            </a:pP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faced a challenge when defining the facility type, and we discovered that we needed to expand the solution to support multiple dimensions within a facility. </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We’re going to address that, so they can identify facility plant #1 for production of product A, B, or C. </a:t>
            </a:r>
          </a:p>
          <a:p>
            <a:pPr marL="0" marR="0">
              <a:lnSpc>
                <a:spcPct val="107000"/>
              </a:lnSpc>
              <a:spcBef>
                <a:spcPts val="400"/>
              </a:spcBef>
              <a:spcAft>
                <a:spcPts val="800"/>
              </a:spcAft>
            </a:pPr>
            <a:endParaRPr lang="en-US" sz="1800">
              <a:effectLst/>
              <a:latin typeface="Segoe UI" panose="020B0502040204020203" pitchFamily="34" charset="0"/>
              <a:ea typeface="Calibri" panose="020F0502020204030204" pitchFamily="34" charset="0"/>
              <a:cs typeface="Arial" panose="020B0604020202020204" pitchFamily="34" charset="0"/>
            </a:endParaRPr>
          </a:p>
          <a:p>
            <a:r>
              <a:rPr lang="en-US" sz="1800">
                <a:solidFill>
                  <a:srgbClr val="000000"/>
                </a:solidFill>
                <a:effectLst/>
                <a:latin typeface="Segoe UI" panose="020B0502040204020203" pitchFamily="34" charset="0"/>
                <a:ea typeface="Calibri" panose="020F0502020204030204" pitchFamily="34" charset="0"/>
              </a:rPr>
              <a:t>That way, we’ll have enough granularity to do proper carbon math for those products within each facility, connected to their own data and emission factors.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036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a:xfrm>
            <a:off x="14287" y="7273090"/>
            <a:ext cx="9348787" cy="7279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021EC-282F-4484-83DF-73D0C32D8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295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Segoe UI" panose="020B0502040204020203" pitchFamily="34" charset="0"/>
              </a:rPr>
              <a:t>Let’s look at the process in greater detail. As we’re setting up the solution, we’ll start with collecting </a:t>
            </a:r>
            <a:r>
              <a:rPr lang="en-US" sz="1800" b="1" i="0">
                <a:solidFill>
                  <a:srgbClr val="000000"/>
                </a:solidFill>
                <a:effectLst/>
                <a:latin typeface="Segoe UI" panose="020B0502040204020203" pitchFamily="34" charset="0"/>
              </a:rPr>
              <a:t>master data</a:t>
            </a:r>
            <a:r>
              <a:rPr lang="en-US" sz="1800" b="0" i="0">
                <a:solidFill>
                  <a:srgbClr val="000000"/>
                </a:solidFill>
                <a:effectLst/>
                <a:latin typeface="Segoe UI" panose="020B0502040204020203" pitchFamily="34" charset="0"/>
              </a:rPr>
              <a:t>: </a:t>
            </a:r>
            <a:br>
              <a:rPr lang="en-US" sz="1800" b="0" i="0">
                <a:solidFill>
                  <a:srgbClr val="000000"/>
                </a:solidFill>
                <a:effectLst/>
                <a:latin typeface="Segoe UI" panose="020B0502040204020203" pitchFamily="34" charset="0"/>
              </a:rPr>
            </a:b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a:solidFill>
                  <a:srgbClr val="000000"/>
                </a:solidFill>
                <a:effectLst/>
                <a:latin typeface="Segoe UI" panose="020B0502040204020203" pitchFamily="34" charset="0"/>
              </a:rPr>
              <a:t>In the </a:t>
            </a:r>
            <a:r>
              <a:rPr lang="en-US" sz="1800" b="1" i="0">
                <a:solidFill>
                  <a:srgbClr val="000000"/>
                </a:solidFill>
                <a:effectLst/>
                <a:latin typeface="Segoe UI" panose="020B0502040204020203" pitchFamily="34" charset="0"/>
              </a:rPr>
              <a:t>System</a:t>
            </a:r>
            <a:r>
              <a:rPr lang="en-US" sz="1800" b="0" i="0">
                <a:solidFill>
                  <a:srgbClr val="000000"/>
                </a:solidFill>
                <a:effectLst/>
                <a:latin typeface="Segoe UI" panose="020B0502040204020203" pitchFamily="34" charset="0"/>
              </a:rPr>
              <a:t>, we preload unit groups and unit conversions, using the most common forms used for carbon accounting. </a:t>
            </a: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1" i="0">
                <a:solidFill>
                  <a:srgbClr val="000000"/>
                </a:solidFill>
                <a:effectLst/>
                <a:latin typeface="Segoe UI" panose="020B0502040204020203" pitchFamily="34" charset="0"/>
              </a:rPr>
              <a:t>Reference Data</a:t>
            </a:r>
            <a:r>
              <a:rPr lang="en-US" sz="1800" b="0" i="0">
                <a:solidFill>
                  <a:srgbClr val="000000"/>
                </a:solidFill>
                <a:effectLst/>
                <a:latin typeface="Segoe UI" panose="020B0502040204020203" pitchFamily="34" charset="0"/>
              </a:rPr>
              <a:t> includes data types such as contractual instrument types, vehicle and fuel types or industrial process types. We can establish connectors to reference data sources. </a:t>
            </a: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a:solidFill>
                  <a:srgbClr val="000000"/>
                </a:solidFill>
                <a:effectLst/>
                <a:latin typeface="Segoe UI" panose="020B0502040204020203" pitchFamily="34" charset="0"/>
              </a:rPr>
              <a:t>The same is true for </a:t>
            </a:r>
            <a:r>
              <a:rPr lang="en-US" sz="1800" b="1" i="0">
                <a:solidFill>
                  <a:srgbClr val="000000"/>
                </a:solidFill>
                <a:effectLst/>
                <a:latin typeface="Segoe UI" panose="020B0502040204020203" pitchFamily="34" charset="0"/>
              </a:rPr>
              <a:t>Organization Data</a:t>
            </a:r>
            <a:r>
              <a:rPr lang="en-US" sz="1800" b="0" i="0">
                <a:solidFill>
                  <a:srgbClr val="000000"/>
                </a:solidFill>
                <a:effectLst/>
                <a:latin typeface="Segoe UI" panose="020B0502040204020203" pitchFamily="34" charset="0"/>
              </a:rPr>
              <a:t>. We’ll define company information and facilities here, and we can also establish direct connections to these data sources. </a:t>
            </a: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a:solidFill>
                  <a:srgbClr val="000000"/>
                </a:solidFill>
                <a:effectLst/>
                <a:latin typeface="Segoe UI" panose="020B0502040204020203" pitchFamily="34" charset="0"/>
              </a:rPr>
              <a:t>The </a:t>
            </a:r>
            <a:r>
              <a:rPr lang="en-US" sz="1800" b="1" i="0">
                <a:solidFill>
                  <a:srgbClr val="000000"/>
                </a:solidFill>
                <a:effectLst/>
                <a:latin typeface="Segoe UI" panose="020B0502040204020203" pitchFamily="34" charset="0"/>
              </a:rPr>
              <a:t>Libraries</a:t>
            </a:r>
            <a:r>
              <a:rPr lang="en-US" sz="1800" b="0" i="0">
                <a:solidFill>
                  <a:srgbClr val="000000"/>
                </a:solidFill>
                <a:effectLst/>
                <a:latin typeface="Segoe UI" panose="020B0502040204020203" pitchFamily="34" charset="0"/>
              </a:rPr>
              <a:t> contain emission factors and factor mappings.  </a:t>
            </a:r>
            <a:endParaRPr lang="en-US" sz="20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000" b="0" i="0">
              <a:solidFill>
                <a:srgbClr val="000000"/>
              </a:solidFill>
              <a:effectLst/>
              <a:latin typeface="Segoe UI" panose="020B0502040204020203" pitchFamily="34" charset="0"/>
            </a:endParaRPr>
          </a:p>
          <a:p>
            <a:pPr algn="l" rtl="0" fontAlgn="base"/>
            <a:r>
              <a:rPr lang="en-US" sz="900">
                <a:latin typeface="Segoe UI"/>
                <a:cs typeface="Segoe UI"/>
              </a:rPr>
              <a:t>&lt;CLICK&gt;</a:t>
            </a:r>
          </a:p>
          <a:p>
            <a:pPr algn="l" rtl="0" fontAlgn="base"/>
            <a:endParaRPr lang="en-US" sz="900">
              <a:latin typeface="Segoe UI"/>
              <a:cs typeface="Segoe UI"/>
            </a:endParaRPr>
          </a:p>
          <a:p>
            <a:pPr algn="l" rtl="0" fontAlgn="base"/>
            <a:r>
              <a:rPr lang="en-US" sz="900">
                <a:latin typeface="Segoe UI"/>
                <a:cs typeface="Segoe UI"/>
              </a:rPr>
              <a:t>I</a:t>
            </a:r>
            <a:r>
              <a:rPr lang="en-US" sz="1800" b="0" i="0">
                <a:solidFill>
                  <a:srgbClr val="000000"/>
                </a:solidFill>
                <a:effectLst/>
                <a:latin typeface="Segoe UI" panose="020B0502040204020203" pitchFamily="34" charset="0"/>
              </a:rPr>
              <a:t>n step two, </a:t>
            </a:r>
            <a:r>
              <a:rPr lang="en-US" sz="1800" b="1" i="0">
                <a:solidFill>
                  <a:srgbClr val="000000"/>
                </a:solidFill>
                <a:effectLst/>
                <a:latin typeface="Segoe UI" panose="020B0502040204020203" pitchFamily="34" charset="0"/>
              </a:rPr>
              <a:t>Activity data</a:t>
            </a:r>
            <a:r>
              <a:rPr lang="en-US" sz="1800" b="0" i="0">
                <a:solidFill>
                  <a:srgbClr val="000000"/>
                </a:solidFill>
                <a:effectLst/>
                <a:latin typeface="Segoe UI" panose="020B0502040204020203" pitchFamily="34" charset="0"/>
              </a:rPr>
              <a:t> represents the operational boundaries, including everything that is in scope to track that contributes to an organization’s emissions. This will look different for every organization, depending on what they do as part of their business—service organizations, for example, may be focused on different scope categories than industrial or manufacturing organizations.   </a:t>
            </a:r>
          </a:p>
          <a:p>
            <a:pPr algn="l" rtl="0" fontAlgn="base"/>
            <a:endParaRPr lang="en-US" sz="20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After master data and activities are accounted for, the </a:t>
            </a:r>
            <a:r>
              <a:rPr lang="en-US" sz="1800" b="1" i="0">
                <a:solidFill>
                  <a:srgbClr val="000000"/>
                </a:solidFill>
                <a:effectLst/>
                <a:latin typeface="Segoe UI" panose="020B0502040204020203" pitchFamily="34" charset="0"/>
              </a:rPr>
              <a:t>Emissions </a:t>
            </a:r>
            <a:r>
              <a:rPr lang="en-US" sz="1800" b="0" i="0">
                <a:solidFill>
                  <a:srgbClr val="000000"/>
                </a:solidFill>
                <a:effectLst/>
                <a:latin typeface="Segoe UI" panose="020B0502040204020203" pitchFamily="34" charset="0"/>
              </a:rPr>
              <a:t>are calculated using activity data combined with relevant emission factors.  </a:t>
            </a:r>
            <a:endParaRPr lang="en-US" sz="2000" b="0" i="0">
              <a:solidFill>
                <a:srgbClr val="000000"/>
              </a:solidFill>
              <a:effectLst/>
              <a:latin typeface="Segoe UI" panose="020B0502040204020203" pitchFamily="34" charset="0"/>
            </a:endParaRP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&lt;CLICK&gt;</a:t>
            </a: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And once you’ve calculated emissions, the results and insights are all generated through </a:t>
            </a:r>
            <a:r>
              <a:rPr lang="en-US" sz="1800" b="1" i="0">
                <a:solidFill>
                  <a:srgbClr val="000000"/>
                </a:solidFill>
                <a:effectLst/>
                <a:latin typeface="Segoe UI" panose="020B0502040204020203" pitchFamily="34" charset="0"/>
              </a:rPr>
              <a:t>Analytics</a:t>
            </a:r>
            <a:r>
              <a:rPr lang="en-US" sz="1800" b="0" i="0">
                <a:solidFill>
                  <a:srgbClr val="000000"/>
                </a:solidFill>
                <a:effectLst/>
                <a:latin typeface="Segoe UI" panose="020B0502040204020203" pitchFamily="34" charset="0"/>
              </a:rPr>
              <a:t> and displayed in dashboards and out-of-the-box </a:t>
            </a:r>
            <a:r>
              <a:rPr lang="en-US" sz="1800" b="1" i="0">
                <a:solidFill>
                  <a:srgbClr val="000000"/>
                </a:solidFill>
                <a:effectLst/>
                <a:latin typeface="Segoe UI" panose="020B0502040204020203" pitchFamily="34" charset="0"/>
              </a:rPr>
              <a:t>Reports</a:t>
            </a:r>
            <a:r>
              <a:rPr lang="en-US" sz="1800" b="0" i="0">
                <a:solidFill>
                  <a:srgbClr val="000000"/>
                </a:solidFill>
                <a:effectLst/>
                <a:latin typeface="Segoe UI" panose="020B0502040204020203" pitchFamily="34" charset="0"/>
              </a:rPr>
              <a:t>. </a:t>
            </a:r>
            <a:br>
              <a:rPr lang="en-US" sz="1800" b="0" i="0">
                <a:solidFill>
                  <a:srgbClr val="000000"/>
                </a:solidFill>
                <a:effectLst/>
                <a:latin typeface="Segoe UI" panose="020B0502040204020203" pitchFamily="34" charset="0"/>
              </a:rPr>
            </a:br>
            <a:br>
              <a:rPr lang="en-US" sz="1800" b="0" i="0">
                <a:solidFill>
                  <a:srgbClr val="000000"/>
                </a:solidFill>
                <a:effectLst/>
                <a:latin typeface="Segoe UI" panose="020B0502040204020203" pitchFamily="34" charset="0"/>
              </a:rPr>
            </a:br>
            <a:r>
              <a:rPr lang="en-US" sz="1800" b="0" i="0">
                <a:solidFill>
                  <a:srgbClr val="000000"/>
                </a:solidFill>
                <a:effectLst/>
                <a:latin typeface="Segoe UI" panose="020B0502040204020203" pitchFamily="34" charset="0"/>
              </a:rPr>
              <a:t>&lt;CLICK&gt;</a:t>
            </a: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The solution populates </a:t>
            </a:r>
            <a:r>
              <a:rPr lang="en-US" sz="1800" b="1" i="0">
                <a:solidFill>
                  <a:srgbClr val="000000"/>
                </a:solidFill>
                <a:effectLst/>
                <a:latin typeface="Segoe UI" panose="020B0502040204020203" pitchFamily="34" charset="0"/>
              </a:rPr>
              <a:t>Scorecards</a:t>
            </a:r>
            <a:r>
              <a:rPr lang="en-US" sz="1800" b="0" i="0">
                <a:solidFill>
                  <a:srgbClr val="000000"/>
                </a:solidFill>
                <a:effectLst/>
                <a:latin typeface="Segoe UI" panose="020B0502040204020203" pitchFamily="34" charset="0"/>
              </a:rPr>
              <a:t> used to help track progress towards your goals.  </a:t>
            </a:r>
            <a:endParaRPr lang="en-US" sz="2000" b="0" i="0">
              <a:solidFill>
                <a:srgbClr val="000000"/>
              </a:solidFill>
              <a:effectLst/>
              <a:latin typeface="Segoe UI" panose="020B0502040204020203" pitchFamily="34" charset="0"/>
            </a:endParaRPr>
          </a:p>
          <a:p>
            <a:pPr algn="l" rtl="0" fontAlgn="base"/>
            <a:endParaRPr lang="en-US" sz="1800" b="0" i="0">
              <a:solidFill>
                <a:srgbClr val="000000"/>
              </a:solidFill>
              <a:effectLst/>
              <a:latin typeface="Segoe UI" panose="020B0502040204020203" pitchFamily="34" charset="0"/>
            </a:endParaRPr>
          </a:p>
          <a:p>
            <a:r>
              <a:rPr lang="en-US" sz="900">
                <a:latin typeface="Segoe UI"/>
                <a:cs typeface="Segoe UI"/>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8147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solidFill>
                  <a:srgbClr val="000000"/>
                </a:solidFill>
                <a:effectLst/>
                <a:latin typeface="Segoe UI" panose="020B0502040204020203" pitchFamily="34" charset="0"/>
                <a:ea typeface="Calibri" panose="020F0502020204030204" pitchFamily="34" charset="0"/>
              </a:rPr>
              <a:t>Behind this process, of course, is the </a:t>
            </a:r>
            <a:r>
              <a:rPr lang="en-US" sz="1400" b="1">
                <a:solidFill>
                  <a:srgbClr val="000000"/>
                </a:solidFill>
                <a:effectLst/>
                <a:latin typeface="Segoe UI" panose="020B0502040204020203" pitchFamily="34" charset="0"/>
                <a:ea typeface="Calibri" panose="020F0502020204030204" pitchFamily="34" charset="0"/>
              </a:rPr>
              <a:t>Sustainability Common Data Model</a:t>
            </a:r>
            <a:r>
              <a:rPr lang="en-US" sz="1400">
                <a:solidFill>
                  <a:srgbClr val="000000"/>
                </a:solidFill>
                <a:effectLst/>
                <a:latin typeface="Segoe UI" panose="020B0502040204020203" pitchFamily="34" charset="0"/>
                <a:ea typeface="Calibri" panose="020F0502020204030204" pitchFamily="34" charset="0"/>
              </a:rPr>
              <a:t> that centralizes data from various sources—streamlining data ingestion, integration, calculations, and reporting. </a:t>
            </a:r>
          </a:p>
          <a:p>
            <a:endParaRPr lang="en-US" sz="1400">
              <a:solidFill>
                <a:srgbClr val="000000"/>
              </a:solidFill>
              <a:effectLst/>
              <a:latin typeface="Segoe UI" panose="020B0502040204020203" pitchFamily="34" charset="0"/>
              <a:ea typeface="Calibri" panose="020F0502020204030204" pitchFamily="34" charset="0"/>
            </a:endParaRPr>
          </a:p>
          <a:p>
            <a:r>
              <a:rPr lang="en-US" sz="1400">
                <a:solidFill>
                  <a:srgbClr val="000000"/>
                </a:solidFill>
                <a:effectLst/>
                <a:latin typeface="Segoe UI" panose="020B0502040204020203" pitchFamily="34" charset="0"/>
                <a:ea typeface="Calibri" panose="020F0502020204030204" pitchFamily="34" charset="0"/>
              </a:rPr>
              <a:t>The groups of data shown here are related and dependent on one another.</a:t>
            </a:r>
            <a:br>
              <a:rPr lang="en-US" sz="1400">
                <a:solidFill>
                  <a:srgbClr val="000000"/>
                </a:solidFill>
                <a:effectLst/>
                <a:latin typeface="Segoe UI" panose="020B0502040204020203" pitchFamily="34" charset="0"/>
                <a:ea typeface="Calibri" panose="020F0502020204030204" pitchFamily="34" charset="0"/>
              </a:rPr>
            </a:br>
            <a:endParaRPr lang="en-US" sz="14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6614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In the next few minutes, we’ll explore how to pull in data by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importing files, using direct connections, or using power queries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No matter how we’re pulling in data, the data will need to be organized to some degree. That’s why we’ve created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templates</a:t>
            </a:r>
            <a:r>
              <a:rPr lang="en-US" sz="1400" b="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to help you organize data in destination files.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templates define the columns needed to cleanly import data using different import methods. Some columns are mandatory, others are recommended. This information is all in the templates.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03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58</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429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5/23/2022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8403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047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61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0575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62</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8257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455454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One great aspect of Sustainability Manager is that it can produce </a:t>
            </a:r>
            <a:r>
              <a:rPr lang="en-US" sz="1800" b="1">
                <a:solidFill>
                  <a:srgbClr val="FFFFFF"/>
                </a:solidFill>
                <a:effectLst/>
                <a:latin typeface="Segoe UI" panose="020B0502040204020203" pitchFamily="34" charset="0"/>
                <a:ea typeface="Calibri" panose="020F0502020204030204" pitchFamily="34" charset="0"/>
                <a:cs typeface="Arial" panose="020B0604020202020204" pitchFamily="34" charset="0"/>
              </a:rPr>
              <a:t>Co2-equivalent emissions data.</a:t>
            </a: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There are multiple gases emitted by human activity that contribute to global warming, including carbon dioxide, or Co2, methane, or CH4, and nitrous oxide, or N2O. These gases trap heat at different levels of efficacy and remain in the atmosphere for different lengths of time. These complexities can make it hard to describe the true global warming impact of economic activity, which is why it can be helpful to have a unified metric.</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a:effectLst/>
                <a:latin typeface="Segoe UI" panose="020B0502040204020203" pitchFamily="34" charset="0"/>
                <a:ea typeface="Calibri" panose="020F0502020204030204" pitchFamily="34" charset="0"/>
                <a:cs typeface="Arial" panose="020B0604020202020204" pitchFamily="34" charset="0"/>
              </a:rPr>
              <a:t> </a:t>
            </a:r>
          </a:p>
          <a:p>
            <a:pPr marL="0" marR="0">
              <a:spcBef>
                <a:spcPts val="0"/>
              </a:spcBef>
              <a:spcAft>
                <a:spcPts val="0"/>
              </a:spcAft>
            </a:pP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CO2-equivalent  data takes methane and nitrous oxide emissions and multiplies them by the </a:t>
            </a:r>
            <a:r>
              <a:rPr lang="en-US" sz="1800" b="1">
                <a:solidFill>
                  <a:srgbClr val="FFFFFF"/>
                </a:solidFill>
                <a:effectLst/>
                <a:latin typeface="Segoe UI" panose="020B0502040204020203" pitchFamily="34" charset="0"/>
                <a:ea typeface="Calibri" panose="020F0502020204030204" pitchFamily="34" charset="0"/>
                <a:cs typeface="Arial" panose="020B0604020202020204" pitchFamily="34" charset="0"/>
              </a:rPr>
              <a:t>global warming potential</a:t>
            </a: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or </a:t>
            </a:r>
            <a:r>
              <a:rPr lang="en-US" sz="1800" b="1">
                <a:solidFill>
                  <a:srgbClr val="FFFFFF"/>
                </a:solidFill>
                <a:effectLst/>
                <a:latin typeface="Segoe UI" panose="020B0502040204020203" pitchFamily="34" charset="0"/>
                <a:ea typeface="Calibri" panose="020F0502020204030204" pitchFamily="34" charset="0"/>
                <a:cs typeface="Arial" panose="020B0604020202020204" pitchFamily="34" charset="0"/>
              </a:rPr>
              <a:t>GWP</a:t>
            </a: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of those gases to create CO2-equivalent. That creates a unified and easily-understandable figure.</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b="1">
                <a:solidFill>
                  <a:srgbClr val="FFFFFF"/>
                </a:solidFill>
                <a:effectLst/>
                <a:latin typeface="Segoe UI" panose="020B0502040204020203" pitchFamily="34" charset="0"/>
                <a:ea typeface="Calibri" panose="020F0502020204030204" pitchFamily="34" charset="0"/>
                <a:cs typeface="Arial" panose="020B0604020202020204" pitchFamily="34" charset="0"/>
              </a:rPr>
              <a:t>GWPs are pre-loaded</a:t>
            </a: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into Sustainability Manager.</a:t>
            </a:r>
            <a:endParaRPr lang="en-US" sz="1800">
              <a:effectLst/>
              <a:latin typeface="Segoe UI" panose="020B0502040204020203"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72028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indent="0" algn="l" rtl="0" fontAlgn="base">
              <a:buFontTx/>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24089-1740-4E43-A72B-8DB33AC66E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596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4215156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effectLst/>
                <a:latin typeface="Segoe UI" panose="020B0502040204020203" pitchFamily="34" charset="0"/>
                <a:ea typeface="Calibri" panose="020F0502020204030204" pitchFamily="34" charset="0"/>
                <a:cs typeface="Times New Roman" panose="02020603050405020304" pitchFamily="18" charset="0"/>
              </a:rPr>
              <a:t>Throughout the calculation model setup process, I’ve talked about emission factors. These can vary based on not just the emission source activity, but also on additional supporting data that can be found in Cloud for Sustainability, called </a:t>
            </a:r>
            <a:r>
              <a:rPr lang="en-US" sz="1200" b="1">
                <a:effectLst/>
                <a:latin typeface="Segoe UI" panose="020B0502040204020203" pitchFamily="34" charset="0"/>
                <a:ea typeface="Calibri" panose="020F0502020204030204" pitchFamily="34" charset="0"/>
                <a:cs typeface="Times New Roman" panose="02020603050405020304" pitchFamily="18" charset="0"/>
              </a:rPr>
              <a:t>Reference Data</a:t>
            </a:r>
            <a:r>
              <a:rPr lang="en-US" sz="1200">
                <a:effectLst/>
                <a:latin typeface="Segoe UI" panose="020B0502040204020203" pitchFamily="34" charset="0"/>
                <a:ea typeface="Calibri" panose="020F0502020204030204" pitchFamily="34" charset="0"/>
                <a:cs typeface="Times New Roman" panose="02020603050405020304" pitchFamily="18" charset="0"/>
              </a:rPr>
              <a:t>. Examples of reference data include facilities, fuel lists, and vehicles. </a:t>
            </a:r>
          </a:p>
          <a:p>
            <a:pPr marL="0" marR="0">
              <a:spcBef>
                <a:spcPts val="0"/>
              </a:spcBef>
              <a:spcAft>
                <a:spcPts val="0"/>
              </a:spcAft>
            </a:pPr>
            <a:r>
              <a:rPr lang="en-US" sz="1200">
                <a:effectLst/>
                <a:latin typeface="Segoe UI" panose="020B0502040204020203"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a:effectLst/>
                <a:latin typeface="Segoe UI" panose="020B0502040204020203" pitchFamily="34" charset="0"/>
                <a:ea typeface="Calibri" panose="020F0502020204030204" pitchFamily="34" charset="0"/>
                <a:cs typeface="Times New Roman" panose="02020603050405020304" pitchFamily="18" charset="0"/>
              </a:rPr>
              <a:t>This combination of Reference Data and Emission factors creates what we call a factor mapping. </a:t>
            </a:r>
            <a:r>
              <a:rPr lang="en-US" sz="1200" b="1">
                <a:effectLst/>
                <a:latin typeface="Segoe UI" panose="020B0502040204020203" pitchFamily="34" charset="0"/>
                <a:ea typeface="Calibri" panose="020F0502020204030204" pitchFamily="34" charset="0"/>
                <a:cs typeface="Times New Roman" panose="02020603050405020304" pitchFamily="18" charset="0"/>
              </a:rPr>
              <a:t>Factor Mappings enable dynamic calculations at scale. </a:t>
            </a:r>
          </a:p>
          <a:p>
            <a:pPr marL="0" marR="0">
              <a:spcBef>
                <a:spcPts val="0"/>
              </a:spcBef>
              <a:spcAft>
                <a:spcPts val="0"/>
              </a:spcAft>
            </a:pPr>
            <a:endParaRPr lang="en-US" sz="1200">
              <a:effectLst/>
              <a:latin typeface="Segoe UI" panose="020B05020402040202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a:solidFill>
                  <a:srgbClr val="171717"/>
                </a:solidFill>
                <a:effectLst/>
                <a:latin typeface="Segoe UI" panose="020B0502040204020203" pitchFamily="34" charset="0"/>
                <a:ea typeface="Calibri" panose="020F0502020204030204" pitchFamily="34" charset="0"/>
              </a:rPr>
              <a:t>For example, if you have 100 facilities in different regions and with different emission factors, by creating a factor mapping to each emission factor based on the location of the facility, you can efficiently set up a single calculation model to support all 100 facilities. </a:t>
            </a:r>
            <a:endParaRPr lang="en-US" sz="12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5479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78</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9862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5/23/2022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057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9018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81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903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82</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8712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85</a:t>
            </a:fld>
            <a:endParaRPr lang="en-US"/>
          </a:p>
        </p:txBody>
      </p:sp>
    </p:spTree>
    <p:extLst>
      <p:ext uri="{BB962C8B-B14F-4D97-AF65-F5344CB8AC3E}">
        <p14:creationId xmlns:p14="http://schemas.microsoft.com/office/powerpoint/2010/main" val="1515362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indent="0" algn="l" rtl="0" fontAlgn="base">
              <a:buFontTx/>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24089-1740-4E43-A72B-8DB33AC66E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596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035072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9698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5/23/2022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09376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0763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90</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3088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91</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8814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In October 2021, we introduced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Cloud for Sustainability </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to help organizations record, report, and reduce their environmental impact.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43A5E">
                    <a:lumMod val="25000"/>
                  </a:srgbClr>
                </a:solidFill>
                <a:ea typeface="Calibri" panose="020F0502020204030204" pitchFamily="34" charset="0"/>
              </a:rPr>
              <a:t>Our story has grown. And t</a:t>
            </a:r>
            <a:r>
              <a:rPr kumimoji="0" lang="en-US" sz="1200" b="0" i="0" u="none" strike="noStrike" kern="1200" cap="none" spc="0" normalizeH="0" baseline="0" noProof="0" err="1">
                <a:ln>
                  <a:noFill/>
                </a:ln>
                <a:solidFill>
                  <a:srgbClr val="243A5E">
                    <a:lumMod val="25000"/>
                  </a:srgbClr>
                </a:solidFill>
                <a:effectLst/>
                <a:uLnTx/>
                <a:uFillTx/>
                <a:ea typeface="Calibri" panose="020F0502020204030204" pitchFamily="34" charset="0"/>
                <a:cs typeface="Segoe UI" panose="020B0502040204020203" pitchFamily="34" charset="0"/>
              </a:rPr>
              <a:t>oday</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Cloud for Sustainability </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represents a growing set of ESG capabilities from Microsoft and our global ecosystem of partners that help organizations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accelerate sustainability progress and business growth</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Now, we’re releasing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Sustainability Manager</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 Cloud for Sustainability solution. It will be disclosed on May 17 with Microsoft Cloud for Sustainability and will be generally available to customers on June 1.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Sustainability Manager unifies data intelligence to help organizations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monitor and manage their sustainability performance</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We’re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introducing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partner solutions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that will seamlessly connect into Microsoft Sustainability Manager.</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The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Emissions Impact Dashboard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is available to provide Microsoft customers with transparency into the emissions Microsoft generates based on a customer’s use of Azure services.</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And over the next few months, we’ll be rolling out additional Microsoft and partner solutions under Microsoft Cloud for Sustainability including the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Emissions Impact Dashboard</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 application for Microsoft 365.</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There’s much more to 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solidFill>
                <a:srgbClr val="243A5E">
                  <a:lumMod val="25000"/>
                </a:srgbClr>
              </a:solidFill>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ea typeface="+mn-ea"/>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99332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3433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a:xfrm>
            <a:off x="14287" y="7273090"/>
            <a:ext cx="9348787" cy="7279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021EC-282F-4484-83DF-73D0C32D8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407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6118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5739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In October 2021, we introduced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Cloud for Sustainability </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to help organizations record, report, and reduce their environmental impact.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43A5E">
                    <a:lumMod val="25000"/>
                  </a:srgbClr>
                </a:solidFill>
                <a:ea typeface="Calibri" panose="020F0502020204030204" pitchFamily="34" charset="0"/>
              </a:rPr>
              <a:t>Our story has grown. And t</a:t>
            </a:r>
            <a:r>
              <a:rPr kumimoji="0" lang="en-US" sz="1200" b="0" i="0" u="none" strike="noStrike" kern="1200" cap="none" spc="0" normalizeH="0" baseline="0" noProof="0" err="1">
                <a:ln>
                  <a:noFill/>
                </a:ln>
                <a:solidFill>
                  <a:srgbClr val="243A5E">
                    <a:lumMod val="25000"/>
                  </a:srgbClr>
                </a:solidFill>
                <a:effectLst/>
                <a:uLnTx/>
                <a:uFillTx/>
                <a:ea typeface="Calibri" panose="020F0502020204030204" pitchFamily="34" charset="0"/>
                <a:cs typeface="Segoe UI" panose="020B0502040204020203" pitchFamily="34" charset="0"/>
              </a:rPr>
              <a:t>oday</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Cloud for Sustainability </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represents a growing set of ESG capabilities from Microsoft and our global ecosystem of partners that help organizations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accelerate sustainability progress and business growth</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Now, we’re releasing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Sustainability Manager</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 Cloud for Sustainability solution. It will be disclosed on May 17 with Microsoft Cloud for Sustainability and will be generally available to customers on June 1.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Sustainability Manager unifies data intelligence to help organizations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monitor and manage their sustainability performance</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We’re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introducing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partner solutions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that will seamlessly connect into Microsoft Sustainability Manager.</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The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Emissions Impact Dashboard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is available to provide Microsoft customers with transparency into the emissions Microsoft generates based on a customer’s use of Azure services.</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And over the next few months, we’ll be rolling out additional Microsoft and partner solutions under Microsoft Cloud for Sustainability including the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Emissions Impact Dashboard</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 application for Microsoft 365.</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There’s much more to 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solidFill>
                <a:srgbClr val="243A5E">
                  <a:lumMod val="25000"/>
                </a:srgbClr>
              </a:solidFill>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ea typeface="+mn-ea"/>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675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pPr>
              <a:lnSpc>
                <a:spcPct val="100000"/>
              </a:lnSpc>
            </a:pPr>
            <a:endParaRPr lang="en-US" sz="2300">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174726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092079" marR="0" lvl="0" indent="0" algn="l" defTabSz="1746752"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472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47264" rtl="0" eaLnBrk="1" fontAlgn="auto" latinLnBrk="0" hangingPunct="1">
                <a:lnSpc>
                  <a:spcPct val="100000"/>
                </a:lnSpc>
                <a:spcBef>
                  <a:spcPts val="0"/>
                </a:spcBef>
                <a:spcAft>
                  <a:spcPts val="0"/>
                </a:spcAft>
                <a:buClrTx/>
                <a:buSzTx/>
                <a:buFontTx/>
                <a:buNone/>
                <a:tabLst/>
                <a:defRPr/>
              </a:pPr>
              <a:t>8</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81389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0"/>
              </a:spcAft>
            </a:pPr>
            <a:endParaRPr lang="en-US" sz="2400"/>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99</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6642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a:xfrm>
            <a:off x="14287" y="7273090"/>
            <a:ext cx="9348787" cy="7279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021EC-282F-4484-83DF-73D0C32D8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008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Segoe UI" panose="020B0502040204020203" pitchFamily="34" charset="0"/>
              </a:rPr>
              <a:t>Microsoft Cloud for Sustainability </a:t>
            </a:r>
            <a:r>
              <a:rPr kumimoji="0" lang="en-US" sz="1800" b="0" i="0" u="none" strike="noStrike" kern="1200" cap="none" spc="0" normalizeH="0" baseline="0" noProof="0">
                <a:ln>
                  <a:noFill/>
                </a:ln>
                <a:effectLst/>
                <a:uLnTx/>
                <a:uFillTx/>
                <a:ea typeface="+mn-ea"/>
                <a:cs typeface="Segoe UI" panose="020B0502040204020203" pitchFamily="34" charset="0"/>
              </a:rPr>
              <a:t>empowers organizations to </a:t>
            </a:r>
            <a:r>
              <a:rPr kumimoji="0" lang="en-US" sz="1800" b="1" i="0" u="none" strike="noStrike" kern="1200" cap="none" spc="0" normalizeH="0" baseline="0" noProof="0">
                <a:ln>
                  <a:noFill/>
                </a:ln>
                <a:effectLst/>
                <a:uLnTx/>
                <a:uFillTx/>
                <a:ea typeface="+mn-ea"/>
                <a:cs typeface="Segoe UI" panose="020B0502040204020203" pitchFamily="34" charset="0"/>
              </a:rPr>
              <a:t>accelerate sustainability progress and business growth </a:t>
            </a:r>
            <a:r>
              <a:rPr kumimoji="0" lang="en-US" sz="1800" b="0" i="0" u="none" strike="noStrike" kern="1200" cap="none" spc="0" normalizeH="0" baseline="0" noProof="0">
                <a:ln>
                  <a:noFill/>
                </a:ln>
                <a:effectLst/>
                <a:uLnTx/>
                <a:uFillTx/>
                <a:ea typeface="+mn-ea"/>
                <a:cs typeface="Segoe UI" panose="020B0502040204020203" pitchFamily="34" charset="0"/>
              </a:rPr>
              <a:t>by bringing together a set of environmental, social, and governance capabilities across the Microsoft cloud portfolio plus solutions from our global ecosystem of partners.</a:t>
            </a:r>
            <a:endParaRPr lang="en-US" sz="1800">
              <a:solidFill>
                <a:srgbClr val="000000"/>
              </a:solidFill>
              <a:ea typeface="Calibri" panose="020F0502020204030204" pitchFamily="34" charset="0"/>
              <a:cs typeface="Segoe UI" panose="020B0502040204020203" pitchFamily="34" charset="0"/>
            </a:endParaRPr>
          </a:p>
          <a:p>
            <a:pPr>
              <a:spcAft>
                <a:spcPts val="0"/>
              </a:spcAft>
            </a:pPr>
            <a:endParaRPr lang="en-US" sz="1800">
              <a:solidFill>
                <a:srgbClr val="000000"/>
              </a:solidFill>
              <a:ea typeface="Calibri" panose="020F0502020204030204" pitchFamily="34" charset="0"/>
              <a:cs typeface="Segoe UI" panose="020B0502040204020203" pitchFamily="34" charset="0"/>
            </a:endParaRPr>
          </a:p>
          <a:p>
            <a:pPr>
              <a:spcAft>
                <a:spcPts val="0"/>
              </a:spcAft>
            </a:pPr>
            <a:r>
              <a:rPr lang="en-US" sz="1800">
                <a:solidFill>
                  <a:srgbClr val="000000"/>
                </a:solidFill>
                <a:ea typeface="Calibri" panose="020F0502020204030204" pitchFamily="34" charset="0"/>
                <a:cs typeface="Segoe UI" panose="020B0502040204020203" pitchFamily="34" charset="0"/>
              </a:rPr>
              <a:t>Working closely with our customers and partners, we start with:</a:t>
            </a:r>
          </a:p>
          <a:p>
            <a:pPr marL="327624" marR="0" lvl="0" indent="-327624"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Unifying data intelligence </a:t>
            </a:r>
            <a:r>
              <a:rPr kumimoji="0" lang="en-US" sz="1600" b="0" i="0" u="none" strike="noStrike" kern="1200" cap="none" spc="0" normalizeH="0" baseline="0" noProof="0">
                <a:ln>
                  <a:noFill/>
                </a:ln>
                <a:solidFill>
                  <a:srgbClr val="000000"/>
                </a:solidFill>
                <a:effectLst/>
                <a:uLnTx/>
                <a:uFillTx/>
                <a:latin typeface="Segoe UI"/>
                <a:ea typeface="+mn-ea"/>
                <a:cs typeface="+mn-cs"/>
              </a:rPr>
              <a:t>to drive sustainability reporting, sustainability efforts, and business transformation, and</a:t>
            </a:r>
          </a:p>
          <a:p>
            <a:pPr marL="327624" indent="-327624">
              <a:spcAft>
                <a:spcPts val="0"/>
              </a:spcAft>
              <a:buFont typeface="Arial" panose="020B0604020202020204" pitchFamily="34" charset="0"/>
              <a:buChar char="•"/>
            </a:pPr>
            <a:r>
              <a:rPr lang="en-US" sz="1800">
                <a:solidFill>
                  <a:srgbClr val="000000"/>
                </a:solidFill>
                <a:ea typeface="Calibri" panose="020F0502020204030204" pitchFamily="34" charset="0"/>
                <a:cs typeface="Segoe UI" panose="020B0502040204020203" pitchFamily="34" charset="0"/>
              </a:rPr>
              <a:t>Identifying opportunities to </a:t>
            </a:r>
            <a:r>
              <a:rPr lang="en-US" sz="1800" b="1">
                <a:solidFill>
                  <a:srgbClr val="000000"/>
                </a:solidFill>
                <a:ea typeface="Calibri" panose="020F0502020204030204" pitchFamily="34" charset="0"/>
                <a:cs typeface="Segoe UI" panose="020B0502040204020203" pitchFamily="34" charset="0"/>
              </a:rPr>
              <a:t>build a more sustainable infrastructure </a:t>
            </a:r>
            <a:r>
              <a:rPr lang="en-US" sz="1800">
                <a:solidFill>
                  <a:srgbClr val="000000"/>
                </a:solidFill>
                <a:ea typeface="Calibri" panose="020F0502020204030204" pitchFamily="34" charset="0"/>
                <a:cs typeface="Segoe UI" panose="020B0502040204020203" pitchFamily="34" charset="0"/>
              </a:rPr>
              <a:t>by replacing tools, systems, or activities with more efficient options to minimize their footprint</a:t>
            </a:r>
          </a:p>
          <a:p>
            <a:pPr marL="327624" indent="-327624">
              <a:spcAft>
                <a:spcPts val="0"/>
              </a:spcAft>
              <a:buFont typeface="Arial" panose="020B0604020202020204" pitchFamily="34" charset="0"/>
              <a:buChar char="•"/>
            </a:pPr>
            <a:endParaRPr lang="en-US" sz="1800">
              <a:solidFill>
                <a:srgbClr val="000000"/>
              </a:solidFill>
              <a:ea typeface="Calibri" panose="020F0502020204030204" pitchFamily="34" charset="0"/>
              <a:cs typeface="Segoe UI" panose="020B0502040204020203" pitchFamily="34" charset="0"/>
            </a:endParaRPr>
          </a:p>
          <a:p>
            <a:pPr>
              <a:spcAft>
                <a:spcPts val="0"/>
              </a:spcAft>
            </a:pPr>
            <a:r>
              <a:rPr lang="en-US" sz="1800">
                <a:solidFill>
                  <a:srgbClr val="000000"/>
                </a:solidFill>
                <a:ea typeface="Calibri" panose="020F0502020204030204" pitchFamily="34" charset="0"/>
                <a:cs typeface="Segoe UI" panose="020B0502040204020203" pitchFamily="34" charset="0"/>
              </a:rPr>
              <a:t>And through our work with partners using advanced analytics, machine learning, and virtual models in the cloud, we’re helping organizations:</a:t>
            </a:r>
          </a:p>
          <a:p>
            <a:pPr marL="327624" marR="0" lvl="0" indent="-327624"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Reduce the environmental footprint of their </a:t>
            </a:r>
            <a:r>
              <a:rPr kumimoji="0" lang="en-US" sz="1800" b="1" i="0" u="none" strike="noStrike" kern="1200" cap="none" spc="0" normalizeH="0" baseline="0" noProof="0">
                <a:ln>
                  <a:noFill/>
                </a:ln>
                <a:solidFill>
                  <a:srgbClr val="000000"/>
                </a:solidFill>
                <a:effectLst/>
                <a:uLnTx/>
                <a:uFillTx/>
                <a:latin typeface="Segoe UI"/>
                <a:ea typeface="+mn-ea"/>
                <a:cs typeface="+mn-cs"/>
              </a:rPr>
              <a:t>operational systems and processes</a:t>
            </a:r>
            <a:r>
              <a:rPr lang="en-US" sz="1800">
                <a:solidFill>
                  <a:srgbClr val="000000"/>
                </a:solidFill>
                <a:ea typeface="Calibri" panose="020F0502020204030204" pitchFamily="34" charset="0"/>
                <a:cs typeface="Segoe UI" panose="020B0502040204020203" pitchFamily="34" charset="0"/>
              </a:rPr>
              <a:t>, and</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327624" marR="0" lvl="0" indent="-327624"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Create </a:t>
            </a:r>
            <a:r>
              <a:rPr kumimoji="0" lang="en-US" sz="1800" b="1" i="0" u="none" strike="noStrike" kern="1200" cap="none" spc="0" normalizeH="0" baseline="0" noProof="0">
                <a:ln>
                  <a:noFill/>
                </a:ln>
                <a:solidFill>
                  <a:srgbClr val="000000"/>
                </a:solidFill>
                <a:effectLst/>
                <a:uLnTx/>
                <a:uFillTx/>
                <a:latin typeface="Segoe UI"/>
                <a:ea typeface="+mn-ea"/>
                <a:cs typeface="+mn-cs"/>
              </a:rPr>
              <a:t>sustainable value chains </a:t>
            </a:r>
            <a:r>
              <a:rPr kumimoji="0" lang="en-US" sz="1800" b="0" i="0" u="none" strike="noStrike" kern="1200" cap="none" spc="0" normalizeH="0" baseline="0" noProof="0">
                <a:ln>
                  <a:noFill/>
                </a:ln>
                <a:solidFill>
                  <a:srgbClr val="000000"/>
                </a:solidFill>
                <a:effectLst/>
                <a:uLnTx/>
                <a:uFillTx/>
                <a:latin typeface="Segoe UI"/>
                <a:ea typeface="+mn-ea"/>
                <a:cs typeface="+mn-cs"/>
              </a:rPr>
              <a:t>by facilitating greater transparency and accountability, from raw materials to product creation to distribution.</a:t>
            </a:r>
            <a:endParaRPr lang="en-US" sz="1800">
              <a:solidFill>
                <a:schemeClr val="tx1"/>
              </a:solidFill>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800">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b="1">
                <a:ea typeface="Calibri" panose="020F0502020204030204" pitchFamily="34" charset="0"/>
                <a:cs typeface="Segoe UI" panose="020B0502040204020203" pitchFamily="34" charset="0"/>
              </a:rPr>
              <a:t>Accurate, reliable data intelligence </a:t>
            </a:r>
            <a:r>
              <a:rPr lang="en-US" sz="1800">
                <a:ea typeface="Calibri" panose="020F0502020204030204" pitchFamily="34" charset="0"/>
                <a:cs typeface="Segoe UI" panose="020B0502040204020203" pitchFamily="34" charset="0"/>
              </a:rPr>
              <a:t>is critical for the success of these initiatives. And for an organization to truly make progress toward accelerating their sustainability progress and business growth, they need better visibility and transparency into the environmental footprint of their entire operations, their products, the activities of their people, and their value chain.</a:t>
            </a:r>
          </a:p>
          <a:p>
            <a:pPr marL="0" marR="0" lvl="0" indent="0" algn="l" defTabSz="914367"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800">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a:ea typeface="Calibri" panose="020F0502020204030204" pitchFamily="34" charset="0"/>
                <a:cs typeface="Segoe UI" panose="020B0502040204020203" pitchFamily="34" charset="0"/>
              </a:rPr>
              <a:t>We’ve seen this ourselves, in our own journey.</a:t>
            </a:r>
          </a:p>
          <a:p>
            <a:pPr marL="0" marR="0" lvl="0" indent="0" algn="l" defTabSz="914367"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800">
              <a:ea typeface="Calibri" panose="020F0502020204030204" pitchFamily="34" charset="0"/>
              <a:cs typeface="Segoe UI" panose="020B0502040204020203" pitchFamily="34" charset="0"/>
            </a:endParaRPr>
          </a:p>
          <a:p>
            <a:pPr fontAlgn="base"/>
            <a:r>
              <a:rPr lang="en-GB" sz="1800">
                <a:ea typeface="Times New Roman" panose="02020603050405020304" pitchFamily="18" charset="0"/>
                <a:cs typeface="Segoe UI" panose="020B0502040204020203" pitchFamily="34" charset="0"/>
              </a:rPr>
              <a:t>&lt;CLICK&gt;</a:t>
            </a:r>
            <a:endParaRPr lang="en-US" sz="1800">
              <a:cs typeface="Segoe UI" panose="020B0502040204020203" pitchFamily="34" charset="0"/>
            </a:endParaRPr>
          </a:p>
          <a:p>
            <a:pPr marL="0" indent="0" algn="l" rtl="0" fontAlgn="base">
              <a:buFontTx/>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24089-1740-4E43-A72B-8DB33AC66E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596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pPr>
              <a:lnSpc>
                <a:spcPct val="100000"/>
              </a:lnSpc>
            </a:pPr>
            <a:endParaRPr lang="en-US" sz="2300">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174726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092079" marR="0" lvl="0" indent="0" algn="l" defTabSz="1746752"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472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47264" rtl="0" eaLnBrk="1" fontAlgn="auto" latinLnBrk="0" hangingPunct="1">
                <a:lnSpc>
                  <a:spcPct val="100000"/>
                </a:lnSpc>
                <a:spcBef>
                  <a:spcPts val="0"/>
                </a:spcBef>
                <a:spcAft>
                  <a:spcPts val="0"/>
                </a:spcAft>
                <a:buClrTx/>
                <a:buSzTx/>
                <a:buFontTx/>
                <a:buNone/>
                <a:tabLst/>
                <a:defRPr/>
              </a:pPr>
              <a:t>102</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81389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421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6735" marR="0" lvl="0" indent="0" algn="l" defTabSz="94184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11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117" rtl="0" eaLnBrk="1" fontAlgn="auto" latinLnBrk="0" hangingPunct="1">
                <a:lnSpc>
                  <a:spcPct val="100000"/>
                </a:lnSpc>
                <a:spcBef>
                  <a:spcPts val="0"/>
                </a:spcBef>
                <a:spcAft>
                  <a:spcPts val="0"/>
                </a:spcAft>
                <a:buClrTx/>
                <a:buSzTx/>
                <a:buFontTx/>
                <a:buNone/>
                <a:tabLst/>
                <a:defRPr/>
              </a:pPr>
              <a:t>5/23/2022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1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11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76553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546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2838" y="639763"/>
            <a:ext cx="4951412" cy="2786062"/>
          </a:xfrm>
        </p:spPr>
      </p:sp>
      <p:sp>
        <p:nvSpPr>
          <p:cNvPr id="3" name="Notes Placeholder 2"/>
          <p:cNvSpPr>
            <a:spLocks noGrp="1"/>
          </p:cNvSpPr>
          <p:nvPr>
            <p:ph type="body" idx="1"/>
          </p:nvPr>
        </p:nvSpPr>
        <p:spPr>
          <a:xfrm>
            <a:off x="0" y="3676650"/>
            <a:ext cx="9388475" cy="16496071"/>
          </a:xfrm>
        </p:spPr>
        <p:txBody>
          <a:bodyPr/>
          <a:lstStyle/>
          <a:p>
            <a:pPr>
              <a:lnSpc>
                <a:spcPct val="100000"/>
              </a:lnSpc>
              <a:spcAft>
                <a:spcPts val="1529"/>
              </a:spcAft>
            </a:pPr>
            <a:endParaRPr lang="en-US" sz="2300">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092079" marR="0" lvl="0" indent="0" algn="l" defTabSz="1746752"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8799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3.xml"/><Relationship Id="rId4" Type="http://schemas.openxmlformats.org/officeDocument/2006/relationships/image" Target="../media/image59.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3.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6" Type="http://schemas.openxmlformats.org/officeDocument/2006/relationships/image" Target="../media/image64.jpeg"/><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3.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1.jpeg"/><Relationship Id="rId1" Type="http://schemas.openxmlformats.org/officeDocument/2006/relationships/slideMaster" Target="../slideMasters/slideMaster4.xml"/><Relationship Id="rId5" Type="http://schemas.openxmlformats.org/officeDocument/2006/relationships/image" Target="../media/image73.svg"/><Relationship Id="rId4" Type="http://schemas.openxmlformats.org/officeDocument/2006/relationships/image" Target="../media/image7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4.jpeg"/><Relationship Id="rId1" Type="http://schemas.openxmlformats.org/officeDocument/2006/relationships/slideMaster" Target="../slideMasters/slideMaster4.xml"/><Relationship Id="rId5" Type="http://schemas.openxmlformats.org/officeDocument/2006/relationships/image" Target="../media/image73.svg"/><Relationship Id="rId4" Type="http://schemas.openxmlformats.org/officeDocument/2006/relationships/image" Target="../media/image72.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5.xml"/><Relationship Id="rId4" Type="http://schemas.openxmlformats.org/officeDocument/2006/relationships/image" Target="../media/image4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1.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7.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8.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slideMaster" Target="../slideMasters/slideMaster6.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88.jpeg"/></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image" Target="../media/image82.jpeg"/><Relationship Id="rId1" Type="http://schemas.openxmlformats.org/officeDocument/2006/relationships/slideMaster" Target="../slideMasters/slideMaster6.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jpeg"/><Relationship Id="rId1" Type="http://schemas.openxmlformats.org/officeDocument/2006/relationships/slideMaster" Target="../slideMasters/slideMaster6.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98.jpeg"/><Relationship Id="rId2" Type="http://schemas.openxmlformats.org/officeDocument/2006/relationships/image" Target="../media/image95.jpeg"/><Relationship Id="rId1" Type="http://schemas.openxmlformats.org/officeDocument/2006/relationships/slideMaster" Target="../slideMasters/slideMaster6.xml"/><Relationship Id="rId6" Type="http://schemas.openxmlformats.org/officeDocument/2006/relationships/image" Target="../media/image97.jpe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Master" Target="../slideMasters/slideMaster6.xml"/><Relationship Id="rId4" Type="http://schemas.openxmlformats.org/officeDocument/2006/relationships/image" Target="../media/image101.jpe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6.emf"/><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Layouts/_rels/slideLayout28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Layouts/_rels/slideLayout28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Layouts/_rels/slideLayout284.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10.jpeg"/><Relationship Id="rId7" Type="http://schemas.openxmlformats.org/officeDocument/2006/relationships/image" Target="../media/image106.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05.jpeg"/></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7.xml"/><Relationship Id="rId5" Type="http://schemas.openxmlformats.org/officeDocument/2006/relationships/image" Target="../media/image45.svg"/><Relationship Id="rId4" Type="http://schemas.openxmlformats.org/officeDocument/2006/relationships/image" Target="../media/image30.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7.xml"/><Relationship Id="rId4" Type="http://schemas.openxmlformats.org/officeDocument/2006/relationships/image" Target="../media/image115.jpeg"/></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8.xml"/><Relationship Id="rId4" Type="http://schemas.openxmlformats.org/officeDocument/2006/relationships/image" Target="../media/image42.emf"/></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1.jpe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8.jpeg"/><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45.svg"/><Relationship Id="rId4" Type="http://schemas.openxmlformats.org/officeDocument/2006/relationships/image" Target="../media/image3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34.jpe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28451" y="1354329"/>
            <a:ext cx="6823210" cy="3838055"/>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37965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pic>
        <p:nvPicPr>
          <p:cNvPr id="19" name="Picture 18">
            <a:extLst>
              <a:ext uri="{FF2B5EF4-FFF2-40B4-BE49-F238E27FC236}">
                <a16:creationId xmlns:a16="http://schemas.microsoft.com/office/drawing/2014/main" id="{5B49B1AD-BE67-4B08-8911-94BA9DC70F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spTree>
    <p:extLst>
      <p:ext uri="{BB962C8B-B14F-4D97-AF65-F5344CB8AC3E}">
        <p14:creationId xmlns:p14="http://schemas.microsoft.com/office/powerpoint/2010/main" val="2037383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023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443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70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3751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0078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4442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5555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64319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0670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603931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EC5F5B-DDA5-4FBD-A29F-4238D2D877D4}"/>
              </a:ext>
            </a:extLst>
          </p:cNvPr>
          <p:cNvGrpSpPr>
            <a:grpSpLocks noChangeAspect="1"/>
          </p:cNvGrpSpPr>
          <p:nvPr userDrawn="1"/>
        </p:nvGrpSpPr>
        <p:grpSpPr>
          <a:xfrm>
            <a:off x="602887" y="3013739"/>
            <a:ext cx="769219" cy="769219"/>
            <a:chOff x="-1948127" y="1758323"/>
            <a:chExt cx="769219" cy="769219"/>
          </a:xfrm>
        </p:grpSpPr>
        <p:sp>
          <p:nvSpPr>
            <p:cNvPr id="20" name="Oval 19">
              <a:extLst>
                <a:ext uri="{FF2B5EF4-FFF2-40B4-BE49-F238E27FC236}">
                  <a16:creationId xmlns:a16="http://schemas.microsoft.com/office/drawing/2014/main" id="{D1D49465-0027-49F7-A5E2-D99641BC1EEB}"/>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1" name="Group 20">
              <a:extLst>
                <a:ext uri="{FF2B5EF4-FFF2-40B4-BE49-F238E27FC236}">
                  <a16:creationId xmlns:a16="http://schemas.microsoft.com/office/drawing/2014/main" id="{60D37843-C4E1-402B-9F2F-55C70B3A97F0}"/>
                </a:ext>
              </a:extLst>
            </p:cNvPr>
            <p:cNvGrpSpPr/>
            <p:nvPr userDrawn="1"/>
          </p:nvGrpSpPr>
          <p:grpSpPr>
            <a:xfrm>
              <a:off x="-1812807" y="1966539"/>
              <a:ext cx="498582" cy="352813"/>
              <a:chOff x="4444672" y="3198134"/>
              <a:chExt cx="410283" cy="290329"/>
            </a:xfrm>
          </p:grpSpPr>
          <p:sp>
            <p:nvSpPr>
              <p:cNvPr id="22" name="Freeform: Shape 21">
                <a:extLst>
                  <a:ext uri="{FF2B5EF4-FFF2-40B4-BE49-F238E27FC236}">
                    <a16:creationId xmlns:a16="http://schemas.microsoft.com/office/drawing/2014/main" id="{D6DFA08D-AC9A-4D56-B616-31139AE96A82}"/>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3" name="Freeform: Shape 22">
                <a:extLst>
                  <a:ext uri="{FF2B5EF4-FFF2-40B4-BE49-F238E27FC236}">
                    <a16:creationId xmlns:a16="http://schemas.microsoft.com/office/drawing/2014/main" id="{F060761D-4E6C-41EC-8B22-8EBF1784A059}"/>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4" name="Freeform: Shape 23">
                <a:extLst>
                  <a:ext uri="{FF2B5EF4-FFF2-40B4-BE49-F238E27FC236}">
                    <a16:creationId xmlns:a16="http://schemas.microsoft.com/office/drawing/2014/main" id="{E4F44E74-3D53-449B-97CE-125EC1535ACC}"/>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38" name="Freeform: Shape 37">
                <a:extLst>
                  <a:ext uri="{FF2B5EF4-FFF2-40B4-BE49-F238E27FC236}">
                    <a16:creationId xmlns:a16="http://schemas.microsoft.com/office/drawing/2014/main" id="{02285ECE-40BB-48BA-A7AC-37BA9D66293A}"/>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userDrawn="1"/>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36227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2183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4992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319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28456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8117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426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091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10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396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1496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4" name="Group 3">
            <a:extLst>
              <a:ext uri="{FF2B5EF4-FFF2-40B4-BE49-F238E27FC236}">
                <a16:creationId xmlns:a16="http://schemas.microsoft.com/office/drawing/2014/main" id="{549CF272-316A-4B91-B114-1E529D559CDF}"/>
              </a:ext>
            </a:extLst>
          </p:cNvPr>
          <p:cNvGrpSpPr/>
          <p:nvPr userDrawn="1"/>
        </p:nvGrpSpPr>
        <p:grpSpPr>
          <a:xfrm>
            <a:off x="0" y="34749"/>
            <a:ext cx="12192000" cy="6836403"/>
            <a:chOff x="1104900" y="2233844"/>
            <a:chExt cx="12192000" cy="6836403"/>
          </a:xfrm>
        </p:grpSpPr>
        <p:pic>
          <p:nvPicPr>
            <p:cNvPr id="6" name="Picture 5">
              <a:extLst>
                <a:ext uri="{FF2B5EF4-FFF2-40B4-BE49-F238E27FC236}">
                  <a16:creationId xmlns:a16="http://schemas.microsoft.com/office/drawing/2014/main" id="{BEC8CAAC-A208-47EF-9171-CC6A572DAB48}"/>
                </a:ext>
              </a:extLst>
            </p:cNvPr>
            <p:cNvPicPr>
              <a:picLocks noChangeAspect="1"/>
            </p:cNvPicPr>
            <p:nvPr/>
          </p:nvPicPr>
          <p:blipFill>
            <a:blip r:embed="rId2">
              <a:alphaModFix amt="20000"/>
            </a:blip>
            <a:stretch>
              <a:fillRect/>
            </a:stretch>
          </p:blipFill>
          <p:spPr>
            <a:xfrm>
              <a:off x="1104900" y="4597415"/>
              <a:ext cx="12192000" cy="4472832"/>
            </a:xfrm>
            <a:prstGeom prst="rect">
              <a:avLst/>
            </a:prstGeom>
          </p:spPr>
        </p:pic>
        <p:sp>
          <p:nvSpPr>
            <p:cNvPr id="7" name="Rectangle 6">
              <a:extLst>
                <a:ext uri="{FF2B5EF4-FFF2-40B4-BE49-F238E27FC236}">
                  <a16:creationId xmlns:a16="http://schemas.microsoft.com/office/drawing/2014/main" id="{F2681D29-4CF6-4CBB-840F-EC75A3D27EA4}"/>
                </a:ext>
              </a:extLst>
            </p:cNvPr>
            <p:cNvSpPr/>
            <p:nvPr/>
          </p:nvSpPr>
          <p:spPr bwMode="auto">
            <a:xfrm>
              <a:off x="1104900" y="2233844"/>
              <a:ext cx="12192000" cy="3707149"/>
            </a:xfrm>
            <a:prstGeom prst="rect">
              <a:avLst/>
            </a:prstGeom>
            <a:gradFill flip="none" rotWithShape="1">
              <a:gsLst>
                <a:gs pos="0">
                  <a:schemeClr val="bg1"/>
                </a:gs>
                <a:gs pos="68000">
                  <a:schemeClr val="bg1"/>
                </a:gs>
                <a:gs pos="100000">
                  <a:schemeClr val="bg1">
                    <a:shade val="100000"/>
                    <a:satMod val="11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AA55508B-FE22-4D13-8035-AC5C9F19206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1247965" y="2553252"/>
            <a:ext cx="483330" cy="483330"/>
          </a:xfrm>
          <a:prstGeom prst="rect">
            <a:avLst/>
          </a:prstGeom>
        </p:spPr>
      </p:pic>
      <p:pic>
        <p:nvPicPr>
          <p:cNvPr id="9" name="Graphic 8">
            <a:extLst>
              <a:ext uri="{FF2B5EF4-FFF2-40B4-BE49-F238E27FC236}">
                <a16:creationId xmlns:a16="http://schemas.microsoft.com/office/drawing/2014/main" id="{C972DFF7-9059-41E4-8F54-BDD7732CD1C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2381026" y="2997200"/>
            <a:ext cx="483330" cy="483330"/>
          </a:xfrm>
          <a:prstGeom prst="rect">
            <a:avLst/>
          </a:prstGeom>
        </p:spPr>
      </p:pic>
      <p:pic>
        <p:nvPicPr>
          <p:cNvPr id="10" name="Graphic 9">
            <a:extLst>
              <a:ext uri="{FF2B5EF4-FFF2-40B4-BE49-F238E27FC236}">
                <a16:creationId xmlns:a16="http://schemas.microsoft.com/office/drawing/2014/main" id="{CA2F8387-D8C7-443E-B055-7657DFB0613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2139361" y="3389252"/>
            <a:ext cx="483330" cy="483330"/>
          </a:xfrm>
          <a:prstGeom prst="rect">
            <a:avLst/>
          </a:prstGeom>
        </p:spPr>
      </p:pic>
      <p:pic>
        <p:nvPicPr>
          <p:cNvPr id="11" name="Graphic 10">
            <a:extLst>
              <a:ext uri="{FF2B5EF4-FFF2-40B4-BE49-F238E27FC236}">
                <a16:creationId xmlns:a16="http://schemas.microsoft.com/office/drawing/2014/main" id="{71103E20-51DB-4E25-A2C2-21FEE4E2A3E1}"/>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2547970" y="4133950"/>
            <a:ext cx="483330" cy="483330"/>
          </a:xfrm>
          <a:prstGeom prst="rect">
            <a:avLst/>
          </a:prstGeom>
        </p:spPr>
      </p:pic>
      <p:pic>
        <p:nvPicPr>
          <p:cNvPr id="12" name="Graphic 11">
            <a:extLst>
              <a:ext uri="{FF2B5EF4-FFF2-40B4-BE49-F238E27FC236}">
                <a16:creationId xmlns:a16="http://schemas.microsoft.com/office/drawing/2014/main" id="{CFA7CEC2-43E9-4302-84A1-72177C4D30E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3857726" y="5328854"/>
            <a:ext cx="483330" cy="483330"/>
          </a:xfrm>
          <a:prstGeom prst="rect">
            <a:avLst/>
          </a:prstGeom>
        </p:spPr>
      </p:pic>
      <p:pic>
        <p:nvPicPr>
          <p:cNvPr id="13" name="Graphic 12">
            <a:extLst>
              <a:ext uri="{FF2B5EF4-FFF2-40B4-BE49-F238E27FC236}">
                <a16:creationId xmlns:a16="http://schemas.microsoft.com/office/drawing/2014/main" id="{1561BB18-6AAF-4D8F-BBCA-E0B5BF40609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6788665" y="4164349"/>
            <a:ext cx="483330" cy="483330"/>
          </a:xfrm>
          <a:prstGeom prst="rect">
            <a:avLst/>
          </a:prstGeom>
        </p:spPr>
      </p:pic>
      <p:pic>
        <p:nvPicPr>
          <p:cNvPr id="14" name="Graphic 13">
            <a:extLst>
              <a:ext uri="{FF2B5EF4-FFF2-40B4-BE49-F238E27FC236}">
                <a16:creationId xmlns:a16="http://schemas.microsoft.com/office/drawing/2014/main" id="{7C4240B2-46AC-47EF-BCD5-9C7E9971461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5417065" y="2372887"/>
            <a:ext cx="483330" cy="483330"/>
          </a:xfrm>
          <a:prstGeom prst="rect">
            <a:avLst/>
          </a:prstGeom>
        </p:spPr>
      </p:pic>
      <p:pic>
        <p:nvPicPr>
          <p:cNvPr id="15" name="Graphic 14">
            <a:extLst>
              <a:ext uri="{FF2B5EF4-FFF2-40B4-BE49-F238E27FC236}">
                <a16:creationId xmlns:a16="http://schemas.microsoft.com/office/drawing/2014/main" id="{6338398A-59CB-4A63-9395-7ACF34D5E8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8162473" y="3892285"/>
            <a:ext cx="483330" cy="483330"/>
          </a:xfrm>
          <a:prstGeom prst="rect">
            <a:avLst/>
          </a:prstGeom>
        </p:spPr>
      </p:pic>
      <p:pic>
        <p:nvPicPr>
          <p:cNvPr id="16" name="Graphic 15">
            <a:extLst>
              <a:ext uri="{FF2B5EF4-FFF2-40B4-BE49-F238E27FC236}">
                <a16:creationId xmlns:a16="http://schemas.microsoft.com/office/drawing/2014/main" id="{5A78641A-274E-410B-A2D5-88286C43ADC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9056995" y="4406014"/>
            <a:ext cx="483330" cy="483330"/>
          </a:xfrm>
          <a:prstGeom prst="rect">
            <a:avLst/>
          </a:prstGeom>
        </p:spPr>
      </p:pic>
      <p:pic>
        <p:nvPicPr>
          <p:cNvPr id="17" name="Graphic 16">
            <a:extLst>
              <a:ext uri="{FF2B5EF4-FFF2-40B4-BE49-F238E27FC236}">
                <a16:creationId xmlns:a16="http://schemas.microsoft.com/office/drawing/2014/main" id="{5D5FADC4-3A29-4702-8370-261B613B203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10653882" y="5729023"/>
            <a:ext cx="483330" cy="483330"/>
          </a:xfrm>
          <a:prstGeom prst="rect">
            <a:avLst/>
          </a:prstGeom>
        </p:spPr>
      </p:pic>
      <p:pic>
        <p:nvPicPr>
          <p:cNvPr id="18" name="Graphic 17">
            <a:extLst>
              <a:ext uri="{FF2B5EF4-FFF2-40B4-BE49-F238E27FC236}">
                <a16:creationId xmlns:a16="http://schemas.microsoft.com/office/drawing/2014/main" id="{8A461303-2BC5-49E6-A579-F526085AA8F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10240856" y="3092097"/>
            <a:ext cx="483330" cy="483330"/>
          </a:xfrm>
          <a:prstGeom prst="rect">
            <a:avLst/>
          </a:prstGeom>
        </p:spPr>
      </p:pic>
    </p:spTree>
    <p:extLst>
      <p:ext uri="{BB962C8B-B14F-4D97-AF65-F5344CB8AC3E}">
        <p14:creationId xmlns:p14="http://schemas.microsoft.com/office/powerpoint/2010/main" val="754024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1131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684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647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367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723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224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63998558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6211546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7751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901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0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4" name="Group 3">
            <a:extLst>
              <a:ext uri="{FF2B5EF4-FFF2-40B4-BE49-F238E27FC236}">
                <a16:creationId xmlns:a16="http://schemas.microsoft.com/office/drawing/2014/main" id="{549CF272-316A-4B91-B114-1E529D559CDF}"/>
              </a:ext>
            </a:extLst>
          </p:cNvPr>
          <p:cNvGrpSpPr/>
          <p:nvPr userDrawn="1"/>
        </p:nvGrpSpPr>
        <p:grpSpPr>
          <a:xfrm>
            <a:off x="0" y="34749"/>
            <a:ext cx="12192000" cy="6836403"/>
            <a:chOff x="1104900" y="2233844"/>
            <a:chExt cx="12192000" cy="6836403"/>
          </a:xfrm>
        </p:grpSpPr>
        <p:pic>
          <p:nvPicPr>
            <p:cNvPr id="6" name="Picture 5">
              <a:extLst>
                <a:ext uri="{FF2B5EF4-FFF2-40B4-BE49-F238E27FC236}">
                  <a16:creationId xmlns:a16="http://schemas.microsoft.com/office/drawing/2014/main" id="{BEC8CAAC-A208-47EF-9171-CC6A572DAB48}"/>
                </a:ext>
              </a:extLst>
            </p:cNvPr>
            <p:cNvPicPr>
              <a:picLocks noChangeAspect="1"/>
            </p:cNvPicPr>
            <p:nvPr/>
          </p:nvPicPr>
          <p:blipFill>
            <a:blip r:embed="rId2">
              <a:alphaModFix amt="20000"/>
            </a:blip>
            <a:stretch>
              <a:fillRect/>
            </a:stretch>
          </p:blipFill>
          <p:spPr>
            <a:xfrm>
              <a:off x="1104900" y="4597415"/>
              <a:ext cx="12192000" cy="4472832"/>
            </a:xfrm>
            <a:prstGeom prst="rect">
              <a:avLst/>
            </a:prstGeom>
          </p:spPr>
        </p:pic>
        <p:sp>
          <p:nvSpPr>
            <p:cNvPr id="7" name="Rectangle 6">
              <a:extLst>
                <a:ext uri="{FF2B5EF4-FFF2-40B4-BE49-F238E27FC236}">
                  <a16:creationId xmlns:a16="http://schemas.microsoft.com/office/drawing/2014/main" id="{F2681D29-4CF6-4CBB-840F-EC75A3D27EA4}"/>
                </a:ext>
              </a:extLst>
            </p:cNvPr>
            <p:cNvSpPr/>
            <p:nvPr/>
          </p:nvSpPr>
          <p:spPr bwMode="auto">
            <a:xfrm>
              <a:off x="1104900" y="2233844"/>
              <a:ext cx="12192000" cy="3707149"/>
            </a:xfrm>
            <a:prstGeom prst="rect">
              <a:avLst/>
            </a:prstGeom>
            <a:gradFill flip="none" rotWithShape="1">
              <a:gsLst>
                <a:gs pos="0">
                  <a:schemeClr val="bg1"/>
                </a:gs>
                <a:gs pos="68000">
                  <a:schemeClr val="bg1"/>
                </a:gs>
                <a:gs pos="100000">
                  <a:schemeClr val="bg1">
                    <a:shade val="100000"/>
                    <a:satMod val="11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7315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9711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2879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0726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0227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01046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388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4741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933018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68924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5999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9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6448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1494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6446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3894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0998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047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459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050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11829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8143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90982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4274098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9996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53865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237388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9721888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3404458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1772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6389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0419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131440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483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40811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2939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849587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297674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47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6701797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0658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05878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92304588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43244704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95607441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Text Placeholder 6">
            <a:extLst>
              <a:ext uri="{FF2B5EF4-FFF2-40B4-BE49-F238E27FC236}">
                <a16:creationId xmlns:a16="http://schemas.microsoft.com/office/drawing/2014/main" id="{8302BA56-323D-4426-84A8-044F86477DCE}"/>
              </a:ext>
            </a:extLst>
          </p:cNvPr>
          <p:cNvSpPr>
            <a:spLocks noGrp="1"/>
          </p:cNvSpPr>
          <p:nvPr>
            <p:ph type="body" sz="quarter" idx="10"/>
          </p:nvPr>
        </p:nvSpPr>
        <p:spPr>
          <a:xfrm>
            <a:off x="586803" y="1080931"/>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222488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661889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43623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496865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4408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8073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5441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6365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9692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267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4443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E34314C-8269-4FCA-9300-EE6523936F0A}"/>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08403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93147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393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46455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68954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70253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01775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71926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048997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537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194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05686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93521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30843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07288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20109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152869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427715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7502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717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10259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4414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6479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792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59485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F541-D0E8-4DCB-80BD-EE64A873E9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2ED7F8-5749-41E5-8A8F-78EB9A1994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0610A0-D085-44E5-A611-85FCFAA66222}"/>
              </a:ext>
            </a:extLst>
          </p:cNvPr>
          <p:cNvSpPr>
            <a:spLocks noGrp="1"/>
          </p:cNvSpPr>
          <p:nvPr>
            <p:ph type="dt" sz="half" idx="10"/>
          </p:nvPr>
        </p:nvSpPr>
        <p:spPr/>
        <p:txBody>
          <a:bodyPr/>
          <a:lstStyle/>
          <a:p>
            <a:fld id="{5AF0EA23-26E0-4AB1-91C1-2A2EE857B1A5}" type="datetimeFigureOut">
              <a:rPr lang="en-US" smtClean="0"/>
              <a:t>5/23/2022</a:t>
            </a:fld>
            <a:endParaRPr lang="en-US"/>
          </a:p>
        </p:txBody>
      </p:sp>
      <p:sp>
        <p:nvSpPr>
          <p:cNvPr id="5" name="Footer Placeholder 4">
            <a:extLst>
              <a:ext uri="{FF2B5EF4-FFF2-40B4-BE49-F238E27FC236}">
                <a16:creationId xmlns:a16="http://schemas.microsoft.com/office/drawing/2014/main" id="{16EF7BBF-5586-4E2E-9320-E73E21724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6929E-22CE-4D05-8BB9-DFB3BFF03158}"/>
              </a:ext>
            </a:extLst>
          </p:cNvPr>
          <p:cNvSpPr>
            <a:spLocks noGrp="1"/>
          </p:cNvSpPr>
          <p:nvPr>
            <p:ph type="sldNum" sz="quarter" idx="12"/>
          </p:nvPr>
        </p:nvSpPr>
        <p:spPr/>
        <p:txBody>
          <a:bodyPr/>
          <a:lstStyle/>
          <a:p>
            <a:fld id="{982F198D-F4EF-447D-85A0-48CA7C1A2E0A}" type="slidenum">
              <a:rPr lang="en-US" smtClean="0"/>
              <a:t>‹#›</a:t>
            </a:fld>
            <a:endParaRPr lang="en-US"/>
          </a:p>
        </p:txBody>
      </p:sp>
    </p:spTree>
    <p:extLst>
      <p:ext uri="{BB962C8B-B14F-4D97-AF65-F5344CB8AC3E}">
        <p14:creationId xmlns:p14="http://schemas.microsoft.com/office/powerpoint/2010/main" val="28783839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30F544-C0C7-3646-AF01-57E3C0770810}"/>
              </a:ext>
            </a:extLst>
          </p:cNvPr>
          <p:cNvSpPr>
            <a:spLocks noGrp="1"/>
          </p:cNvSpPr>
          <p:nvPr>
            <p:ph type="title"/>
          </p:nvPr>
        </p:nvSpPr>
        <p:spPr>
          <a:xfrm>
            <a:off x="838200" y="365125"/>
            <a:ext cx="10515600" cy="625475"/>
          </a:xfrm>
          <a:prstGeom prst="rect">
            <a:avLst/>
          </a:prstGeom>
        </p:spPr>
        <p:txBody>
          <a:bodyP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35428978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and Full Content -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42913" y="1535573"/>
            <a:ext cx="11306175" cy="4068762"/>
          </a:xfrm>
        </p:spPr>
        <p:txBody>
          <a:bodyPr/>
          <a:lstStyle>
            <a:lvl5pPr>
              <a:defRPr/>
            </a:lvl5pPr>
          </a:lstStyle>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442913" y="430514"/>
            <a:ext cx="11306175" cy="502920"/>
          </a:xfrm>
        </p:spPr>
        <p:txBody>
          <a:bodyPr/>
          <a:lstStyle>
            <a:lvl1pPr>
              <a:defRPr/>
            </a:lvl1pPr>
          </a:lstStyle>
          <a:p>
            <a:r>
              <a:rPr lang="en-US"/>
              <a:t>[Slide title]</a:t>
            </a:r>
            <a:endParaRPr lang="en-GB"/>
          </a:p>
        </p:txBody>
      </p:sp>
      <p:sp>
        <p:nvSpPr>
          <p:cNvPr id="6" name="Subtitle 2">
            <a:extLst>
              <a:ext uri="{FF2B5EF4-FFF2-40B4-BE49-F238E27FC236}">
                <a16:creationId xmlns:a16="http://schemas.microsoft.com/office/drawing/2014/main" id="{06D22B17-E9E9-3842-A116-5C0D59C56C8F}"/>
              </a:ext>
            </a:extLst>
          </p:cNvPr>
          <p:cNvSpPr>
            <a:spLocks noGrp="1"/>
          </p:cNvSpPr>
          <p:nvPr>
            <p:ph type="subTitle" idx="16" hasCustomPrompt="1"/>
          </p:nvPr>
        </p:nvSpPr>
        <p:spPr>
          <a:xfrm>
            <a:off x="442912" y="933433"/>
            <a:ext cx="11306176" cy="307538"/>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2" name="Date Placeholder 1">
            <a:extLst>
              <a:ext uri="{FF2B5EF4-FFF2-40B4-BE49-F238E27FC236}">
                <a16:creationId xmlns:a16="http://schemas.microsoft.com/office/drawing/2014/main" id="{2709AE37-4C0E-9449-8811-AF627111A71F}"/>
              </a:ext>
            </a:extLst>
          </p:cNvPr>
          <p:cNvSpPr>
            <a:spLocks noGrp="1"/>
          </p:cNvSpPr>
          <p:nvPr>
            <p:ph type="dt" sz="half" idx="17"/>
          </p:nvPr>
        </p:nvSpPr>
        <p:spPr>
          <a:xfrm>
            <a:off x="9984296" y="6355080"/>
            <a:ext cx="1764792" cy="123111"/>
          </a:xfrm>
          <a:prstGeom prst="rect">
            <a:avLst/>
          </a:prstGeom>
        </p:spPr>
        <p:txBody>
          <a:bodyPr wrap="square" lIns="0" tIns="0" rIns="0" bIns="0" anchor="t">
            <a:spAutoFit/>
          </a:bodyPr>
          <a:lstStyle>
            <a:lvl1pPr>
              <a:defRPr sz="800"/>
            </a:lvl1pPr>
          </a:lstStyle>
          <a:p>
            <a:r>
              <a:rPr lang="en-US"/>
              <a:t>Date</a:t>
            </a:r>
          </a:p>
        </p:txBody>
      </p:sp>
      <p:sp>
        <p:nvSpPr>
          <p:cNvPr id="4" name="Footer Placeholder 3">
            <a:extLst>
              <a:ext uri="{FF2B5EF4-FFF2-40B4-BE49-F238E27FC236}">
                <a16:creationId xmlns:a16="http://schemas.microsoft.com/office/drawing/2014/main" id="{0E5A4581-58A2-5947-96BD-212EB8536951}"/>
              </a:ext>
            </a:extLst>
          </p:cNvPr>
          <p:cNvSpPr>
            <a:spLocks noGrp="1"/>
          </p:cNvSpPr>
          <p:nvPr>
            <p:ph type="ftr" sz="quarter" idx="18"/>
          </p:nvPr>
        </p:nvSpPr>
        <p:spPr>
          <a:xfrm>
            <a:off x="442912" y="6355080"/>
            <a:ext cx="5473701" cy="123111"/>
          </a:xfrm>
          <a:prstGeom prst="rect">
            <a:avLst/>
          </a:prstGeom>
        </p:spPr>
        <p:txBody>
          <a:bodyPr wrap="square" lIns="0" tIns="0" rIns="0" bIns="0" anchor="t">
            <a:spAutoFit/>
          </a:bodyPr>
          <a:lstStyle>
            <a:lvl1pPr>
              <a:defRPr sz="800"/>
            </a:lvl1pPr>
          </a:lstStyle>
          <a:p>
            <a:r>
              <a:rPr lang="en-US"/>
              <a:t>Presentation Title</a:t>
            </a:r>
          </a:p>
        </p:txBody>
      </p:sp>
      <p:sp>
        <p:nvSpPr>
          <p:cNvPr id="8" name="Google Shape;215;p41">
            <a:extLst>
              <a:ext uri="{FF2B5EF4-FFF2-40B4-BE49-F238E27FC236}">
                <a16:creationId xmlns:a16="http://schemas.microsoft.com/office/drawing/2014/main" id="{E4A769B0-3634-4FE9-BB2D-F70823FBFF3B}"/>
              </a:ext>
            </a:extLst>
          </p:cNvPr>
          <p:cNvSpPr txBox="1">
            <a:spLocks noGrp="1"/>
          </p:cNvSpPr>
          <p:nvPr>
            <p:ph type="sldNum" idx="12"/>
          </p:nvPr>
        </p:nvSpPr>
        <p:spPr>
          <a:xfrm>
            <a:off x="8218489" y="6492240"/>
            <a:ext cx="3530600" cy="13716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50">
                <a:solidFill>
                  <a:schemeClr val="dk1"/>
                </a:solidFill>
                <a:latin typeface="Arial"/>
                <a:ea typeface="Arial"/>
                <a:cs typeface="Arial"/>
                <a:sym typeface="Arial"/>
              </a:defRPr>
            </a:lvl1pPr>
            <a:lvl2pPr marL="0" marR="0" lvl="1" indent="0" algn="r" rtl="0">
              <a:spcBef>
                <a:spcPts val="0"/>
              </a:spcBef>
              <a:buNone/>
              <a:defRPr sz="750">
                <a:solidFill>
                  <a:schemeClr val="dk1"/>
                </a:solidFill>
                <a:latin typeface="Arial"/>
                <a:ea typeface="Arial"/>
                <a:cs typeface="Arial"/>
                <a:sym typeface="Arial"/>
              </a:defRPr>
            </a:lvl2pPr>
            <a:lvl3pPr marL="0" marR="0" lvl="2" indent="0" algn="r" rtl="0">
              <a:spcBef>
                <a:spcPts val="0"/>
              </a:spcBef>
              <a:buNone/>
              <a:defRPr sz="750">
                <a:solidFill>
                  <a:schemeClr val="dk1"/>
                </a:solidFill>
                <a:latin typeface="Arial"/>
                <a:ea typeface="Arial"/>
                <a:cs typeface="Arial"/>
                <a:sym typeface="Arial"/>
              </a:defRPr>
            </a:lvl3pPr>
            <a:lvl4pPr marL="0" marR="0" lvl="3" indent="0" algn="r" rtl="0">
              <a:spcBef>
                <a:spcPts val="0"/>
              </a:spcBef>
              <a:buNone/>
              <a:defRPr sz="750">
                <a:solidFill>
                  <a:schemeClr val="dk1"/>
                </a:solidFill>
                <a:latin typeface="Arial"/>
                <a:ea typeface="Arial"/>
                <a:cs typeface="Arial"/>
                <a:sym typeface="Arial"/>
              </a:defRPr>
            </a:lvl4pPr>
            <a:lvl5pPr marL="0" marR="0" lvl="4" indent="0" algn="r" rtl="0">
              <a:spcBef>
                <a:spcPts val="0"/>
              </a:spcBef>
              <a:buNone/>
              <a:defRPr sz="750">
                <a:solidFill>
                  <a:schemeClr val="dk1"/>
                </a:solidFill>
                <a:latin typeface="Arial"/>
                <a:ea typeface="Arial"/>
                <a:cs typeface="Arial"/>
                <a:sym typeface="Arial"/>
              </a:defRPr>
            </a:lvl5pPr>
            <a:lvl6pPr marL="0" marR="0" lvl="5" indent="0" algn="r" rtl="0">
              <a:spcBef>
                <a:spcPts val="0"/>
              </a:spcBef>
              <a:buNone/>
              <a:defRPr sz="750">
                <a:solidFill>
                  <a:schemeClr val="dk1"/>
                </a:solidFill>
                <a:latin typeface="Arial"/>
                <a:ea typeface="Arial"/>
                <a:cs typeface="Arial"/>
                <a:sym typeface="Arial"/>
              </a:defRPr>
            </a:lvl6pPr>
            <a:lvl7pPr marL="0" marR="0" lvl="6" indent="0" algn="r" rtl="0">
              <a:spcBef>
                <a:spcPts val="0"/>
              </a:spcBef>
              <a:buNone/>
              <a:defRPr sz="750">
                <a:solidFill>
                  <a:schemeClr val="dk1"/>
                </a:solidFill>
                <a:latin typeface="Arial"/>
                <a:ea typeface="Arial"/>
                <a:cs typeface="Arial"/>
                <a:sym typeface="Arial"/>
              </a:defRPr>
            </a:lvl7pPr>
            <a:lvl8pPr marL="0" marR="0" lvl="7" indent="0" algn="r" rtl="0">
              <a:spcBef>
                <a:spcPts val="0"/>
              </a:spcBef>
              <a:buNone/>
              <a:defRPr sz="750">
                <a:solidFill>
                  <a:schemeClr val="dk1"/>
                </a:solidFill>
                <a:latin typeface="Arial"/>
                <a:ea typeface="Arial"/>
                <a:cs typeface="Arial"/>
                <a:sym typeface="Arial"/>
              </a:defRPr>
            </a:lvl8pPr>
            <a:lvl9pPr marL="0" marR="0" lvl="8" indent="0" algn="r" rtl="0">
              <a:spcBef>
                <a:spcPts val="0"/>
              </a:spcBef>
              <a:buNone/>
              <a:defRPr sz="750">
                <a:solidFill>
                  <a:schemeClr val="dk1"/>
                </a:solidFill>
                <a:latin typeface="Arial"/>
                <a:ea typeface="Arial"/>
                <a:cs typeface="Arial"/>
                <a:sym typeface="Arial"/>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103189474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C752-BAAA-49A3-83E8-62A7919E8B80}"/>
              </a:ext>
            </a:extLst>
          </p:cNvPr>
          <p:cNvSpPr>
            <a:spLocks noGrp="1"/>
          </p:cNvSpPr>
          <p:nvPr>
            <p:ph type="title"/>
          </p:nvPr>
        </p:nvSpPr>
        <p:spPr>
          <a:xfrm>
            <a:off x="588263" y="328388"/>
            <a:ext cx="11018520" cy="1050923"/>
          </a:xfrm>
        </p:spPr>
        <p:txBody>
          <a:bodyPr/>
          <a:lstStyle/>
          <a:p>
            <a:r>
              <a:rPr lang="en-US"/>
              <a:t>Click to edit Master title style</a:t>
            </a:r>
          </a:p>
        </p:txBody>
      </p:sp>
      <p:sp>
        <p:nvSpPr>
          <p:cNvPr id="4" name="Rectangle 3">
            <a:extLst>
              <a:ext uri="{FF2B5EF4-FFF2-40B4-BE49-F238E27FC236}">
                <a16:creationId xmlns:a16="http://schemas.microsoft.com/office/drawing/2014/main" id="{F2D02D8F-3FE6-439A-AF18-F2C3818E0741}"/>
              </a:ext>
              <a:ext uri="{C183D7F6-B498-43B3-948B-1728B52AA6E4}">
                <adec:decorative xmlns:adec="http://schemas.microsoft.com/office/drawing/2017/decorative" val="1"/>
              </a:ext>
            </a:extLst>
          </p:cNvPr>
          <p:cNvSpPr/>
          <p:nvPr userDrawn="1"/>
        </p:nvSpPr>
        <p:spPr bwMode="auto">
          <a:xfrm flipV="1">
            <a:off x="0" y="0"/>
            <a:ext cx="12192000" cy="143643"/>
          </a:xfrm>
          <a:prstGeom prst="rect">
            <a:avLst/>
          </a:prstGeom>
          <a:solidFill>
            <a:srgbClr val="1B2C4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6" name="Rectangle 5">
            <a:extLst>
              <a:ext uri="{FF2B5EF4-FFF2-40B4-BE49-F238E27FC236}">
                <a16:creationId xmlns:a16="http://schemas.microsoft.com/office/drawing/2014/main" id="{CDCF9E21-1204-450C-A307-AD562D7908DA}"/>
              </a:ext>
              <a:ext uri="{C183D7F6-B498-43B3-948B-1728B52AA6E4}">
                <adec:decorative xmlns:adec="http://schemas.microsoft.com/office/drawing/2017/decorative" val="1"/>
              </a:ext>
            </a:extLst>
          </p:cNvPr>
          <p:cNvSpPr/>
          <p:nvPr userDrawn="1"/>
        </p:nvSpPr>
        <p:spPr bwMode="auto">
          <a:xfrm>
            <a:off x="0" y="6591301"/>
            <a:ext cx="12192000" cy="1436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31012790-0A23-4497-8DD7-49DF0C5C3BB3}"/>
              </a:ext>
              <a:ext uri="{C183D7F6-B498-43B3-948B-1728B52AA6E4}">
                <adec:decorative xmlns:adec="http://schemas.microsoft.com/office/drawing/2017/decorative" val="1"/>
              </a:ext>
            </a:extLst>
          </p:cNvPr>
          <p:cNvSpPr/>
          <p:nvPr userDrawn="1"/>
        </p:nvSpPr>
        <p:spPr bwMode="auto">
          <a:xfrm>
            <a:off x="0" y="6728374"/>
            <a:ext cx="12192001" cy="1296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40563861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5" name="Text Placeholder 3">
            <a:extLst>
              <a:ext uri="{FF2B5EF4-FFF2-40B4-BE49-F238E27FC236}">
                <a16:creationId xmlns:a16="http://schemas.microsoft.com/office/drawing/2014/main" id="{1427286A-C8CF-4BF2-9615-253DBCF24748}"/>
              </a:ext>
            </a:extLst>
          </p:cNvPr>
          <p:cNvSpPr>
            <a:spLocks noGrp="1"/>
          </p:cNvSpPr>
          <p:nvPr>
            <p:ph type="body" sz="quarter" idx="17"/>
          </p:nvPr>
        </p:nvSpPr>
        <p:spPr>
          <a:xfrm>
            <a:off x="4356101"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B9C9BA-7F20-48D3-8E36-FEB164FD2351}"/>
              </a:ext>
            </a:extLst>
          </p:cNvPr>
          <p:cNvSpPr>
            <a:spLocks noGrp="1"/>
          </p:cNvSpPr>
          <p:nvPr>
            <p:ph type="pic" sz="quarter" idx="18" hasCustomPrompt="1"/>
          </p:nvPr>
        </p:nvSpPr>
        <p:spPr bwMode="ltGray">
          <a:xfrm>
            <a:off x="4356100"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Text Placeholder 3">
            <a:extLst>
              <a:ext uri="{FF2B5EF4-FFF2-40B4-BE49-F238E27FC236}">
                <a16:creationId xmlns:a16="http://schemas.microsoft.com/office/drawing/2014/main" id="{48BCE855-2968-408F-BC75-A67C79C37C92}"/>
              </a:ext>
            </a:extLst>
          </p:cNvPr>
          <p:cNvSpPr>
            <a:spLocks noGrp="1"/>
          </p:cNvSpPr>
          <p:nvPr>
            <p:ph type="body" sz="quarter" idx="19"/>
          </p:nvPr>
        </p:nvSpPr>
        <p:spPr>
          <a:xfrm>
            <a:off x="8134669"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02BEACB5-FA0C-4826-A5F6-82364A06FD46}"/>
              </a:ext>
            </a:extLst>
          </p:cNvPr>
          <p:cNvSpPr>
            <a:spLocks noGrp="1"/>
          </p:cNvSpPr>
          <p:nvPr>
            <p:ph type="pic" sz="quarter" idx="20" hasCustomPrompt="1"/>
          </p:nvPr>
        </p:nvSpPr>
        <p:spPr bwMode="ltGray">
          <a:xfrm>
            <a:off x="8134668"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8289397"/>
      </p:ext>
    </p:extLst>
  </p:cSld>
  <p:clrMapOvr>
    <a:masterClrMapping/>
  </p:clrMapOvr>
  <p:transition>
    <p:fade/>
  </p:transition>
  <p:extLst>
    <p:ext uri="{DCECCB84-F9BA-43D5-87BE-67443E8EF086}">
      <p15:sldGuideLst xmlns:p15="http://schemas.microsoft.com/office/powerpoint/2012/main">
        <p15:guide id="3" orient="horz" pos="2880">
          <p15:clr>
            <a:srgbClr val="5ACBF0"/>
          </p15:clr>
        </p15:guide>
        <p15:guide id="4" orient="horz" pos="912">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ustainability All-Up Title">
    <p:bg>
      <p:bgPr>
        <a:solidFill>
          <a:srgbClr val="243A5F"/>
        </a:solidFill>
        <a:effectLst/>
      </p:bgPr>
    </p:bg>
    <p:spTree>
      <p:nvGrpSpPr>
        <p:cNvPr id="1" name=""/>
        <p:cNvGrpSpPr/>
        <p:nvPr/>
      </p:nvGrpSpPr>
      <p:grpSpPr>
        <a:xfrm>
          <a:off x="0" y="0"/>
          <a:ext cx="0" cy="0"/>
          <a:chOff x="0" y="0"/>
          <a:chExt cx="0" cy="0"/>
        </a:xfrm>
      </p:grpSpPr>
      <p:pic>
        <p:nvPicPr>
          <p:cNvPr id="3" name="Picture 2" descr="A tree in a forest&#10;&#10;Description automatically generated">
            <a:extLst>
              <a:ext uri="{FF2B5EF4-FFF2-40B4-BE49-F238E27FC236}">
                <a16:creationId xmlns:a16="http://schemas.microsoft.com/office/drawing/2014/main" id="{63680C68-DC9F-40AA-A5AA-92CC3991D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6" y="5905266"/>
            <a:ext cx="612409"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044C70"/>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966554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rgbClr val="243A5F"/>
        </a:solidFill>
        <a:effectLst/>
      </p:bgPr>
    </p:bg>
    <p:spTree>
      <p:nvGrpSpPr>
        <p:cNvPr id="1" name=""/>
        <p:cNvGrpSpPr/>
        <p:nvPr/>
      </p:nvGrpSpPr>
      <p:grpSpPr>
        <a:xfrm>
          <a:off x="0" y="0"/>
          <a:ext cx="0" cy="0"/>
          <a:chOff x="0" y="0"/>
          <a:chExt cx="0" cy="0"/>
        </a:xfrm>
      </p:grpSpPr>
      <p:pic>
        <p:nvPicPr>
          <p:cNvPr id="15" name="Picture 14" descr="A close up of a hillside next to a body of water&#10;&#10;Description automatically generated">
            <a:extLst>
              <a:ext uri="{FF2B5EF4-FFF2-40B4-BE49-F238E27FC236}">
                <a16:creationId xmlns:a16="http://schemas.microsoft.com/office/drawing/2014/main" id="{229344B6-4EE1-4014-A250-7E3ED54B23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6" y="5905266"/>
            <a:ext cx="612409"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044C70"/>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1690831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518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bg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0F64FAB-AE4A-4863-95EF-2CD522DCCD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473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38554"/>
          </a:xfrm>
        </p:spPr>
        <p:txBody>
          <a:bodyPr/>
          <a:lstStyle>
            <a:lvl1pPr marL="0" indent="0">
              <a:buNone/>
              <a:defRPr sz="22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14" name="Picture 13">
            <a:extLst>
              <a:ext uri="{FF2B5EF4-FFF2-40B4-BE49-F238E27FC236}">
                <a16:creationId xmlns:a16="http://schemas.microsoft.com/office/drawing/2014/main" id="{2A10CE4A-06B4-413B-8B4C-8A67F81A7ADC}"/>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4111563" y="4925624"/>
            <a:ext cx="1913090" cy="1932376"/>
          </a:xfrm>
          <a:prstGeom prst="rect">
            <a:avLst/>
          </a:prstGeom>
        </p:spPr>
      </p:pic>
      <p:pic>
        <p:nvPicPr>
          <p:cNvPr id="24" name="Picture 23">
            <a:extLst>
              <a:ext uri="{FF2B5EF4-FFF2-40B4-BE49-F238E27FC236}">
                <a16:creationId xmlns:a16="http://schemas.microsoft.com/office/drawing/2014/main" id="{B527D5B3-DA75-4D59-996E-F30A665835DC}"/>
              </a:ext>
            </a:extLst>
          </p:cNvPr>
          <p:cNvPicPr>
            <a:picLocks/>
          </p:cNvPicPr>
          <p:nvPr userDrawn="1"/>
        </p:nvPicPr>
        <p:blipFill rotWithShape="1">
          <a:blip r:embed="rId3" cstate="email">
            <a:extLst>
              <a:ext uri="{28A0092B-C50C-407E-A947-70E740481C1C}">
                <a14:useLocalDpi xmlns:a14="http://schemas.microsoft.com/office/drawing/2010/main"/>
              </a:ext>
            </a:extLst>
          </a:blip>
          <a:srcRect/>
          <a:stretch/>
        </p:blipFill>
        <p:spPr>
          <a:xfrm>
            <a:off x="6167346" y="4925624"/>
            <a:ext cx="1913090" cy="1932376"/>
          </a:xfrm>
          <a:prstGeom prst="rect">
            <a:avLst/>
          </a:prstGeom>
        </p:spPr>
      </p:pic>
      <p:pic>
        <p:nvPicPr>
          <p:cNvPr id="26" name="Picture 25">
            <a:extLst>
              <a:ext uri="{FF2B5EF4-FFF2-40B4-BE49-F238E27FC236}">
                <a16:creationId xmlns:a16="http://schemas.microsoft.com/office/drawing/2014/main" id="{BE12A8A5-BC25-4A45-896C-78961F2B1042}"/>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8223127" y="4925624"/>
            <a:ext cx="1913090" cy="1932376"/>
          </a:xfrm>
          <a:prstGeom prst="rect">
            <a:avLst/>
          </a:prstGeom>
        </p:spPr>
      </p:pic>
      <p:pic>
        <p:nvPicPr>
          <p:cNvPr id="34" name="Picture 33">
            <a:extLst>
              <a:ext uri="{FF2B5EF4-FFF2-40B4-BE49-F238E27FC236}">
                <a16:creationId xmlns:a16="http://schemas.microsoft.com/office/drawing/2014/main" id="{72CE3A5C-0102-409F-A145-A3E17963814F}"/>
              </a:ext>
            </a:extLst>
          </p:cNvPr>
          <p:cNvPicPr>
            <a:picLocks/>
          </p:cNvPicPr>
          <p:nvPr userDrawn="1"/>
        </p:nvPicPr>
        <p:blipFill>
          <a:blip r:embed="rId5" cstate="email">
            <a:extLst>
              <a:ext uri="{28A0092B-C50C-407E-A947-70E740481C1C}">
                <a14:useLocalDpi xmlns:a14="http://schemas.microsoft.com/office/drawing/2010/main"/>
              </a:ext>
            </a:extLst>
          </a:blip>
          <a:srcRect/>
          <a:stretch>
            <a:fillRect/>
          </a:stretch>
        </p:blipFill>
        <p:spPr>
          <a:xfrm>
            <a:off x="2055781" y="4925624"/>
            <a:ext cx="1913090" cy="1932376"/>
          </a:xfrm>
          <a:prstGeom prst="rect">
            <a:avLst/>
          </a:prstGeom>
        </p:spPr>
      </p:pic>
      <p:pic>
        <p:nvPicPr>
          <p:cNvPr id="2" name="Picture 8">
            <a:extLst>
              <a:ext uri="{FF2B5EF4-FFF2-40B4-BE49-F238E27FC236}">
                <a16:creationId xmlns:a16="http://schemas.microsoft.com/office/drawing/2014/main" id="{8171D177-0913-4064-B811-B99A8A0895BC}"/>
              </a:ext>
            </a:extLst>
          </p:cNvPr>
          <p:cNvPicPr>
            <a:picLocks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0" y="4925627"/>
            <a:ext cx="1913090" cy="19288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ree, outdoor, plant, park&#10;&#10;Description automatically generated">
            <a:extLst>
              <a:ext uri="{FF2B5EF4-FFF2-40B4-BE49-F238E27FC236}">
                <a16:creationId xmlns:a16="http://schemas.microsoft.com/office/drawing/2014/main" id="{74F45E1C-EF28-45F4-8E26-904FBF8085C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0278910"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4078506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011736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45444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Tree>
    <p:extLst>
      <p:ext uri="{BB962C8B-B14F-4D97-AF65-F5344CB8AC3E}">
        <p14:creationId xmlns:p14="http://schemas.microsoft.com/office/powerpoint/2010/main" val="3764019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535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243A5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578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43A5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47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261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F"/>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233550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549142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05E6F3-026C-4EE8-8849-7BAB629C5C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3" name="Rectangle 2">
            <a:extLst>
              <a:ext uri="{FF2B5EF4-FFF2-40B4-BE49-F238E27FC236}">
                <a16:creationId xmlns:a16="http://schemas.microsoft.com/office/drawing/2014/main" id="{3EE6E441-0D69-47BE-9D54-7810A73140FB}"/>
              </a:ext>
            </a:extLst>
          </p:cNvPr>
          <p:cNvSpPr/>
          <p:nvPr userDrawn="1"/>
        </p:nvSpPr>
        <p:spPr>
          <a:xfrm flipH="1">
            <a:off x="0" y="746450"/>
            <a:ext cx="12192000" cy="6124964"/>
          </a:xfrm>
          <a:prstGeom prst="rect">
            <a:avLst/>
          </a:prstGeom>
          <a:gradFill flip="none" rotWithShape="1">
            <a:gsLst>
              <a:gs pos="100000">
                <a:srgbClr val="000000">
                  <a:alpha val="70000"/>
                </a:srgbClr>
              </a:gs>
              <a:gs pos="15000">
                <a:srgbClr val="000000">
                  <a:alpha val="20000"/>
                </a:srgbClr>
              </a:gs>
              <a:gs pos="0">
                <a:schemeClr val="bg2">
                  <a:alpha val="0"/>
                </a:schemeClr>
              </a:gs>
              <a:gs pos="54000">
                <a:srgbClr val="000000">
                  <a:alpha val="50000"/>
                </a:srgbClr>
              </a:gs>
              <a:gs pos="78000">
                <a:srgbClr val="000000">
                  <a:alpha val="60000"/>
                </a:srgbClr>
              </a:gs>
              <a:gs pos="29000">
                <a:srgbClr val="000000">
                  <a:alpha val="3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0" b="0" i="0" u="none" strike="noStrike" kern="1200" cap="none" spc="-9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3" name="Title 1">
            <a:extLst>
              <a:ext uri="{FF2B5EF4-FFF2-40B4-BE49-F238E27FC236}">
                <a16:creationId xmlns:a16="http://schemas.microsoft.com/office/drawing/2014/main" id="{D32356B7-779C-4D07-A619-F7D2D9728015}"/>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4" name="Text Placeholder 4">
            <a:extLst>
              <a:ext uri="{FF2B5EF4-FFF2-40B4-BE49-F238E27FC236}">
                <a16:creationId xmlns:a16="http://schemas.microsoft.com/office/drawing/2014/main" id="{BBB92E1F-571A-4A0A-9829-5DA2F991706F}"/>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5" name="Text Placeholder 6">
            <a:extLst>
              <a:ext uri="{FF2B5EF4-FFF2-40B4-BE49-F238E27FC236}">
                <a16:creationId xmlns:a16="http://schemas.microsoft.com/office/drawing/2014/main" id="{19DDEA1F-719E-4928-8161-41A3A31812B0}"/>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pic>
        <p:nvPicPr>
          <p:cNvPr id="6" name="Picture 5">
            <a:extLst>
              <a:ext uri="{FF2B5EF4-FFF2-40B4-BE49-F238E27FC236}">
                <a16:creationId xmlns:a16="http://schemas.microsoft.com/office/drawing/2014/main" id="{F7414CB7-EDFD-4C8F-A224-C0D6BB3D724D}"/>
              </a:ext>
            </a:extLst>
          </p:cNvPr>
          <p:cNvPicPr>
            <a:picLocks noChangeAspect="1"/>
          </p:cNvPicPr>
          <p:nvPr userDrawn="1"/>
        </p:nvPicPr>
        <p:blipFill rotWithShape="1">
          <a:blip r:embed="rId3" cstate="print">
            <a:alphaModFix amt="42000"/>
            <a:extLst>
              <a:ext uri="{28A0092B-C50C-407E-A947-70E740481C1C}">
                <a14:useLocalDpi xmlns:a14="http://schemas.microsoft.com/office/drawing/2010/main"/>
              </a:ext>
            </a:extLst>
          </a:blip>
          <a:srcRect/>
          <a:stretch/>
        </p:blipFill>
        <p:spPr>
          <a:xfrm>
            <a:off x="0" y="0"/>
            <a:ext cx="6849889" cy="4203376"/>
          </a:xfrm>
          <a:prstGeom prst="rect">
            <a:avLst/>
          </a:prstGeom>
        </p:spPr>
      </p:pic>
      <p:pic>
        <p:nvPicPr>
          <p:cNvPr id="5" name="MS logo white - EMF" descr="Microsoft logo white text version">
            <a:extLst>
              <a:ext uri="{FF2B5EF4-FFF2-40B4-BE49-F238E27FC236}">
                <a16:creationId xmlns:a16="http://schemas.microsoft.com/office/drawing/2014/main" id="{A249E21C-DA1C-4770-A20B-16A4B12405F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815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60CA4FBE-DB72-45F7-BB3B-F48F3C388EDC}"/>
              </a:ext>
            </a:extLst>
          </p:cNvPr>
          <p:cNvGrpSpPr/>
          <p:nvPr userDrawn="1"/>
        </p:nvGrpSpPr>
        <p:grpSpPr>
          <a:xfrm>
            <a:off x="3246976" y="831079"/>
            <a:ext cx="6860724" cy="6860669"/>
            <a:chOff x="662221" y="831079"/>
            <a:chExt cx="6860724" cy="6860669"/>
          </a:xfrm>
        </p:grpSpPr>
        <p:sp>
          <p:nvSpPr>
            <p:cNvPr id="46" name="Freeform 89">
              <a:extLst>
                <a:ext uri="{FF2B5EF4-FFF2-40B4-BE49-F238E27FC236}">
                  <a16:creationId xmlns:a16="http://schemas.microsoft.com/office/drawing/2014/main" id="{DAC76A4C-1E45-4B11-8F88-EF983DA287CB}"/>
                </a:ext>
              </a:extLst>
            </p:cNvPr>
            <p:cNvSpPr>
              <a:spLocks/>
            </p:cNvSpPr>
            <p:nvPr/>
          </p:nvSpPr>
          <p:spPr bwMode="auto">
            <a:xfrm>
              <a:off x="6177180" y="4446119"/>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7" name="Freeform 90">
              <a:extLst>
                <a:ext uri="{FF2B5EF4-FFF2-40B4-BE49-F238E27FC236}">
                  <a16:creationId xmlns:a16="http://schemas.microsoft.com/office/drawing/2014/main" id="{42475098-B7C6-4473-BA28-09DF027BEEEA}"/>
                </a:ext>
              </a:extLst>
            </p:cNvPr>
            <p:cNvSpPr>
              <a:spLocks/>
            </p:cNvSpPr>
            <p:nvPr/>
          </p:nvSpPr>
          <p:spPr bwMode="auto">
            <a:xfrm>
              <a:off x="662221" y="1965734"/>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8" name="Freeform 91">
              <a:extLst>
                <a:ext uri="{FF2B5EF4-FFF2-40B4-BE49-F238E27FC236}">
                  <a16:creationId xmlns:a16="http://schemas.microsoft.com/office/drawing/2014/main" id="{EDF19F5C-ADF3-40E1-A7C7-ACC5B7F0A4E4}"/>
                </a:ext>
              </a:extLst>
            </p:cNvPr>
            <p:cNvSpPr>
              <a:spLocks/>
            </p:cNvSpPr>
            <p:nvPr/>
          </p:nvSpPr>
          <p:spPr bwMode="auto">
            <a:xfrm>
              <a:off x="1823263" y="6293228"/>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9" name="Freeform 92">
              <a:extLst>
                <a:ext uri="{FF2B5EF4-FFF2-40B4-BE49-F238E27FC236}">
                  <a16:creationId xmlns:a16="http://schemas.microsoft.com/office/drawing/2014/main" id="{979AF4E7-869C-43CB-B1F9-11FDD4657D29}"/>
                </a:ext>
              </a:extLst>
            </p:cNvPr>
            <p:cNvSpPr>
              <a:spLocks/>
            </p:cNvSpPr>
            <p:nvPr/>
          </p:nvSpPr>
          <p:spPr bwMode="auto">
            <a:xfrm>
              <a:off x="662221" y="4446119"/>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0" name="Freeform 93">
              <a:extLst>
                <a:ext uri="{FF2B5EF4-FFF2-40B4-BE49-F238E27FC236}">
                  <a16:creationId xmlns:a16="http://schemas.microsoft.com/office/drawing/2014/main" id="{3C3BA65D-9765-4C03-B37C-6050A3BF36F4}"/>
                </a:ext>
              </a:extLst>
            </p:cNvPr>
            <p:cNvSpPr>
              <a:spLocks/>
            </p:cNvSpPr>
            <p:nvPr/>
          </p:nvSpPr>
          <p:spPr bwMode="auto">
            <a:xfrm>
              <a:off x="6177180" y="1965734"/>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1" name="Freeform 94">
              <a:extLst>
                <a:ext uri="{FF2B5EF4-FFF2-40B4-BE49-F238E27FC236}">
                  <a16:creationId xmlns:a16="http://schemas.microsoft.com/office/drawing/2014/main" id="{F40323A0-2186-4D0C-A489-974234098D2D}"/>
                </a:ext>
              </a:extLst>
            </p:cNvPr>
            <p:cNvSpPr>
              <a:spLocks/>
            </p:cNvSpPr>
            <p:nvPr/>
          </p:nvSpPr>
          <p:spPr bwMode="auto">
            <a:xfrm>
              <a:off x="4277297" y="6293228"/>
              <a:ext cx="2137379"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2" name="Freeform 95">
              <a:extLst>
                <a:ext uri="{FF2B5EF4-FFF2-40B4-BE49-F238E27FC236}">
                  <a16:creationId xmlns:a16="http://schemas.microsoft.com/office/drawing/2014/main" id="{36206946-C5F5-46C3-ACA2-C009AE4541AF}"/>
                </a:ext>
              </a:extLst>
            </p:cNvPr>
            <p:cNvSpPr>
              <a:spLocks/>
            </p:cNvSpPr>
            <p:nvPr/>
          </p:nvSpPr>
          <p:spPr bwMode="auto">
            <a:xfrm>
              <a:off x="4303684" y="831079"/>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3" name="Freeform 96">
              <a:extLst>
                <a:ext uri="{FF2B5EF4-FFF2-40B4-BE49-F238E27FC236}">
                  <a16:creationId xmlns:a16="http://schemas.microsoft.com/office/drawing/2014/main" id="{68B97B13-A03F-4256-B13F-1E734EA73810}"/>
                </a:ext>
              </a:extLst>
            </p:cNvPr>
            <p:cNvSpPr>
              <a:spLocks/>
            </p:cNvSpPr>
            <p:nvPr/>
          </p:nvSpPr>
          <p:spPr bwMode="auto">
            <a:xfrm>
              <a:off x="1823263" y="831079"/>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nvGrpSpPr>
            <p:cNvPr id="54" name="Group 53">
              <a:extLst>
                <a:ext uri="{FF2B5EF4-FFF2-40B4-BE49-F238E27FC236}">
                  <a16:creationId xmlns:a16="http://schemas.microsoft.com/office/drawing/2014/main" id="{6C6621CE-BFA2-492C-93A2-AFE780652963}"/>
                </a:ext>
              </a:extLst>
            </p:cNvPr>
            <p:cNvGrpSpPr/>
            <p:nvPr/>
          </p:nvGrpSpPr>
          <p:grpSpPr>
            <a:xfrm>
              <a:off x="2317129" y="3005054"/>
              <a:ext cx="3550907" cy="2512723"/>
              <a:chOff x="2317129" y="3005054"/>
              <a:chExt cx="3550907" cy="2512723"/>
            </a:xfrm>
          </p:grpSpPr>
          <p:sp>
            <p:nvSpPr>
              <p:cNvPr id="55" name="Freeform: Shape 54">
                <a:extLst>
                  <a:ext uri="{FF2B5EF4-FFF2-40B4-BE49-F238E27FC236}">
                    <a16:creationId xmlns:a16="http://schemas.microsoft.com/office/drawing/2014/main" id="{4ABD6D6F-0891-400A-88B0-0EE1C225DA07}"/>
                  </a:ext>
                </a:extLst>
              </p:cNvPr>
              <p:cNvSpPr/>
              <p:nvPr/>
            </p:nvSpPr>
            <p:spPr>
              <a:xfrm>
                <a:off x="2410678" y="3098560"/>
                <a:ext cx="1836872" cy="1708391"/>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6" name="Freeform: Shape 55">
                <a:extLst>
                  <a:ext uri="{FF2B5EF4-FFF2-40B4-BE49-F238E27FC236}">
                    <a16:creationId xmlns:a16="http://schemas.microsoft.com/office/drawing/2014/main" id="{9E617921-3394-473D-BEA0-8862A76E7BBD}"/>
                  </a:ext>
                </a:extLst>
              </p:cNvPr>
              <p:cNvSpPr/>
              <p:nvPr/>
            </p:nvSpPr>
            <p:spPr>
              <a:xfrm>
                <a:off x="4613094" y="3752593"/>
                <a:ext cx="1161384" cy="1055345"/>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7" name="Freeform: Shape 56">
                <a:extLst>
                  <a:ext uri="{FF2B5EF4-FFF2-40B4-BE49-F238E27FC236}">
                    <a16:creationId xmlns:a16="http://schemas.microsoft.com/office/drawing/2014/main" id="{939D0E9D-2D48-4E10-B19F-DDF31AB650F0}"/>
                  </a:ext>
                </a:extLst>
              </p:cNvPr>
              <p:cNvSpPr/>
              <p:nvPr/>
            </p:nvSpPr>
            <p:spPr>
              <a:xfrm>
                <a:off x="2317129" y="3005054"/>
                <a:ext cx="2025235" cy="2512369"/>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8" name="Freeform: Shape 57">
                <a:extLst>
                  <a:ext uri="{FF2B5EF4-FFF2-40B4-BE49-F238E27FC236}">
                    <a16:creationId xmlns:a16="http://schemas.microsoft.com/office/drawing/2014/main" id="{687D125D-3437-4872-92E3-32F8EA16FDEB}"/>
                  </a:ext>
                </a:extLst>
              </p:cNvPr>
              <p:cNvSpPr/>
              <p:nvPr/>
            </p:nvSpPr>
            <p:spPr>
              <a:xfrm>
                <a:off x="4519544" y="3659078"/>
                <a:ext cx="1348492" cy="1858699"/>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gr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7" name="TextBox 16">
            <a:extLst>
              <a:ext uri="{FF2B5EF4-FFF2-40B4-BE49-F238E27FC236}">
                <a16:creationId xmlns:a16="http://schemas.microsoft.com/office/drawing/2014/main" id="{EB03DA73-B482-4BCF-B739-DCACC3CD21FD}"/>
              </a:ext>
            </a:extLst>
          </p:cNvPr>
          <p:cNvSpPr txBox="1"/>
          <p:nvPr userDrawn="1"/>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553998"/>
          </a:xfrm>
        </p:spPr>
        <p:txBody>
          <a:bodyPr wrap="square" anchor="t">
            <a:spAutoFit/>
          </a:bodyPr>
          <a:lstStyle>
            <a:lvl1pPr marL="290513" indent="-228600" algn="ctr">
              <a:buNone/>
              <a:tabLst/>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89137" y="4217923"/>
            <a:ext cx="2611341" cy="553998"/>
          </a:xfrm>
        </p:spPr>
        <p:txBody>
          <a:bodyPr wrap="square" anchor="t">
            <a:spAutoFit/>
          </a:bodyPr>
          <a:lstStyle>
            <a:lvl1pPr marL="228600" indent="-228600"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69277"/>
          </a:xfrm>
          <a:noFill/>
        </p:spPr>
        <p:txBody>
          <a:bodyPr wrap="square">
            <a:spAutoFit/>
          </a:bodyPr>
          <a:lstStyle>
            <a:lvl1pPr algn="r">
              <a:buNone/>
              <a:defRPr kumimoji="0" lang="en-US" sz="11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26" name="Slide Number Placeholder 3">
            <a:extLst>
              <a:ext uri="{FF2B5EF4-FFF2-40B4-BE49-F238E27FC236}">
                <a16:creationId xmlns:a16="http://schemas.microsoft.com/office/drawing/2014/main" id="{CF46C1B2-9610-4062-A4A9-33601EC34F9D}"/>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solidFill>
                <a:schemeClr val="bg1"/>
              </a:solidFill>
            </a:endParaRPr>
          </a:p>
        </p:txBody>
      </p:sp>
      <p:pic>
        <p:nvPicPr>
          <p:cNvPr id="44" name="Picture 43" descr="A person standing in front of a sunset&#10;&#10;Description automatically generated">
            <a:extLst>
              <a:ext uri="{FF2B5EF4-FFF2-40B4-BE49-F238E27FC236}">
                <a16:creationId xmlns:a16="http://schemas.microsoft.com/office/drawing/2014/main" id="{CE4D221C-A8FA-4687-8FE7-28B5666DC89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3391531" y="2160905"/>
            <a:ext cx="2611341" cy="1920240"/>
          </a:xfrm>
          <a:custGeom>
            <a:avLst/>
            <a:gdLst>
              <a:gd name="connsiteX0" fmla="*/ 0 w 2706624"/>
              <a:gd name="connsiteY0" fmla="*/ 0 h 2407419"/>
              <a:gd name="connsiteX1" fmla="*/ 2706624 w 2706624"/>
              <a:gd name="connsiteY1" fmla="*/ 0 h 2407419"/>
              <a:gd name="connsiteX2" fmla="*/ 2706624 w 2706624"/>
              <a:gd name="connsiteY2" fmla="*/ 2407419 h 2407419"/>
              <a:gd name="connsiteX3" fmla="*/ 0 w 2706624"/>
              <a:gd name="connsiteY3" fmla="*/ 2407419 h 2407419"/>
            </a:gdLst>
            <a:ahLst/>
            <a:cxnLst>
              <a:cxn ang="0">
                <a:pos x="connsiteX0" y="connsiteY0"/>
              </a:cxn>
              <a:cxn ang="0">
                <a:pos x="connsiteX1" y="connsiteY1"/>
              </a:cxn>
              <a:cxn ang="0">
                <a:pos x="connsiteX2" y="connsiteY2"/>
              </a:cxn>
              <a:cxn ang="0">
                <a:pos x="connsiteX3" y="connsiteY3"/>
              </a:cxn>
            </a:cxnLst>
            <a:rect l="l" t="t" r="r" b="b"/>
            <a:pathLst>
              <a:path w="2706624" h="2407419">
                <a:moveTo>
                  <a:pt x="0" y="0"/>
                </a:moveTo>
                <a:lnTo>
                  <a:pt x="2706624" y="0"/>
                </a:lnTo>
                <a:lnTo>
                  <a:pt x="2706624" y="2407419"/>
                </a:lnTo>
                <a:lnTo>
                  <a:pt x="0" y="2407419"/>
                </a:lnTo>
                <a:close/>
              </a:path>
            </a:pathLst>
          </a:custGeom>
        </p:spPr>
      </p:pic>
      <p:pic>
        <p:nvPicPr>
          <p:cNvPr id="2" name="Picture 2">
            <a:extLst>
              <a:ext uri="{FF2B5EF4-FFF2-40B4-BE49-F238E27FC236}">
                <a16:creationId xmlns:a16="http://schemas.microsoft.com/office/drawing/2014/main" id="{8644959F-A22C-44EA-AF6B-840B3E18E80D}"/>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82389" y="2160908"/>
            <a:ext cx="2611340" cy="19158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picture containing tree, nature, ravine&#10;&#10;Description automatically generated">
            <a:extLst>
              <a:ext uri="{FF2B5EF4-FFF2-40B4-BE49-F238E27FC236}">
                <a16:creationId xmlns:a16="http://schemas.microsoft.com/office/drawing/2014/main" id="{213999A0-7582-4268-B4C7-AEF86AD6B91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6189137"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59" name="Picture 58">
            <a:extLst>
              <a:ext uri="{FF2B5EF4-FFF2-40B4-BE49-F238E27FC236}">
                <a16:creationId xmlns:a16="http://schemas.microsoft.com/office/drawing/2014/main" id="{A8D2C04F-FC51-463F-BB4D-89B236A055E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998048"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spTree>
    <p:extLst>
      <p:ext uri="{BB962C8B-B14F-4D97-AF65-F5344CB8AC3E}">
        <p14:creationId xmlns:p14="http://schemas.microsoft.com/office/powerpoint/2010/main" val="2443442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descr="A tree in a forest&#10;&#10;Description automatically generated">
            <a:extLst>
              <a:ext uri="{FF2B5EF4-FFF2-40B4-BE49-F238E27FC236}">
                <a16:creationId xmlns:a16="http://schemas.microsoft.com/office/drawing/2014/main" id="{63680C68-DC9F-40AA-A5AA-92CC3991D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5959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0"/>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617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8709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68738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0268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940227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78339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561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177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865932" y="6641812"/>
            <a:ext cx="303619" cy="216188"/>
          </a:xfrm>
          <a:prstGeom prst="rect">
            <a:avLst/>
          </a:prstGeom>
        </p:spPr>
        <p:txBody>
          <a:bodyPr/>
          <a:lstStyle>
            <a:lvl1pPr>
              <a:defRPr sz="800">
                <a:latin typeface="+mn-lt"/>
              </a:defRPr>
            </a:lvl1pPr>
          </a:lstStyle>
          <a:p>
            <a:fld id="{EAA0DCFB-5E65-472C-A423-BA3AA87976EA}" type="slidenum">
              <a:rPr lang="en-US" smtClean="0"/>
              <a:pPr/>
              <a:t>‹#›</a:t>
            </a:fld>
            <a:endParaRPr lang="en-US"/>
          </a:p>
        </p:txBody>
      </p:sp>
      <p:sp>
        <p:nvSpPr>
          <p:cNvPr id="4" name="TextBox 3">
            <a:extLst>
              <a:ext uri="{FF2B5EF4-FFF2-40B4-BE49-F238E27FC236}">
                <a16:creationId xmlns:a16="http://schemas.microsoft.com/office/drawing/2014/main" id="{02F57084-36F0-4FCD-973F-9E0FE5A4DC2E}"/>
              </a:ext>
            </a:extLst>
          </p:cNvPr>
          <p:cNvSpPr txBox="1"/>
          <p:nvPr userDrawn="1"/>
        </p:nvSpPr>
        <p:spPr>
          <a:xfrm>
            <a:off x="9314121" y="6685648"/>
            <a:ext cx="2509030"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mn-lt"/>
                <a:ea typeface="+mn-ea"/>
                <a:cs typeface="+mn-cs"/>
              </a:rPr>
              <a:t>MICROSOFT CONFIDENTIAL | Internal use only</a:t>
            </a:r>
          </a:p>
        </p:txBody>
      </p:sp>
    </p:spTree>
    <p:extLst>
      <p:ext uri="{BB962C8B-B14F-4D97-AF65-F5344CB8AC3E}">
        <p14:creationId xmlns:p14="http://schemas.microsoft.com/office/powerpoint/2010/main" val="302815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userDrawn="1"/>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userDrawn="1"/>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userDrawn="1"/>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395243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with Dark background">
    <p:bg>
      <p:bgPr>
        <a:solidFill>
          <a:schemeClr val="tx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lvl1pPr>
              <a:defRPr>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8637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08737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148761"/>
            <a:ext cx="4161981" cy="984885"/>
          </a:xfrm>
        </p:spPr>
        <p:txBody>
          <a:bodyPr wrap="square" rIns="0" anchor="b">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39854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82779"/>
            <a:ext cx="4161981" cy="492443"/>
          </a:xfrm>
        </p:spPr>
        <p:txBody>
          <a:bodyPr wrap="square" rIns="0" anchor="ctr" anchorCtr="0">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06566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5797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22303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6715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21887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81642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35515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userDrawn="1"/>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userDrawn="1"/>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205733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069308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79800" cy="984885"/>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132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71551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062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4982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7251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1170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2533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474470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008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userDrawn="1"/>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userDrawn="1"/>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userDrawn="1"/>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1866640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87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7308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00004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End title slide">
    <p:bg>
      <p:bgPr>
        <a:solidFill>
          <a:schemeClr val="accent2">
            <a:lumMod val="75000"/>
          </a:schemeClr>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F7BDE190-2642-44D8-93C7-6109D2F4001B}"/>
              </a:ext>
            </a:extLst>
          </p:cNvPr>
          <p:cNvGrpSpPr/>
          <p:nvPr/>
        </p:nvGrpSpPr>
        <p:grpSpPr>
          <a:xfrm>
            <a:off x="-1433034" y="1055017"/>
            <a:ext cx="5400711" cy="5400668"/>
            <a:chOff x="6043936" y="1055017"/>
            <a:chExt cx="5400711" cy="5400668"/>
          </a:xfrm>
        </p:grpSpPr>
        <p:grpSp>
          <p:nvGrpSpPr>
            <p:cNvPr id="39" name="Group 38">
              <a:extLst>
                <a:ext uri="{FF2B5EF4-FFF2-40B4-BE49-F238E27FC236}">
                  <a16:creationId xmlns:a16="http://schemas.microsoft.com/office/drawing/2014/main" id="{8A23C24D-08C1-44CA-8323-7043F289365C}"/>
                </a:ext>
              </a:extLst>
            </p:cNvPr>
            <p:cNvGrpSpPr/>
            <p:nvPr/>
          </p:nvGrpSpPr>
          <p:grpSpPr>
            <a:xfrm>
              <a:off x="6043936" y="1055017"/>
              <a:ext cx="5400711" cy="5400668"/>
              <a:chOff x="6043936" y="1055017"/>
              <a:chExt cx="5400711" cy="5400668"/>
            </a:xfrm>
          </p:grpSpPr>
          <p:sp>
            <p:nvSpPr>
              <p:cNvPr id="79" name="Freeform 89">
                <a:extLst>
                  <a:ext uri="{FF2B5EF4-FFF2-40B4-BE49-F238E27FC236}">
                    <a16:creationId xmlns:a16="http://schemas.microsoft.com/office/drawing/2014/main" id="{70842BEB-7007-4213-B440-9BB7690412A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0" name="Freeform 90">
                <a:extLst>
                  <a:ext uri="{FF2B5EF4-FFF2-40B4-BE49-F238E27FC236}">
                    <a16:creationId xmlns:a16="http://schemas.microsoft.com/office/drawing/2014/main" id="{F443F0D5-0A18-4C35-A522-7336AA7D0237}"/>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1" name="Freeform 91">
                <a:extLst>
                  <a:ext uri="{FF2B5EF4-FFF2-40B4-BE49-F238E27FC236}">
                    <a16:creationId xmlns:a16="http://schemas.microsoft.com/office/drawing/2014/main" id="{84BCE8D9-5BC6-4A44-B32D-F3B5A11EE55A}"/>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2" name="Freeform 92">
                <a:extLst>
                  <a:ext uri="{FF2B5EF4-FFF2-40B4-BE49-F238E27FC236}">
                    <a16:creationId xmlns:a16="http://schemas.microsoft.com/office/drawing/2014/main" id="{C6C85550-FBC3-4766-925A-ABAEAA813CEE}"/>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3" name="Freeform 93">
                <a:extLst>
                  <a:ext uri="{FF2B5EF4-FFF2-40B4-BE49-F238E27FC236}">
                    <a16:creationId xmlns:a16="http://schemas.microsoft.com/office/drawing/2014/main" id="{93BFC131-C649-47E0-B22D-1E085ACF42D7}"/>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4">
                <a:extLst>
                  <a:ext uri="{FF2B5EF4-FFF2-40B4-BE49-F238E27FC236}">
                    <a16:creationId xmlns:a16="http://schemas.microsoft.com/office/drawing/2014/main" id="{8D653185-0D66-4258-A251-AE0C63CE488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5">
                <a:extLst>
                  <a:ext uri="{FF2B5EF4-FFF2-40B4-BE49-F238E27FC236}">
                    <a16:creationId xmlns:a16="http://schemas.microsoft.com/office/drawing/2014/main" id="{863A9C92-018D-4811-AF19-FB77C38402A9}"/>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91F5F3ED-BCB7-4A27-9050-8B7E13ACC53F}"/>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40" name="Group 39">
              <a:extLst>
                <a:ext uri="{FF2B5EF4-FFF2-40B4-BE49-F238E27FC236}">
                  <a16:creationId xmlns:a16="http://schemas.microsoft.com/office/drawing/2014/main" id="{1222B1A2-4C2B-4089-BE9D-B7CA9A117DFB}"/>
                </a:ext>
              </a:extLst>
            </p:cNvPr>
            <p:cNvGrpSpPr/>
            <p:nvPr/>
          </p:nvGrpSpPr>
          <p:grpSpPr>
            <a:xfrm>
              <a:off x="7522779" y="2538961"/>
              <a:ext cx="2443024" cy="2432780"/>
              <a:chOff x="5086421" y="2480887"/>
              <a:chExt cx="296708" cy="295464"/>
            </a:xfrm>
          </p:grpSpPr>
          <p:sp>
            <p:nvSpPr>
              <p:cNvPr id="74" name="Freeform: Shape 73">
                <a:extLst>
                  <a:ext uri="{FF2B5EF4-FFF2-40B4-BE49-F238E27FC236}">
                    <a16:creationId xmlns:a16="http://schemas.microsoft.com/office/drawing/2014/main" id="{A8619FBF-2FE4-4DB7-8E97-26D8D9A82A36}"/>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5" name="Freeform: Shape 74">
                <a:extLst>
                  <a:ext uri="{FF2B5EF4-FFF2-40B4-BE49-F238E27FC236}">
                    <a16:creationId xmlns:a16="http://schemas.microsoft.com/office/drawing/2014/main" id="{39421FCF-D0EA-4C79-A6B0-EAE42CAC3AD3}"/>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6" name="Freeform: Shape 75">
                <a:extLst>
                  <a:ext uri="{FF2B5EF4-FFF2-40B4-BE49-F238E27FC236}">
                    <a16:creationId xmlns:a16="http://schemas.microsoft.com/office/drawing/2014/main" id="{FF6F8777-0F7E-4372-B6C4-5CE010B81FC8}"/>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Shape 76">
                <a:extLst>
                  <a:ext uri="{FF2B5EF4-FFF2-40B4-BE49-F238E27FC236}">
                    <a16:creationId xmlns:a16="http://schemas.microsoft.com/office/drawing/2014/main" id="{D6871C55-38D6-40E0-8D2D-48C27B7F82FA}"/>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8" name="Freeform: Shape 77">
                <a:extLst>
                  <a:ext uri="{FF2B5EF4-FFF2-40B4-BE49-F238E27FC236}">
                    <a16:creationId xmlns:a16="http://schemas.microsoft.com/office/drawing/2014/main" id="{183AE5EE-C42A-4957-A94C-B4726BCCEB6C}"/>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cxnSp>
        <p:nvCxnSpPr>
          <p:cNvPr id="21" name="Straight Connector 20">
            <a:extLst>
              <a:ext uri="{FF2B5EF4-FFF2-40B4-BE49-F238E27FC236}">
                <a16:creationId xmlns:a16="http://schemas.microsoft.com/office/drawing/2014/main" id="{5A4813DF-303E-41E7-8904-CBD7D92F4890}"/>
              </a:ext>
            </a:extLst>
          </p:cNvPr>
          <p:cNvCxnSpPr>
            <a:cxnSpLocks/>
          </p:cNvCxnSpPr>
          <p:nvPr/>
        </p:nvCxnSpPr>
        <p:spPr>
          <a:xfrm>
            <a:off x="0" y="-710582"/>
            <a:ext cx="590550" cy="0"/>
          </a:xfrm>
          <a:prstGeom prst="line">
            <a:avLst/>
          </a:prstGeom>
          <a:noFill/>
          <a:ln w="9525" cap="flat" cmpd="sng" algn="ctr">
            <a:solidFill>
              <a:srgbClr val="FFFFFF"/>
            </a:solidFill>
            <a:prstDash val="dash"/>
            <a:headEnd type="none"/>
            <a:tailEnd type="none"/>
          </a:ln>
          <a:effectLst/>
        </p:spPr>
      </p:cxnSp>
      <p:cxnSp>
        <p:nvCxnSpPr>
          <p:cNvPr id="64" name="Straight Connector 63">
            <a:extLst>
              <a:ext uri="{FF2B5EF4-FFF2-40B4-BE49-F238E27FC236}">
                <a16:creationId xmlns:a16="http://schemas.microsoft.com/office/drawing/2014/main" id="{1FF997E4-DB29-4A25-ABBC-43184CE55526}"/>
              </a:ext>
            </a:extLst>
          </p:cNvPr>
          <p:cNvCxnSpPr>
            <a:cxnSpLocks/>
          </p:cNvCxnSpPr>
          <p:nvPr/>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grpSp>
        <p:nvGrpSpPr>
          <p:cNvPr id="4" name="Group 3">
            <a:extLst>
              <a:ext uri="{FF2B5EF4-FFF2-40B4-BE49-F238E27FC236}">
                <a16:creationId xmlns:a16="http://schemas.microsoft.com/office/drawing/2014/main" id="{698B8B10-880D-41DE-A06F-EE60331A6F31}"/>
              </a:ext>
            </a:extLst>
          </p:cNvPr>
          <p:cNvGrpSpPr/>
          <p:nvPr/>
        </p:nvGrpSpPr>
        <p:grpSpPr>
          <a:xfrm>
            <a:off x="602887" y="2009855"/>
            <a:ext cx="769219" cy="769219"/>
            <a:chOff x="602887" y="2009855"/>
            <a:chExt cx="769219" cy="769219"/>
          </a:xfrm>
        </p:grpSpPr>
        <p:sp>
          <p:nvSpPr>
            <p:cNvPr id="57" name="Oval 56">
              <a:extLst>
                <a:ext uri="{FF2B5EF4-FFF2-40B4-BE49-F238E27FC236}">
                  <a16:creationId xmlns:a16="http://schemas.microsoft.com/office/drawing/2014/main" id="{ABBA34EF-16A3-4A4E-8F7A-94AAD7E960EB}"/>
                </a:ext>
              </a:extLst>
            </p:cNvPr>
            <p:cNvSpPr/>
            <p:nvPr/>
          </p:nvSpPr>
          <p:spPr bwMode="auto">
            <a:xfrm>
              <a:off x="602887" y="2009855"/>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grpSp>
          <p:nvGrpSpPr>
            <p:cNvPr id="42" name="Group 41">
              <a:extLst>
                <a:ext uri="{FF2B5EF4-FFF2-40B4-BE49-F238E27FC236}">
                  <a16:creationId xmlns:a16="http://schemas.microsoft.com/office/drawing/2014/main" id="{CA6C331E-D69D-441E-BAEB-553419087538}"/>
                </a:ext>
              </a:extLst>
            </p:cNvPr>
            <p:cNvGrpSpPr/>
            <p:nvPr/>
          </p:nvGrpSpPr>
          <p:grpSpPr>
            <a:xfrm>
              <a:off x="780539" y="2188369"/>
              <a:ext cx="413914" cy="412190"/>
              <a:chOff x="5086394" y="2480835"/>
              <a:chExt cx="296706" cy="295468"/>
            </a:xfrm>
          </p:grpSpPr>
          <p:sp>
            <p:nvSpPr>
              <p:cNvPr id="43" name="Freeform: Shape 42">
                <a:extLst>
                  <a:ext uri="{FF2B5EF4-FFF2-40B4-BE49-F238E27FC236}">
                    <a16:creationId xmlns:a16="http://schemas.microsoft.com/office/drawing/2014/main" id="{3339ED26-B6C5-4724-AA88-9A131C6348DA}"/>
                  </a:ext>
                </a:extLst>
              </p:cNvPr>
              <p:cNvSpPr/>
              <p:nvPr/>
            </p:nvSpPr>
            <p:spPr>
              <a:xfrm>
                <a:off x="5086394" y="2507132"/>
                <a:ext cx="296706" cy="269171"/>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chemeClr val="accent1"/>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90FF82F-B4D6-49C4-9C8B-DDE656382C9C}"/>
                  </a:ext>
                </a:extLst>
              </p:cNvPr>
              <p:cNvSpPr/>
              <p:nvPr/>
            </p:nvSpPr>
            <p:spPr>
              <a:xfrm>
                <a:off x="5242031" y="2539802"/>
                <a:ext cx="71342" cy="25525"/>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50E6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B05802D-D0ED-4693-B2AE-90A5CE0970C7}"/>
                  </a:ext>
                </a:extLst>
              </p:cNvPr>
              <p:cNvSpPr/>
              <p:nvPr/>
            </p:nvSpPr>
            <p:spPr>
              <a:xfrm>
                <a:off x="5216505" y="2509798"/>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50E6F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C4B31D6-0294-4154-83D9-74EF2C532187}"/>
                  </a:ext>
                </a:extLst>
              </p:cNvPr>
              <p:cNvSpPr/>
              <p:nvPr/>
            </p:nvSpPr>
            <p:spPr>
              <a:xfrm>
                <a:off x="5191181" y="2480835"/>
                <a:ext cx="173069" cy="46290"/>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50E6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B88CC7F-2CF2-4FFD-A82E-EE226C04D3D1}"/>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50E6FF"/>
              </a:solidFill>
              <a:ln w="9525" cap="flat">
                <a:noFill/>
                <a:prstDash val="solid"/>
                <a:miter/>
              </a:ln>
            </p:spPr>
            <p:txBody>
              <a:bodyPr rtlCol="0" anchor="ctr"/>
              <a:lstStyle/>
              <a:p>
                <a:endParaRPr lang="en-US"/>
              </a:p>
            </p:txBody>
          </p:sp>
        </p:grpSp>
      </p:grpSp>
      <p:pic>
        <p:nvPicPr>
          <p:cNvPr id="65" name="Picture 2" descr="Image result for microsoft white logo">
            <a:extLst>
              <a:ext uri="{FF2B5EF4-FFF2-40B4-BE49-F238E27FC236}">
                <a16:creationId xmlns:a16="http://schemas.microsoft.com/office/drawing/2014/main" id="{156F2A0F-0D98-45DF-9FAF-DA25F5D7F25F}"/>
              </a:ext>
            </a:extLst>
          </p:cNvPr>
          <p:cNvPicPr>
            <a:picLocks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66" name="Freeform: Shape 65">
            <a:extLst>
              <a:ext uri="{FF2B5EF4-FFF2-40B4-BE49-F238E27FC236}">
                <a16:creationId xmlns:a16="http://schemas.microsoft.com/office/drawing/2014/main" id="{24B672E3-42D4-4AE5-828B-E3B60E4A0D4B}"/>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71" name="Picture 70" descr="A picture containing object, water, person, table&#10;&#10;Description automatically generated">
            <a:extLst>
              <a:ext uri="{FF2B5EF4-FFF2-40B4-BE49-F238E27FC236}">
                <a16:creationId xmlns:a16="http://schemas.microsoft.com/office/drawing/2014/main" id="{0E9F0AF7-207D-45CB-9D04-4EA3FFDCA65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72" name="Picture 71" descr="Close-up of a circuit board&#10;&#10;Description automatically generated with medium confidence">
            <a:extLst>
              <a:ext uri="{FF2B5EF4-FFF2-40B4-BE49-F238E27FC236}">
                <a16:creationId xmlns:a16="http://schemas.microsoft.com/office/drawing/2014/main" id="{A4262E38-C773-4D46-B656-46F270AB093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909076" y="4586236"/>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73" name="Picture 72" descr="A picture containing light, outdoor object&#10;&#10;Description automatically generated">
            <a:extLst>
              <a:ext uri="{FF2B5EF4-FFF2-40B4-BE49-F238E27FC236}">
                <a16:creationId xmlns:a16="http://schemas.microsoft.com/office/drawing/2014/main" id="{54B12CED-467E-4E4F-87C3-07858454E79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24831" y="4586231"/>
            <a:ext cx="2192365" cy="2181210"/>
          </a:xfrm>
          <a:custGeom>
            <a:avLst/>
            <a:gdLst>
              <a:gd name="connsiteX0" fmla="*/ 0 w 2192365"/>
              <a:gd name="connsiteY0" fmla="*/ 0 h 2181210"/>
              <a:gd name="connsiteX1" fmla="*/ 2192365 w 2192365"/>
              <a:gd name="connsiteY1" fmla="*/ 0 h 2181210"/>
              <a:gd name="connsiteX2" fmla="*/ 2192365 w 2192365"/>
              <a:gd name="connsiteY2" fmla="*/ 2181210 h 2181210"/>
              <a:gd name="connsiteX3" fmla="*/ 0 w 2192365"/>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2192365" h="2181210">
                <a:moveTo>
                  <a:pt x="0" y="0"/>
                </a:moveTo>
                <a:lnTo>
                  <a:pt x="2192365" y="0"/>
                </a:lnTo>
                <a:lnTo>
                  <a:pt x="2192365" y="2181210"/>
                </a:lnTo>
                <a:lnTo>
                  <a:pt x="0" y="2181210"/>
                </a:lnTo>
                <a:close/>
              </a:path>
            </a:pathLst>
          </a:custGeom>
        </p:spPr>
      </p:pic>
      <p:pic>
        <p:nvPicPr>
          <p:cNvPr id="3" name="Picture 2" descr="A close up of a machine&#10;&#10;Description automatically generated">
            <a:extLst>
              <a:ext uri="{FF2B5EF4-FFF2-40B4-BE49-F238E27FC236}">
                <a16:creationId xmlns:a16="http://schemas.microsoft.com/office/drawing/2014/main" id="{4F1CD4D0-093E-4CFA-ADBE-2B2E2352B29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66953" y="4586230"/>
            <a:ext cx="2192363" cy="2180937"/>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5" name="Picture 4" descr="A picture containing person, indoor, helmet&#10;&#10;Description automatically generated">
            <a:extLst>
              <a:ext uri="{FF2B5EF4-FFF2-40B4-BE49-F238E27FC236}">
                <a16:creationId xmlns:a16="http://schemas.microsoft.com/office/drawing/2014/main" id="{87AC2BFF-10C8-4E78-B7D4-FE80DE06DB2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662310" y="2311153"/>
            <a:ext cx="4434484" cy="2226046"/>
          </a:xfrm>
          <a:prstGeom prst="rect">
            <a:avLst/>
          </a:prstGeom>
        </p:spPr>
      </p:pic>
      <p:pic>
        <p:nvPicPr>
          <p:cNvPr id="6" name="Picture 5">
            <a:extLst>
              <a:ext uri="{FF2B5EF4-FFF2-40B4-BE49-F238E27FC236}">
                <a16:creationId xmlns:a16="http://schemas.microsoft.com/office/drawing/2014/main" id="{61D65CA3-2109-4FED-B489-2E74BC7E27C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424831" y="90831"/>
            <a:ext cx="4434484" cy="2171285"/>
          </a:xfrm>
          <a:prstGeom prst="rect">
            <a:avLst/>
          </a:prstGeom>
        </p:spPr>
      </p:pic>
      <p:pic>
        <p:nvPicPr>
          <p:cNvPr id="7" name="Picture 6" descr="A picture containing person, person&#10;&#10;Description automatically generated">
            <a:extLst>
              <a:ext uri="{FF2B5EF4-FFF2-40B4-BE49-F238E27FC236}">
                <a16:creationId xmlns:a16="http://schemas.microsoft.com/office/drawing/2014/main" id="{C5EFB51E-0790-48F3-BAA3-62F724F0F6A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909076" y="90832"/>
            <a:ext cx="2187718" cy="2171284"/>
          </a:xfrm>
          <a:prstGeom prst="rect">
            <a:avLst/>
          </a:prstGeom>
        </p:spPr>
      </p:pic>
    </p:spTree>
    <p:extLst>
      <p:ext uri="{BB962C8B-B14F-4D97-AF65-F5344CB8AC3E}">
        <p14:creationId xmlns:p14="http://schemas.microsoft.com/office/powerpoint/2010/main" val="1841216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BF03863-96D0-4275-A8AA-5ABA5D1EEC38}"/>
              </a:ext>
            </a:extLst>
          </p:cNvPr>
          <p:cNvGrpSpPr/>
          <p:nvPr/>
        </p:nvGrpSpPr>
        <p:grpSpPr>
          <a:xfrm>
            <a:off x="-1433034" y="1055017"/>
            <a:ext cx="5400711" cy="5400668"/>
            <a:chOff x="6043936" y="1055017"/>
            <a:chExt cx="5400711" cy="5400668"/>
          </a:xfrm>
        </p:grpSpPr>
        <p:grpSp>
          <p:nvGrpSpPr>
            <p:cNvPr id="25" name="Group 24">
              <a:extLst>
                <a:ext uri="{FF2B5EF4-FFF2-40B4-BE49-F238E27FC236}">
                  <a16:creationId xmlns:a16="http://schemas.microsoft.com/office/drawing/2014/main" id="{06AE52A8-DC59-4E71-8713-8BE0807131EA}"/>
                </a:ext>
              </a:extLst>
            </p:cNvPr>
            <p:cNvGrpSpPr/>
            <p:nvPr/>
          </p:nvGrpSpPr>
          <p:grpSpPr>
            <a:xfrm>
              <a:off x="6043936" y="1055017"/>
              <a:ext cx="5400711" cy="5400668"/>
              <a:chOff x="6043936" y="1055017"/>
              <a:chExt cx="5400711" cy="5400668"/>
            </a:xfrm>
          </p:grpSpPr>
          <p:sp>
            <p:nvSpPr>
              <p:cNvPr id="47" name="Freeform 89">
                <a:extLst>
                  <a:ext uri="{FF2B5EF4-FFF2-40B4-BE49-F238E27FC236}">
                    <a16:creationId xmlns:a16="http://schemas.microsoft.com/office/drawing/2014/main" id="{7C2F2512-3239-46D6-8887-9F2B2523B36E}"/>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8" name="Freeform 90">
                <a:extLst>
                  <a:ext uri="{FF2B5EF4-FFF2-40B4-BE49-F238E27FC236}">
                    <a16:creationId xmlns:a16="http://schemas.microsoft.com/office/drawing/2014/main" id="{7ABF065D-7BF1-4216-82C0-D6783971FED8}"/>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9" name="Freeform 91">
                <a:extLst>
                  <a:ext uri="{FF2B5EF4-FFF2-40B4-BE49-F238E27FC236}">
                    <a16:creationId xmlns:a16="http://schemas.microsoft.com/office/drawing/2014/main" id="{0F843350-887C-4CFD-B5E9-2851385B20EE}"/>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0" name="Freeform 92">
                <a:extLst>
                  <a:ext uri="{FF2B5EF4-FFF2-40B4-BE49-F238E27FC236}">
                    <a16:creationId xmlns:a16="http://schemas.microsoft.com/office/drawing/2014/main" id="{03213F3D-6F5C-42CC-A399-36F9E704847F}"/>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1" name="Freeform 93">
                <a:extLst>
                  <a:ext uri="{FF2B5EF4-FFF2-40B4-BE49-F238E27FC236}">
                    <a16:creationId xmlns:a16="http://schemas.microsoft.com/office/drawing/2014/main" id="{2481D0D7-3FD6-45FD-8CBB-324393DE2BC6}"/>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2" name="Freeform 94">
                <a:extLst>
                  <a:ext uri="{FF2B5EF4-FFF2-40B4-BE49-F238E27FC236}">
                    <a16:creationId xmlns:a16="http://schemas.microsoft.com/office/drawing/2014/main" id="{45FDB887-A61D-4EA9-8CE8-15F00E36878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3" name="Freeform 95">
                <a:extLst>
                  <a:ext uri="{FF2B5EF4-FFF2-40B4-BE49-F238E27FC236}">
                    <a16:creationId xmlns:a16="http://schemas.microsoft.com/office/drawing/2014/main" id="{6733C69E-AADC-4FCD-AE4C-08415309D0B6}"/>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4" name="Freeform 96">
                <a:extLst>
                  <a:ext uri="{FF2B5EF4-FFF2-40B4-BE49-F238E27FC236}">
                    <a16:creationId xmlns:a16="http://schemas.microsoft.com/office/drawing/2014/main" id="{5A4699AD-34EE-4C66-9E65-F906D11150E6}"/>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26" name="Group 25">
              <a:extLst>
                <a:ext uri="{FF2B5EF4-FFF2-40B4-BE49-F238E27FC236}">
                  <a16:creationId xmlns:a16="http://schemas.microsoft.com/office/drawing/2014/main" id="{8508E6CA-5C46-426D-B093-565DB9907DBB}"/>
                </a:ext>
              </a:extLst>
            </p:cNvPr>
            <p:cNvGrpSpPr/>
            <p:nvPr/>
          </p:nvGrpSpPr>
          <p:grpSpPr>
            <a:xfrm>
              <a:off x="7522779" y="2538961"/>
              <a:ext cx="2443024" cy="2432780"/>
              <a:chOff x="5086421" y="2480887"/>
              <a:chExt cx="296708" cy="295464"/>
            </a:xfrm>
          </p:grpSpPr>
          <p:sp>
            <p:nvSpPr>
              <p:cNvPr id="27" name="Freeform: Shape 26">
                <a:extLst>
                  <a:ext uri="{FF2B5EF4-FFF2-40B4-BE49-F238E27FC236}">
                    <a16:creationId xmlns:a16="http://schemas.microsoft.com/office/drawing/2014/main" id="{79396F71-D7B8-4D4C-B3E1-D62C0CD20A57}"/>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8" name="Freeform: Shape 27">
                <a:extLst>
                  <a:ext uri="{FF2B5EF4-FFF2-40B4-BE49-F238E27FC236}">
                    <a16:creationId xmlns:a16="http://schemas.microsoft.com/office/drawing/2014/main" id="{A7279657-2B7F-4193-8905-EA81342E0F9C}"/>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9" name="Freeform: Shape 28">
                <a:extLst>
                  <a:ext uri="{FF2B5EF4-FFF2-40B4-BE49-F238E27FC236}">
                    <a16:creationId xmlns:a16="http://schemas.microsoft.com/office/drawing/2014/main" id="{072F1BDA-C7AF-49EA-A6DA-9787C3ABDA60}"/>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0" name="Freeform: Shape 29">
                <a:extLst>
                  <a:ext uri="{FF2B5EF4-FFF2-40B4-BE49-F238E27FC236}">
                    <a16:creationId xmlns:a16="http://schemas.microsoft.com/office/drawing/2014/main" id="{800B3707-B251-4A26-BE66-764B37D65B92}"/>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6" name="Freeform: Shape 45">
                <a:extLst>
                  <a:ext uri="{FF2B5EF4-FFF2-40B4-BE49-F238E27FC236}">
                    <a16:creationId xmlns:a16="http://schemas.microsoft.com/office/drawing/2014/main" id="{18757A07-B538-49FE-BCC4-BCB8967196AA}"/>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sp>
        <p:nvSpPr>
          <p:cNvPr id="21" name="Freeform: Shape 20">
            <a:extLst>
              <a:ext uri="{FF2B5EF4-FFF2-40B4-BE49-F238E27FC236}">
                <a16:creationId xmlns:a16="http://schemas.microsoft.com/office/drawing/2014/main" id="{ECE6DD58-844B-467C-823E-F253A74E38E1}"/>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43" name="Picture 42" descr="A picture containing object, water, person, table&#10;&#10;Description automatically generated">
            <a:extLst>
              <a:ext uri="{FF2B5EF4-FFF2-40B4-BE49-F238E27FC236}">
                <a16:creationId xmlns:a16="http://schemas.microsoft.com/office/drawing/2014/main" id="{5D9A27C2-C2E5-46FF-9BE4-7391E4D0C63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44" name="Picture 43" descr="Close-up of a circuit board&#10;&#10;Description automatically generated with medium confidence">
            <a:extLst>
              <a:ext uri="{FF2B5EF4-FFF2-40B4-BE49-F238E27FC236}">
                <a16:creationId xmlns:a16="http://schemas.microsoft.com/office/drawing/2014/main" id="{3F1BEE07-70B4-490E-9C97-2018B235E4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09076" y="4586236"/>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45" name="Picture 44" descr="A picture containing light, outdoor object&#10;&#10;Description automatically generated">
            <a:extLst>
              <a:ext uri="{FF2B5EF4-FFF2-40B4-BE49-F238E27FC236}">
                <a16:creationId xmlns:a16="http://schemas.microsoft.com/office/drawing/2014/main" id="{067EF23D-8B8E-4FEC-B4EA-F65E64CE96D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24831" y="4586231"/>
            <a:ext cx="2192365" cy="2181210"/>
          </a:xfrm>
          <a:custGeom>
            <a:avLst/>
            <a:gdLst>
              <a:gd name="connsiteX0" fmla="*/ 0 w 2192365"/>
              <a:gd name="connsiteY0" fmla="*/ 0 h 2181210"/>
              <a:gd name="connsiteX1" fmla="*/ 2192365 w 2192365"/>
              <a:gd name="connsiteY1" fmla="*/ 0 h 2181210"/>
              <a:gd name="connsiteX2" fmla="*/ 2192365 w 2192365"/>
              <a:gd name="connsiteY2" fmla="*/ 2181210 h 2181210"/>
              <a:gd name="connsiteX3" fmla="*/ 0 w 2192365"/>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2192365" h="2181210">
                <a:moveTo>
                  <a:pt x="0" y="0"/>
                </a:moveTo>
                <a:lnTo>
                  <a:pt x="2192365" y="0"/>
                </a:lnTo>
                <a:lnTo>
                  <a:pt x="2192365" y="2181210"/>
                </a:lnTo>
                <a:lnTo>
                  <a:pt x="0" y="2181210"/>
                </a:lnTo>
                <a:close/>
              </a:path>
            </a:pathLst>
          </a:custGeom>
        </p:spPr>
      </p:pic>
      <p:pic>
        <p:nvPicPr>
          <p:cNvPr id="3" name="Picture 2" descr="A close up of a machine&#10;&#10;Description automatically generated">
            <a:extLst>
              <a:ext uri="{FF2B5EF4-FFF2-40B4-BE49-F238E27FC236}">
                <a16:creationId xmlns:a16="http://schemas.microsoft.com/office/drawing/2014/main" id="{1D432774-6ACD-4532-9C4A-03D71C0035B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666953" y="4586230"/>
            <a:ext cx="2192363" cy="2180937"/>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4" name="Picture 3" descr="A picture containing person, indoor, helmet&#10;&#10;Description automatically generated">
            <a:extLst>
              <a:ext uri="{FF2B5EF4-FFF2-40B4-BE49-F238E27FC236}">
                <a16:creationId xmlns:a16="http://schemas.microsoft.com/office/drawing/2014/main" id="{CEE35AF6-644A-41EE-90C6-978A391F0D5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62310" y="2311153"/>
            <a:ext cx="4434484" cy="2226046"/>
          </a:xfrm>
          <a:prstGeom prst="rect">
            <a:avLst/>
          </a:prstGeom>
        </p:spPr>
      </p:pic>
      <p:pic>
        <p:nvPicPr>
          <p:cNvPr id="5" name="Picture 4">
            <a:extLst>
              <a:ext uri="{FF2B5EF4-FFF2-40B4-BE49-F238E27FC236}">
                <a16:creationId xmlns:a16="http://schemas.microsoft.com/office/drawing/2014/main" id="{89CD0A49-ED3A-45B4-AEB1-231A8ED7107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424831" y="90831"/>
            <a:ext cx="4434484" cy="2171285"/>
          </a:xfrm>
          <a:prstGeom prst="rect">
            <a:avLst/>
          </a:prstGeom>
        </p:spPr>
      </p:pic>
      <p:pic>
        <p:nvPicPr>
          <p:cNvPr id="6" name="Picture 5" descr="A picture containing person, person&#10;&#10;Description automatically generated">
            <a:extLst>
              <a:ext uri="{FF2B5EF4-FFF2-40B4-BE49-F238E27FC236}">
                <a16:creationId xmlns:a16="http://schemas.microsoft.com/office/drawing/2014/main" id="{2B5D9B8C-D7FD-4A33-B1FA-6FA86680932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909076" y="90832"/>
            <a:ext cx="2187718" cy="2171284"/>
          </a:xfrm>
          <a:prstGeom prst="rect">
            <a:avLst/>
          </a:prstGeom>
        </p:spPr>
      </p:pic>
    </p:spTree>
    <p:extLst>
      <p:ext uri="{BB962C8B-B14F-4D97-AF65-F5344CB8AC3E}">
        <p14:creationId xmlns:p14="http://schemas.microsoft.com/office/powerpoint/2010/main" val="1154015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07777"/>
          </a:xfrm>
        </p:spPr>
        <p:txBody>
          <a:bodyPr/>
          <a:lstStyle>
            <a:lvl1pPr marL="0" indent="0">
              <a:buNone/>
              <a:defRPr sz="20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 name="Group 2">
            <a:extLst>
              <a:ext uri="{FF2B5EF4-FFF2-40B4-BE49-F238E27FC236}">
                <a16:creationId xmlns:a16="http://schemas.microsoft.com/office/drawing/2014/main" id="{0ADF9F8F-CD36-43A6-9381-BF540553DE96}"/>
              </a:ext>
            </a:extLst>
          </p:cNvPr>
          <p:cNvGrpSpPr/>
          <p:nvPr/>
        </p:nvGrpSpPr>
        <p:grpSpPr>
          <a:xfrm>
            <a:off x="602887" y="3013739"/>
            <a:ext cx="769219" cy="769219"/>
            <a:chOff x="602887" y="3013739"/>
            <a:chExt cx="769219" cy="769219"/>
          </a:xfrm>
        </p:grpSpPr>
        <p:sp>
          <p:nvSpPr>
            <p:cNvPr id="26" name="Oval 25">
              <a:extLst>
                <a:ext uri="{FF2B5EF4-FFF2-40B4-BE49-F238E27FC236}">
                  <a16:creationId xmlns:a16="http://schemas.microsoft.com/office/drawing/2014/main" id="{2EA13BB9-18E7-4979-9F47-0605A4541917}"/>
                </a:ext>
              </a:extLst>
            </p:cNvPr>
            <p:cNvSpPr/>
            <p:nvPr/>
          </p:nvSpPr>
          <p:spPr bwMode="auto">
            <a:xfrm>
              <a:off x="602887" y="3013739"/>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grpSp>
          <p:nvGrpSpPr>
            <p:cNvPr id="21" name="Group 20">
              <a:extLst>
                <a:ext uri="{FF2B5EF4-FFF2-40B4-BE49-F238E27FC236}">
                  <a16:creationId xmlns:a16="http://schemas.microsoft.com/office/drawing/2014/main" id="{B20A467A-CB32-41D6-BF02-768D90F89C73}"/>
                </a:ext>
              </a:extLst>
            </p:cNvPr>
            <p:cNvGrpSpPr/>
            <p:nvPr/>
          </p:nvGrpSpPr>
          <p:grpSpPr>
            <a:xfrm>
              <a:off x="789129" y="3200813"/>
              <a:ext cx="396734" cy="395070"/>
              <a:chOff x="5086421" y="2480887"/>
              <a:chExt cx="296708" cy="295464"/>
            </a:xfrm>
          </p:grpSpPr>
          <p:sp>
            <p:nvSpPr>
              <p:cNvPr id="22" name="Freeform: Shape 21">
                <a:extLst>
                  <a:ext uri="{FF2B5EF4-FFF2-40B4-BE49-F238E27FC236}">
                    <a16:creationId xmlns:a16="http://schemas.microsoft.com/office/drawing/2014/main" id="{ECB0CA18-A9CC-4FC8-8007-D1FEF58FA0EA}"/>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chemeClr val="accent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2CF4FA-5122-4580-BB5B-364F869EE11B}"/>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50E6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16C6995-A939-466D-B11F-AED746BD2240}"/>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50E6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7262C4C-74CB-4564-A11D-6AA1B0220B3F}"/>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50E6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43A1DC4-84E8-43A6-9491-9221A9614D1C}"/>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50E6FF"/>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46863039"/>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l">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88364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507293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3740021"/>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7455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6" name="Picture 25">
            <a:extLst>
              <a:ext uri="{FF2B5EF4-FFF2-40B4-BE49-F238E27FC236}">
                <a16:creationId xmlns:a16="http://schemas.microsoft.com/office/drawing/2014/main" id="{858A90C7-5995-4D03-8A38-865BA5096442}"/>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7914132" y="1596002"/>
            <a:ext cx="3121588" cy="1548787"/>
          </a:xfrm>
          <a:prstGeom prst="rect">
            <a:avLst/>
          </a:prstGeom>
        </p:spPr>
      </p:pic>
      <p:pic>
        <p:nvPicPr>
          <p:cNvPr id="2" name="Picture 2">
            <a:extLst>
              <a:ext uri="{FF2B5EF4-FFF2-40B4-BE49-F238E27FC236}">
                <a16:creationId xmlns:a16="http://schemas.microsoft.com/office/drawing/2014/main" id="{F4FEC917-FD26-40E9-85EA-1E09AA1F0D3E}"/>
              </a:ext>
            </a:extLst>
          </p:cNvPr>
          <p:cNvPicPr>
            <a:picLocks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523014" y="1588034"/>
            <a:ext cx="3121588" cy="1548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people posing for a photo&#10;&#10;Description automatically generated with medium confidence">
            <a:extLst>
              <a:ext uri="{FF2B5EF4-FFF2-40B4-BE49-F238E27FC236}">
                <a16:creationId xmlns:a16="http://schemas.microsoft.com/office/drawing/2014/main" id="{5CD10FE9-8423-4EC9-8DD5-2B3B03202DC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156280" y="1596002"/>
            <a:ext cx="3104172" cy="1540819"/>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1223233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07777"/>
          </a:xfrm>
        </p:spPr>
        <p:txBody>
          <a:bodyPr/>
          <a:lstStyle>
            <a:lvl1pPr marL="0" indent="0">
              <a:buNone/>
              <a:defRPr sz="20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69" name="Picture 68" descr="A picture containing person, building, person, holding&#10;&#10;Description automatically generated">
            <a:extLst>
              <a:ext uri="{FF2B5EF4-FFF2-40B4-BE49-F238E27FC236}">
                <a16:creationId xmlns:a16="http://schemas.microsoft.com/office/drawing/2014/main" id="{4EA21A23-72BB-4E0C-8263-0B166FB6C11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11564"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60" name="Picture 59" descr="A picture containing indoor, building, window, table&#10;&#10;Description automatically generated">
            <a:extLst>
              <a:ext uri="{FF2B5EF4-FFF2-40B4-BE49-F238E27FC236}">
                <a16:creationId xmlns:a16="http://schemas.microsoft.com/office/drawing/2014/main" id="{47B9D638-475A-41B7-BAEC-BC91090AA87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
          <a:stretch/>
        </p:blipFill>
        <p:spPr>
          <a:xfrm>
            <a:off x="6167346"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4" name="Picture 13" descr="A person holding a tablet&#10;&#10;Description automatically generated with low confidence">
            <a:extLst>
              <a:ext uri="{FF2B5EF4-FFF2-40B4-BE49-F238E27FC236}">
                <a16:creationId xmlns:a16="http://schemas.microsoft.com/office/drawing/2014/main" id="{55035C20-5C6B-46A0-B127-C9B27223180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23128"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5" name="Picture 14" descr="A picture containing person, indoor, hat&#10;&#10;Description automatically generated">
            <a:extLst>
              <a:ext uri="{FF2B5EF4-FFF2-40B4-BE49-F238E27FC236}">
                <a16:creationId xmlns:a16="http://schemas.microsoft.com/office/drawing/2014/main" id="{A79868F8-253E-4A2A-962C-12057019060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81"/>
          <a:stretch/>
        </p:blipFill>
        <p:spPr>
          <a:xfrm>
            <a:off x="10278910" y="4925625"/>
            <a:ext cx="1913090" cy="1932376"/>
          </a:xfrm>
          <a:custGeom>
            <a:avLst/>
            <a:gdLst>
              <a:gd name="connsiteX0" fmla="*/ 0 w 1913090"/>
              <a:gd name="connsiteY0" fmla="*/ 0 h 1928849"/>
              <a:gd name="connsiteX1" fmla="*/ 1913090 w 1913090"/>
              <a:gd name="connsiteY1" fmla="*/ 0 h 1928849"/>
              <a:gd name="connsiteX2" fmla="*/ 1913090 w 1913090"/>
              <a:gd name="connsiteY2" fmla="*/ 1928849 h 1928849"/>
              <a:gd name="connsiteX3" fmla="*/ 0 w 1913090"/>
              <a:gd name="connsiteY3" fmla="*/ 1928849 h 1928849"/>
            </a:gdLst>
            <a:ahLst/>
            <a:cxnLst>
              <a:cxn ang="0">
                <a:pos x="connsiteX0" y="connsiteY0"/>
              </a:cxn>
              <a:cxn ang="0">
                <a:pos x="connsiteX1" y="connsiteY1"/>
              </a:cxn>
              <a:cxn ang="0">
                <a:pos x="connsiteX2" y="connsiteY2"/>
              </a:cxn>
              <a:cxn ang="0">
                <a:pos x="connsiteX3" y="connsiteY3"/>
              </a:cxn>
            </a:cxnLst>
            <a:rect l="l" t="t" r="r" b="b"/>
            <a:pathLst>
              <a:path w="1913090" h="1928849">
                <a:moveTo>
                  <a:pt x="0" y="0"/>
                </a:moveTo>
                <a:lnTo>
                  <a:pt x="1913090" y="0"/>
                </a:lnTo>
                <a:lnTo>
                  <a:pt x="1913090" y="1928849"/>
                </a:lnTo>
                <a:lnTo>
                  <a:pt x="0" y="1928849"/>
                </a:lnTo>
                <a:close/>
              </a:path>
            </a:pathLst>
          </a:custGeom>
        </p:spPr>
      </p:pic>
      <p:pic>
        <p:nvPicPr>
          <p:cNvPr id="4" name="Picture 3" descr="A close up of a machine&#10;&#10;Description automatically generated">
            <a:extLst>
              <a:ext uri="{FF2B5EF4-FFF2-40B4-BE49-F238E27FC236}">
                <a16:creationId xmlns:a16="http://schemas.microsoft.com/office/drawing/2014/main" id="{94CE3A14-015E-48EE-B57B-7FFC9BF5ACF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 y="4925624"/>
            <a:ext cx="1913089" cy="1932376"/>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7" name="Picture 6" descr="A picture containing person&#10;&#10;Description automatically generated">
            <a:extLst>
              <a:ext uri="{FF2B5EF4-FFF2-40B4-BE49-F238E27FC236}">
                <a16:creationId xmlns:a16="http://schemas.microsoft.com/office/drawing/2014/main" id="{4BD13B9F-6C1C-43E8-AA6A-DA46405224E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055783" y="4925624"/>
            <a:ext cx="1913090" cy="1928852"/>
          </a:xfrm>
          <a:prstGeom prst="rect">
            <a:avLst/>
          </a:prstGeom>
        </p:spPr>
      </p:pic>
    </p:spTree>
    <p:extLst>
      <p:ext uri="{BB962C8B-B14F-4D97-AF65-F5344CB8AC3E}">
        <p14:creationId xmlns:p14="http://schemas.microsoft.com/office/powerpoint/2010/main" val="193075553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_Title Only">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CD9C3CA-2AD5-4B73-A309-161E5346670A}"/>
              </a:ext>
            </a:extLst>
          </p:cNvPr>
          <p:cNvGrpSpPr/>
          <p:nvPr/>
        </p:nvGrpSpPr>
        <p:grpSpPr>
          <a:xfrm>
            <a:off x="3246977" y="831079"/>
            <a:ext cx="6860723" cy="6860669"/>
            <a:chOff x="6043936" y="1055017"/>
            <a:chExt cx="5400711" cy="5400668"/>
          </a:xfrm>
        </p:grpSpPr>
        <p:grpSp>
          <p:nvGrpSpPr>
            <p:cNvPr id="28" name="Group 27">
              <a:extLst>
                <a:ext uri="{FF2B5EF4-FFF2-40B4-BE49-F238E27FC236}">
                  <a16:creationId xmlns:a16="http://schemas.microsoft.com/office/drawing/2014/main" id="{0D955734-9A96-409D-B748-D74EAE5933E9}"/>
                </a:ext>
              </a:extLst>
            </p:cNvPr>
            <p:cNvGrpSpPr/>
            <p:nvPr/>
          </p:nvGrpSpPr>
          <p:grpSpPr>
            <a:xfrm>
              <a:off x="6043936" y="1055017"/>
              <a:ext cx="5400711" cy="5400668"/>
              <a:chOff x="6043936" y="1055017"/>
              <a:chExt cx="5400711" cy="5400668"/>
            </a:xfrm>
          </p:grpSpPr>
          <p:sp>
            <p:nvSpPr>
              <p:cNvPr id="35" name="Freeform 89">
                <a:extLst>
                  <a:ext uri="{FF2B5EF4-FFF2-40B4-BE49-F238E27FC236}">
                    <a16:creationId xmlns:a16="http://schemas.microsoft.com/office/drawing/2014/main" id="{B665EEE1-E5B0-4550-B43C-83781B044B13}"/>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6" name="Freeform 90">
                <a:extLst>
                  <a:ext uri="{FF2B5EF4-FFF2-40B4-BE49-F238E27FC236}">
                    <a16:creationId xmlns:a16="http://schemas.microsoft.com/office/drawing/2014/main" id="{E277CCCE-EE10-4B0E-A537-798E36C9B314}"/>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8" name="Freeform 91">
                <a:extLst>
                  <a:ext uri="{FF2B5EF4-FFF2-40B4-BE49-F238E27FC236}">
                    <a16:creationId xmlns:a16="http://schemas.microsoft.com/office/drawing/2014/main" id="{0EC28D3B-1862-4DB4-9797-AA73B5C4F5DB}"/>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2" name="Freeform 92">
                <a:extLst>
                  <a:ext uri="{FF2B5EF4-FFF2-40B4-BE49-F238E27FC236}">
                    <a16:creationId xmlns:a16="http://schemas.microsoft.com/office/drawing/2014/main" id="{11931458-7765-43A0-BA2F-EDB6F08DF3A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3" name="Freeform 93">
                <a:extLst>
                  <a:ext uri="{FF2B5EF4-FFF2-40B4-BE49-F238E27FC236}">
                    <a16:creationId xmlns:a16="http://schemas.microsoft.com/office/drawing/2014/main" id="{7059624E-8F0B-4E4C-9CA6-F163BCB6F547}"/>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4" name="Freeform 94">
                <a:extLst>
                  <a:ext uri="{FF2B5EF4-FFF2-40B4-BE49-F238E27FC236}">
                    <a16:creationId xmlns:a16="http://schemas.microsoft.com/office/drawing/2014/main" id="{988C107A-4585-4763-99A4-B656FDCF3987}"/>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5" name="Freeform 95">
                <a:extLst>
                  <a:ext uri="{FF2B5EF4-FFF2-40B4-BE49-F238E27FC236}">
                    <a16:creationId xmlns:a16="http://schemas.microsoft.com/office/drawing/2014/main" id="{48E17A1D-C45F-4A74-BCAA-C069DCD6AD18}"/>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6" name="Freeform 96">
                <a:extLst>
                  <a:ext uri="{FF2B5EF4-FFF2-40B4-BE49-F238E27FC236}">
                    <a16:creationId xmlns:a16="http://schemas.microsoft.com/office/drawing/2014/main" id="{42812CEC-1BBA-498A-88D5-EE0992C59399}"/>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29" name="Group 28">
              <a:extLst>
                <a:ext uri="{FF2B5EF4-FFF2-40B4-BE49-F238E27FC236}">
                  <a16:creationId xmlns:a16="http://schemas.microsoft.com/office/drawing/2014/main" id="{CEB71E5E-626C-44D4-9407-7E27CB3839CF}"/>
                </a:ext>
              </a:extLst>
            </p:cNvPr>
            <p:cNvGrpSpPr/>
            <p:nvPr/>
          </p:nvGrpSpPr>
          <p:grpSpPr>
            <a:xfrm>
              <a:off x="7522779" y="2538961"/>
              <a:ext cx="2443024" cy="2432780"/>
              <a:chOff x="5086421" y="2480887"/>
              <a:chExt cx="296708" cy="295464"/>
            </a:xfrm>
          </p:grpSpPr>
          <p:sp>
            <p:nvSpPr>
              <p:cNvPr id="30" name="Freeform: Shape 29">
                <a:extLst>
                  <a:ext uri="{FF2B5EF4-FFF2-40B4-BE49-F238E27FC236}">
                    <a16:creationId xmlns:a16="http://schemas.microsoft.com/office/drawing/2014/main" id="{A8784575-CDD3-4BF8-B366-74558ACC2D2C}"/>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1" name="Freeform: Shape 30">
                <a:extLst>
                  <a:ext uri="{FF2B5EF4-FFF2-40B4-BE49-F238E27FC236}">
                    <a16:creationId xmlns:a16="http://schemas.microsoft.com/office/drawing/2014/main" id="{046A95D6-8C6D-4A28-8C81-48E8B7ED7A96}"/>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2" name="Freeform: Shape 31">
                <a:extLst>
                  <a:ext uri="{FF2B5EF4-FFF2-40B4-BE49-F238E27FC236}">
                    <a16:creationId xmlns:a16="http://schemas.microsoft.com/office/drawing/2014/main" id="{0524FCAF-7154-4519-88EE-CC6B65DCC5EC}"/>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3" name="Freeform: Shape 32">
                <a:extLst>
                  <a:ext uri="{FF2B5EF4-FFF2-40B4-BE49-F238E27FC236}">
                    <a16:creationId xmlns:a16="http://schemas.microsoft.com/office/drawing/2014/main" id="{8E746341-E737-40E2-BB6A-58FDB8190277}"/>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4" name="Freeform: Shape 33">
                <a:extLst>
                  <a:ext uri="{FF2B5EF4-FFF2-40B4-BE49-F238E27FC236}">
                    <a16:creationId xmlns:a16="http://schemas.microsoft.com/office/drawing/2014/main" id="{E9B51961-CCCC-45F7-AA9B-8FEB2478DBB0}"/>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pic>
        <p:nvPicPr>
          <p:cNvPr id="40" name="Picture 39" descr="A close up of a machine&#10;&#10;Description automatically generated">
            <a:extLst>
              <a:ext uri="{FF2B5EF4-FFF2-40B4-BE49-F238E27FC236}">
                <a16:creationId xmlns:a16="http://schemas.microsoft.com/office/drawing/2014/main" id="{983AC209-D90A-4B9F-BF9A-A0CFC4AE50E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194788"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37" name="Picture 36" descr="A person standing in a room&#10;&#10;Description automatically generated">
            <a:extLst>
              <a:ext uri="{FF2B5EF4-FFF2-40B4-BE49-F238E27FC236}">
                <a16:creationId xmlns:a16="http://schemas.microsoft.com/office/drawing/2014/main" id="{D57B94A1-D044-4D43-8F31-68CA20D18ED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6234"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7" name="TextBox 16">
            <a:extLst>
              <a:ext uri="{FF2B5EF4-FFF2-40B4-BE49-F238E27FC236}">
                <a16:creationId xmlns:a16="http://schemas.microsoft.com/office/drawing/2014/main" id="{EB03DA73-B482-4BCF-B739-DCACC3CD21FD}"/>
              </a:ext>
            </a:extLst>
          </p:cNvPr>
          <p:cNvSpPr txBox="1"/>
          <p:nvPr/>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492443"/>
          </a:xfrm>
        </p:spPr>
        <p:txBody>
          <a:bodyPr wrap="square" anchor="t">
            <a:spAutoFit/>
          </a:bodyPr>
          <a:lstStyle>
            <a:lvl1pPr marL="290513" indent="-228600" algn="ctr">
              <a:buNone/>
              <a:tabLst/>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89137" y="4217923"/>
            <a:ext cx="2611341" cy="492443"/>
          </a:xfrm>
        </p:spPr>
        <p:txBody>
          <a:bodyPr wrap="square" anchor="t">
            <a:spAutoFit/>
          </a:bodyPr>
          <a:lstStyle>
            <a:lvl1pPr marL="228600" indent="-228600"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492443"/>
          </a:xfrm>
        </p:spPr>
        <p:txBody>
          <a:bodyPr wrap="square" anchor="t">
            <a:spAutoFit/>
          </a:bodyPr>
          <a:lstStyle>
            <a:lvl1pPr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492443"/>
          </a:xfrm>
        </p:spPr>
        <p:txBody>
          <a:bodyPr wrap="square" anchor="t">
            <a:spAutoFit/>
          </a:bodyPr>
          <a:lstStyle>
            <a:lvl1pPr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84666"/>
          </a:xfrm>
          <a:noFill/>
        </p:spPr>
        <p:txBody>
          <a:bodyPr wrap="square">
            <a:spAutoFit/>
          </a:bodyPr>
          <a:lstStyle>
            <a:lvl1pPr algn="r">
              <a:buNone/>
              <a:defRPr kumimoji="0" lang="en-US" sz="12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26" name="Slide Number Placeholder 3">
            <a:extLst>
              <a:ext uri="{FF2B5EF4-FFF2-40B4-BE49-F238E27FC236}">
                <a16:creationId xmlns:a16="http://schemas.microsoft.com/office/drawing/2014/main" id="{CF46C1B2-9610-4062-A4A9-33601EC34F9D}"/>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pic>
        <p:nvPicPr>
          <p:cNvPr id="5" name="Picture 4" descr="A picture containing person, man, car, standing&#10;&#10;Description automatically generated">
            <a:extLst>
              <a:ext uri="{FF2B5EF4-FFF2-40B4-BE49-F238E27FC236}">
                <a16:creationId xmlns:a16="http://schemas.microsoft.com/office/drawing/2014/main" id="{9797F14F-92E0-4C2C-86ED-8B148B77683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986751" y="2167922"/>
            <a:ext cx="2619016" cy="1905909"/>
          </a:xfrm>
          <a:custGeom>
            <a:avLst/>
            <a:gdLst>
              <a:gd name="connsiteX0" fmla="*/ 0 w 4434486"/>
              <a:gd name="connsiteY0" fmla="*/ 0 h 2226046"/>
              <a:gd name="connsiteX1" fmla="*/ 4434486 w 4434486"/>
              <a:gd name="connsiteY1" fmla="*/ 0 h 2226046"/>
              <a:gd name="connsiteX2" fmla="*/ 4434486 w 4434486"/>
              <a:gd name="connsiteY2" fmla="*/ 2226046 h 2226046"/>
              <a:gd name="connsiteX3" fmla="*/ 0 w 4434486"/>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4434486" h="2226046">
                <a:moveTo>
                  <a:pt x="0" y="0"/>
                </a:moveTo>
                <a:lnTo>
                  <a:pt x="4434486" y="0"/>
                </a:lnTo>
                <a:lnTo>
                  <a:pt x="4434486" y="2226046"/>
                </a:lnTo>
                <a:lnTo>
                  <a:pt x="0" y="2226046"/>
                </a:lnTo>
                <a:close/>
              </a:path>
            </a:pathLst>
          </a:custGeom>
        </p:spPr>
      </p:pic>
      <p:pic>
        <p:nvPicPr>
          <p:cNvPr id="6" name="Picture 5" descr="A picture containing person, indoor, preparing&#10;&#10;Description automatically generated">
            <a:extLst>
              <a:ext uri="{FF2B5EF4-FFF2-40B4-BE49-F238E27FC236}">
                <a16:creationId xmlns:a16="http://schemas.microsoft.com/office/drawing/2014/main" id="{3F6B1B61-8828-4F2F-95E9-BD3A2245501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391526" y="2160908"/>
            <a:ext cx="2615184" cy="1920240"/>
          </a:xfrm>
          <a:prstGeom prst="rect">
            <a:avLst/>
          </a:prstGeom>
        </p:spPr>
      </p:pic>
    </p:spTree>
    <p:extLst>
      <p:ext uri="{BB962C8B-B14F-4D97-AF65-F5344CB8AC3E}">
        <p14:creationId xmlns:p14="http://schemas.microsoft.com/office/powerpoint/2010/main" val="278647726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718385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750236081"/>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63081608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pic>
        <p:nvPicPr>
          <p:cNvPr id="27" name="Picture 26" descr="A person wearing a hat&#10;&#10;Description automatically generated">
            <a:extLst>
              <a:ext uri="{FF2B5EF4-FFF2-40B4-BE49-F238E27FC236}">
                <a16:creationId xmlns:a16="http://schemas.microsoft.com/office/drawing/2014/main" id="{ADD0E92A-4AE3-42A6-8C33-655483444A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914132" y="1596002"/>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p:nvSpPr>
        <p:spPr>
          <a:xfrm>
            <a:off x="4526498" y="3156121"/>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 name="Picture 1" descr="A picture containing person, yellow, athletic game, wearing&#10;&#10;Description automatically generated">
            <a:extLst>
              <a:ext uri="{FF2B5EF4-FFF2-40B4-BE49-F238E27FC236}">
                <a16:creationId xmlns:a16="http://schemas.microsoft.com/office/drawing/2014/main" id="{689B5043-5963-4A9C-9363-D4122FABC5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56280" y="1596001"/>
            <a:ext cx="3118105" cy="1548787"/>
          </a:xfrm>
          <a:prstGeom prst="rect">
            <a:avLst/>
          </a:prstGeom>
        </p:spPr>
      </p:pic>
      <p:pic>
        <p:nvPicPr>
          <p:cNvPr id="5" name="Picture 2">
            <a:extLst>
              <a:ext uri="{FF2B5EF4-FFF2-40B4-BE49-F238E27FC236}">
                <a16:creationId xmlns:a16="http://schemas.microsoft.com/office/drawing/2014/main" id="{E137DB7C-7A76-440F-91F1-DCFB1A989A7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523015" y="1596001"/>
            <a:ext cx="3118104" cy="154878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1186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32771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2"/>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396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49337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16148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92598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25830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850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9203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255844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4328" y="3241255"/>
            <a:ext cx="6599409" cy="307777"/>
          </a:xfrm>
        </p:spPr>
        <p:txBody>
          <a:bodyPr anchor="ctr" anchorCtr="0"/>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
        <p:nvSpPr>
          <p:cNvPr id="5" name="Rectangle 4">
            <a:extLst>
              <a:ext uri="{FF2B5EF4-FFF2-40B4-BE49-F238E27FC236}">
                <a16:creationId xmlns:a16="http://schemas.microsoft.com/office/drawing/2014/main" id="{E41164A8-5B73-414D-9621-EF8E6881241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4023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75111"/>
            <a:ext cx="6599409" cy="307777"/>
          </a:xfrm>
        </p:spPr>
        <p:txBody>
          <a:bodyPr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9B3CF6-8B84-430D-ABB1-016CBCED646E}"/>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5293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ct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554178"/>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pic>
        <p:nvPicPr>
          <p:cNvPr id="3" name="MS logo white - EMF" descr="Microsoft logo white text version">
            <a:extLst>
              <a:ext uri="{FF2B5EF4-FFF2-40B4-BE49-F238E27FC236}">
                <a16:creationId xmlns:a16="http://schemas.microsoft.com/office/drawing/2014/main" id="{0E4BADF7-6372-4B15-9AEB-A2A4B11B157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AB0DF287-2689-42B1-8360-D2D0ABB5F1B0}"/>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10398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7402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9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17670941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7522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053312" y="1274323"/>
            <a:ext cx="6973489" cy="3998068"/>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1">
            <a:extLst>
              <a:ext uri="{FF2B5EF4-FFF2-40B4-BE49-F238E27FC236}">
                <a16:creationId xmlns:a16="http://schemas.microsoft.com/office/drawing/2014/main" id="{A70F5F32-7D18-455E-9D49-B04B2CCB47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28451" y="1354329"/>
            <a:ext cx="6823210" cy="3838055"/>
          </a:xfrm>
          <a:prstGeom prst="rect">
            <a:avLst/>
          </a:prstGeom>
        </p:spPr>
      </p:pic>
    </p:spTree>
    <p:extLst>
      <p:ext uri="{BB962C8B-B14F-4D97-AF65-F5344CB8AC3E}">
        <p14:creationId xmlns:p14="http://schemas.microsoft.com/office/powerpoint/2010/main" val="3062897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4" name="Picture 3">
            <a:extLst>
              <a:ext uri="{FF2B5EF4-FFF2-40B4-BE49-F238E27FC236}">
                <a16:creationId xmlns:a16="http://schemas.microsoft.com/office/drawing/2014/main" id="{01034E7B-BA2C-4CE1-801A-32C09C92A3BE}"/>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2826946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grpSp>
        <p:nvGrpSpPr>
          <p:cNvPr id="37" name="Group 36">
            <a:extLst>
              <a:ext uri="{FF2B5EF4-FFF2-40B4-BE49-F238E27FC236}">
                <a16:creationId xmlns:a16="http://schemas.microsoft.com/office/drawing/2014/main" id="{9814C5F9-6C05-463E-8EED-510F018E0CE6}"/>
              </a:ext>
            </a:extLst>
          </p:cNvPr>
          <p:cNvGrpSpPr>
            <a:grpSpLocks noChangeAspect="1"/>
          </p:cNvGrpSpPr>
          <p:nvPr userDrawn="1"/>
        </p:nvGrpSpPr>
        <p:grpSpPr>
          <a:xfrm>
            <a:off x="602887" y="2009855"/>
            <a:ext cx="769219" cy="769219"/>
            <a:chOff x="-1948127" y="1758323"/>
            <a:chExt cx="769219" cy="769219"/>
          </a:xfrm>
        </p:grpSpPr>
        <p:sp>
          <p:nvSpPr>
            <p:cNvPr id="38" name="Oval 37">
              <a:extLst>
                <a:ext uri="{FF2B5EF4-FFF2-40B4-BE49-F238E27FC236}">
                  <a16:creationId xmlns:a16="http://schemas.microsoft.com/office/drawing/2014/main" id="{D814AE05-C891-4C0F-B729-D77E1795467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39" name="Group 38">
              <a:extLst>
                <a:ext uri="{FF2B5EF4-FFF2-40B4-BE49-F238E27FC236}">
                  <a16:creationId xmlns:a16="http://schemas.microsoft.com/office/drawing/2014/main" id="{418DFA67-6118-48AD-8963-66B28DB152D4}"/>
                </a:ext>
              </a:extLst>
            </p:cNvPr>
            <p:cNvGrpSpPr/>
            <p:nvPr userDrawn="1"/>
          </p:nvGrpSpPr>
          <p:grpSpPr>
            <a:xfrm>
              <a:off x="-1812807" y="1966539"/>
              <a:ext cx="498582" cy="352813"/>
              <a:chOff x="4444672" y="3198134"/>
              <a:chExt cx="410283" cy="290329"/>
            </a:xfrm>
          </p:grpSpPr>
          <p:sp>
            <p:nvSpPr>
              <p:cNvPr id="40" name="Freeform: Shape 39">
                <a:extLst>
                  <a:ext uri="{FF2B5EF4-FFF2-40B4-BE49-F238E27FC236}">
                    <a16:creationId xmlns:a16="http://schemas.microsoft.com/office/drawing/2014/main" id="{FE08192E-0511-4359-8DA4-40E46EDE85C3}"/>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1" name="Freeform: Shape 40">
                <a:extLst>
                  <a:ext uri="{FF2B5EF4-FFF2-40B4-BE49-F238E27FC236}">
                    <a16:creationId xmlns:a16="http://schemas.microsoft.com/office/drawing/2014/main" id="{9B9B0122-0D45-4C6B-856A-15E7516FFA6E}"/>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567F621A-0DEA-493A-9445-1F8EE14B4B20}"/>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8" name="Freeform: Shape 47">
                <a:extLst>
                  <a:ext uri="{FF2B5EF4-FFF2-40B4-BE49-F238E27FC236}">
                    <a16:creationId xmlns:a16="http://schemas.microsoft.com/office/drawing/2014/main" id="{CF0684EB-60B7-4E3F-B4C5-00D69FECCF69}"/>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49" name="Title 1">
            <a:extLst>
              <a:ext uri="{FF2B5EF4-FFF2-40B4-BE49-F238E27FC236}">
                <a16:creationId xmlns:a16="http://schemas.microsoft.com/office/drawing/2014/main" id="{742ADD5A-F20B-42E2-9374-8ECE78FAF3F2}"/>
              </a:ext>
            </a:extLst>
          </p:cNvPr>
          <p:cNvSpPr>
            <a:spLocks noGrp="1"/>
          </p:cNvSpPr>
          <p:nvPr>
            <p:ph type="title" hasCustomPrompt="1"/>
          </p:nvPr>
        </p:nvSpPr>
        <p:spPr>
          <a:xfrm>
            <a:off x="987496" y="735571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50" name="Straight Connector 49">
            <a:extLst>
              <a:ext uri="{FF2B5EF4-FFF2-40B4-BE49-F238E27FC236}">
                <a16:creationId xmlns:a16="http://schemas.microsoft.com/office/drawing/2014/main" id="{E777271D-63C7-4E49-91CD-3D78B3475583}"/>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pic>
        <p:nvPicPr>
          <p:cNvPr id="3" name="Picture 2">
            <a:extLst>
              <a:ext uri="{FF2B5EF4-FFF2-40B4-BE49-F238E27FC236}">
                <a16:creationId xmlns:a16="http://schemas.microsoft.com/office/drawing/2014/main" id="{2B64207D-CDED-4338-BF53-FA9558AAC5DE}"/>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529653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4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sp>
        <p:nvSpPr>
          <p:cNvPr id="35" name="Title 1">
            <a:extLst>
              <a:ext uri="{FF2B5EF4-FFF2-40B4-BE49-F238E27FC236}">
                <a16:creationId xmlns:a16="http://schemas.microsoft.com/office/drawing/2014/main" id="{DCE7E201-847E-43FC-A79E-283C562F47DD}"/>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pic>
        <p:nvPicPr>
          <p:cNvPr id="3" name="Picture 2">
            <a:extLst>
              <a:ext uri="{FF2B5EF4-FFF2-40B4-BE49-F238E27FC236}">
                <a16:creationId xmlns:a16="http://schemas.microsoft.com/office/drawing/2014/main" id="{588166DA-1E35-49C5-8D51-1BEFC5FE6C62}"/>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3332760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79" name="Group 78">
            <a:extLst>
              <a:ext uri="{FF2B5EF4-FFF2-40B4-BE49-F238E27FC236}">
                <a16:creationId xmlns:a16="http://schemas.microsoft.com/office/drawing/2014/main" id="{2411A313-2B88-40D2-8B30-49B3E77D820D}"/>
              </a:ext>
            </a:extLst>
          </p:cNvPr>
          <p:cNvGrpSpPr>
            <a:grpSpLocks noChangeAspect="1"/>
          </p:cNvGrpSpPr>
          <p:nvPr userDrawn="1"/>
        </p:nvGrpSpPr>
        <p:grpSpPr>
          <a:xfrm>
            <a:off x="602887" y="2009855"/>
            <a:ext cx="769219" cy="769219"/>
            <a:chOff x="-1948127" y="1758323"/>
            <a:chExt cx="769219" cy="769219"/>
          </a:xfrm>
        </p:grpSpPr>
        <p:sp>
          <p:nvSpPr>
            <p:cNvPr id="80" name="Oval 79">
              <a:extLst>
                <a:ext uri="{FF2B5EF4-FFF2-40B4-BE49-F238E27FC236}">
                  <a16:creationId xmlns:a16="http://schemas.microsoft.com/office/drawing/2014/main" id="{BEEF664C-DBD4-4FDE-AD23-AACA040F24A2}"/>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81" name="Group 80">
              <a:extLst>
                <a:ext uri="{FF2B5EF4-FFF2-40B4-BE49-F238E27FC236}">
                  <a16:creationId xmlns:a16="http://schemas.microsoft.com/office/drawing/2014/main" id="{00B618A0-6186-4F8D-AC76-904F8473AFF3}"/>
                </a:ext>
              </a:extLst>
            </p:cNvPr>
            <p:cNvGrpSpPr/>
            <p:nvPr userDrawn="1"/>
          </p:nvGrpSpPr>
          <p:grpSpPr>
            <a:xfrm>
              <a:off x="-1812807" y="1966539"/>
              <a:ext cx="498582" cy="352813"/>
              <a:chOff x="4444672" y="3198134"/>
              <a:chExt cx="410283" cy="290329"/>
            </a:xfrm>
          </p:grpSpPr>
          <p:sp>
            <p:nvSpPr>
              <p:cNvPr id="82" name="Freeform: Shape 81">
                <a:extLst>
                  <a:ext uri="{FF2B5EF4-FFF2-40B4-BE49-F238E27FC236}">
                    <a16:creationId xmlns:a16="http://schemas.microsoft.com/office/drawing/2014/main" id="{A7157C59-56FE-401F-994B-D300B1ED155C}"/>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83" name="Freeform: Shape 82">
                <a:extLst>
                  <a:ext uri="{FF2B5EF4-FFF2-40B4-BE49-F238E27FC236}">
                    <a16:creationId xmlns:a16="http://schemas.microsoft.com/office/drawing/2014/main" id="{89395060-E4AA-42F4-B1DE-3257A1FEC787}"/>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84" name="Freeform: Shape 83">
                <a:extLst>
                  <a:ext uri="{FF2B5EF4-FFF2-40B4-BE49-F238E27FC236}">
                    <a16:creationId xmlns:a16="http://schemas.microsoft.com/office/drawing/2014/main" id="{16BEA937-CB8A-4D8A-A49E-FBAA6B4B9BB6}"/>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85" name="Freeform: Shape 84">
                <a:extLst>
                  <a:ext uri="{FF2B5EF4-FFF2-40B4-BE49-F238E27FC236}">
                    <a16:creationId xmlns:a16="http://schemas.microsoft.com/office/drawing/2014/main" id="{873F3A3E-07AD-43B5-BF91-C33283D2178E}"/>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6" name="Straight Connector 45">
            <a:extLst>
              <a:ext uri="{FF2B5EF4-FFF2-40B4-BE49-F238E27FC236}">
                <a16:creationId xmlns:a16="http://schemas.microsoft.com/office/drawing/2014/main" id="{58D44ED3-B213-4DB8-B8AA-E300DDF53000}"/>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sp>
        <p:nvSpPr>
          <p:cNvPr id="40" name="Freeform: Shape 39">
            <a:extLst>
              <a:ext uri="{FF2B5EF4-FFF2-40B4-BE49-F238E27FC236}">
                <a16:creationId xmlns:a16="http://schemas.microsoft.com/office/drawing/2014/main" id="{F27ABB12-EF1B-4E83-8576-FB86A432A0E6}"/>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41" name="Picture 40" descr="A view of a sunset&#10;&#10;Description automatically generated">
            <a:extLst>
              <a:ext uri="{FF2B5EF4-FFF2-40B4-BE49-F238E27FC236}">
                <a16:creationId xmlns:a16="http://schemas.microsoft.com/office/drawing/2014/main" id="{B5DD56D8-132A-497C-8C8C-FD3766BE8DB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4831" y="90832"/>
            <a:ext cx="4434485" cy="2180937"/>
          </a:xfrm>
          <a:prstGeom prst="rect">
            <a:avLst/>
          </a:prstGeom>
        </p:spPr>
      </p:pic>
      <p:pic>
        <p:nvPicPr>
          <p:cNvPr id="42" name="Picture 41" descr="A high angle view of a beach&#10;&#10;Description automatically generated with low confidence">
            <a:extLst>
              <a:ext uri="{FF2B5EF4-FFF2-40B4-BE49-F238E27FC236}">
                <a16:creationId xmlns:a16="http://schemas.microsoft.com/office/drawing/2014/main" id="{60E7EEFC-9722-420E-895E-F0629FB156B2}"/>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56" name="Picture 55">
            <a:extLst>
              <a:ext uri="{FF2B5EF4-FFF2-40B4-BE49-F238E27FC236}">
                <a16:creationId xmlns:a16="http://schemas.microsoft.com/office/drawing/2014/main" id="{96ED9F57-C7FB-4F8C-9139-3BD1A811910B}"/>
              </a:ext>
            </a:extLst>
          </p:cNvPr>
          <p:cNvPicPr>
            <a:picLocks/>
          </p:cNvPicPr>
          <p:nvPr userDrawn="1"/>
        </p:nvPicPr>
        <p:blipFill rotWithShape="1">
          <a:blip r:embed="rId5" cstate="print">
            <a:extLst>
              <a:ext uri="{28A0092B-C50C-407E-A947-70E740481C1C}">
                <a14:useLocalDpi xmlns:a14="http://schemas.microsoft.com/office/drawing/2010/main"/>
              </a:ext>
            </a:extLst>
          </a:blip>
          <a:srcRect/>
          <a:stretch/>
        </p:blipFill>
        <p:spPr>
          <a:xfrm>
            <a:off x="5424827" y="4586230"/>
            <a:ext cx="4434486"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57" name="Picture 56">
            <a:extLst>
              <a:ext uri="{FF2B5EF4-FFF2-40B4-BE49-F238E27FC236}">
                <a16:creationId xmlns:a16="http://schemas.microsoft.com/office/drawing/2014/main" id="{3BC0FB43-2B39-4516-8B8A-62F1FFE89221}"/>
              </a:ext>
            </a:extLst>
          </p:cNvPr>
          <p:cNvPicPr>
            <a:picLocks/>
          </p:cNvPicPr>
          <p:nvPr userDrawn="1"/>
        </p:nvPicPr>
        <p:blipFill rotWithShape="1">
          <a:blip r:embed="rId6" cstate="screen">
            <a:extLst>
              <a:ext uri="{28A0092B-C50C-407E-A947-70E740481C1C}">
                <a14:useLocalDpi xmlns:a14="http://schemas.microsoft.com/office/drawing/2010/main"/>
              </a:ext>
            </a:extLst>
          </a:blip>
          <a:srcRect/>
          <a:stretch/>
        </p:blipFill>
        <p:spPr>
          <a:xfrm>
            <a:off x="9909074" y="4586234"/>
            <a:ext cx="2192365" cy="2181207"/>
          </a:xfrm>
          <a:prstGeom prst="rect">
            <a:avLst/>
          </a:prstGeom>
        </p:spPr>
      </p:pic>
      <p:pic>
        <p:nvPicPr>
          <p:cNvPr id="58" name="Picture 2" descr="Solar Power Plant in a modern city">
            <a:extLst>
              <a:ext uri="{FF2B5EF4-FFF2-40B4-BE49-F238E27FC236}">
                <a16:creationId xmlns:a16="http://schemas.microsoft.com/office/drawing/2014/main" id="{2F575AF7-F18D-4281-914F-632A82E96053}"/>
              </a:ext>
            </a:extLst>
          </p:cNvPr>
          <p:cNvPicPr>
            <a:picLocks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picture containing text&#10;&#10;Description automatically generated">
            <a:extLst>
              <a:ext uri="{FF2B5EF4-FFF2-40B4-BE49-F238E27FC236}">
                <a16:creationId xmlns:a16="http://schemas.microsoft.com/office/drawing/2014/main" id="{CD0DEC26-6C46-49BA-A525-FE8AE1714523}"/>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spTree>
    <p:extLst>
      <p:ext uri="{BB962C8B-B14F-4D97-AF65-F5344CB8AC3E}">
        <p14:creationId xmlns:p14="http://schemas.microsoft.com/office/powerpoint/2010/main" val="3543616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EC5F5B-DDA5-4FBD-A29F-4238D2D877D4}"/>
              </a:ext>
            </a:extLst>
          </p:cNvPr>
          <p:cNvGrpSpPr>
            <a:grpSpLocks noChangeAspect="1"/>
          </p:cNvGrpSpPr>
          <p:nvPr userDrawn="1"/>
        </p:nvGrpSpPr>
        <p:grpSpPr>
          <a:xfrm>
            <a:off x="602887" y="3013739"/>
            <a:ext cx="769219" cy="769219"/>
            <a:chOff x="-1948127" y="1758323"/>
            <a:chExt cx="769219" cy="769219"/>
          </a:xfrm>
        </p:grpSpPr>
        <p:sp>
          <p:nvSpPr>
            <p:cNvPr id="20" name="Oval 19">
              <a:extLst>
                <a:ext uri="{FF2B5EF4-FFF2-40B4-BE49-F238E27FC236}">
                  <a16:creationId xmlns:a16="http://schemas.microsoft.com/office/drawing/2014/main" id="{D1D49465-0027-49F7-A5E2-D99641BC1EEB}"/>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1" name="Group 20">
              <a:extLst>
                <a:ext uri="{FF2B5EF4-FFF2-40B4-BE49-F238E27FC236}">
                  <a16:creationId xmlns:a16="http://schemas.microsoft.com/office/drawing/2014/main" id="{60D37843-C4E1-402B-9F2F-55C70B3A97F0}"/>
                </a:ext>
              </a:extLst>
            </p:cNvPr>
            <p:cNvGrpSpPr/>
            <p:nvPr userDrawn="1"/>
          </p:nvGrpSpPr>
          <p:grpSpPr>
            <a:xfrm>
              <a:off x="-1812807" y="1966539"/>
              <a:ext cx="498582" cy="352813"/>
              <a:chOff x="4444672" y="3198134"/>
              <a:chExt cx="410283" cy="290329"/>
            </a:xfrm>
          </p:grpSpPr>
          <p:sp>
            <p:nvSpPr>
              <p:cNvPr id="22" name="Freeform: Shape 21">
                <a:extLst>
                  <a:ext uri="{FF2B5EF4-FFF2-40B4-BE49-F238E27FC236}">
                    <a16:creationId xmlns:a16="http://schemas.microsoft.com/office/drawing/2014/main" id="{D6DFA08D-AC9A-4D56-B616-31139AE96A82}"/>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3" name="Freeform: Shape 22">
                <a:extLst>
                  <a:ext uri="{FF2B5EF4-FFF2-40B4-BE49-F238E27FC236}">
                    <a16:creationId xmlns:a16="http://schemas.microsoft.com/office/drawing/2014/main" id="{F060761D-4E6C-41EC-8B22-8EBF1784A059}"/>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4" name="Freeform: Shape 23">
                <a:extLst>
                  <a:ext uri="{FF2B5EF4-FFF2-40B4-BE49-F238E27FC236}">
                    <a16:creationId xmlns:a16="http://schemas.microsoft.com/office/drawing/2014/main" id="{E4F44E74-3D53-449B-97CE-125EC1535ACC}"/>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38" name="Freeform: Shape 37">
                <a:extLst>
                  <a:ext uri="{FF2B5EF4-FFF2-40B4-BE49-F238E27FC236}">
                    <a16:creationId xmlns:a16="http://schemas.microsoft.com/office/drawing/2014/main" id="{02285ECE-40BB-48BA-A7AC-37BA9D66293A}"/>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userDrawn="1"/>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92506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79428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11844767"/>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E34314C-8269-4FCA-9300-EE6523936F0A}"/>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58744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90144602"/>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1215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985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userDrawn="1"/>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userDrawn="1"/>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userDrawn="1"/>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5847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userDrawn="1"/>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userDrawn="1"/>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026090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userDrawn="1"/>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userDrawn="1"/>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userDrawn="1"/>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50559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6" name="Picture 25">
            <a:extLst>
              <a:ext uri="{FF2B5EF4-FFF2-40B4-BE49-F238E27FC236}">
                <a16:creationId xmlns:a16="http://schemas.microsoft.com/office/drawing/2014/main" id="{858A90C7-5995-4D03-8A38-865BA5096442}"/>
              </a:ext>
            </a:extLst>
          </p:cNvPr>
          <p:cNvPicPr>
            <a:picLocks/>
          </p:cNvPicPr>
          <p:nvPr userDrawn="1"/>
        </p:nvPicPr>
        <p:blipFill>
          <a:blip r:embed="rId2" cstate="screen">
            <a:extLst>
              <a:ext uri="{28A0092B-C50C-407E-A947-70E740481C1C}">
                <a14:useLocalDpi xmlns:a14="http://schemas.microsoft.com/office/drawing/2010/main"/>
              </a:ext>
            </a:extLst>
          </a:blip>
          <a:srcRect/>
          <a:stretch>
            <a:fillRect/>
          </a:stretch>
        </p:blipFill>
        <p:spPr>
          <a:xfrm>
            <a:off x="7914132" y="1596002"/>
            <a:ext cx="3121588" cy="1548787"/>
          </a:xfrm>
          <a:prstGeom prst="rect">
            <a:avLst/>
          </a:prstGeom>
        </p:spPr>
      </p:pic>
      <p:pic>
        <p:nvPicPr>
          <p:cNvPr id="2" name="Picture 2">
            <a:extLst>
              <a:ext uri="{FF2B5EF4-FFF2-40B4-BE49-F238E27FC236}">
                <a16:creationId xmlns:a16="http://schemas.microsoft.com/office/drawing/2014/main" id="{F4FEC917-FD26-40E9-85EA-1E09AA1F0D3E}"/>
              </a:ext>
            </a:extLst>
          </p:cNvPr>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523014" y="1588034"/>
            <a:ext cx="3121588" cy="1548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people posing for a photo&#10;&#10;Description automatically generated with medium confidence">
            <a:extLst>
              <a:ext uri="{FF2B5EF4-FFF2-40B4-BE49-F238E27FC236}">
                <a16:creationId xmlns:a16="http://schemas.microsoft.com/office/drawing/2014/main" id="{5CD10FE9-8423-4EC9-8DD5-2B3B03202DC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156280" y="1596002"/>
            <a:ext cx="3104172" cy="1540819"/>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2507403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335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58380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38629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36824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0870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1433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76837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5797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5206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557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217801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1575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871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17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spTree>
    <p:extLst>
      <p:ext uri="{BB962C8B-B14F-4D97-AF65-F5344CB8AC3E}">
        <p14:creationId xmlns:p14="http://schemas.microsoft.com/office/powerpoint/2010/main" val="1472756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039"/>
          </a:xfrm>
        </p:spPr>
        <p:txBody>
          <a:bodyPr/>
          <a:lstStyle>
            <a:lvl1pPr marL="0" indent="0">
              <a:buFont typeface="Arial" panose="020B0604020202020204" pitchFamily="34" charset="0"/>
              <a:buNone/>
              <a:defRPr sz="2000"/>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61988" indent="0">
              <a:buFont typeface="Arial" panose="020B0604020202020204" pitchFamily="34" charset="0"/>
              <a:buNone/>
              <a:defRPr sz="1100"/>
            </a:lvl4pPr>
            <a:lvl5pPr marL="855663"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lide Number Placeholder 4">
            <a:extLst>
              <a:ext uri="{FF2B5EF4-FFF2-40B4-BE49-F238E27FC236}">
                <a16:creationId xmlns:a16="http://schemas.microsoft.com/office/drawing/2014/main" id="{E49AB69C-3377-48CC-B359-A9C7DBAB0A16}"/>
              </a:ext>
            </a:extLst>
          </p:cNvPr>
          <p:cNvSpPr>
            <a:spLocks noGrp="1"/>
          </p:cNvSpPr>
          <p:nvPr>
            <p:ph type="sldNum" sz="quarter" idx="11"/>
          </p:nvPr>
        </p:nvSpPr>
        <p:spPr>
          <a:xfrm>
            <a:off x="584200" y="6231256"/>
            <a:ext cx="383540" cy="169544"/>
          </a:xfrm>
          <a:prstGeom prst="rect">
            <a:avLst/>
          </a:prstGeom>
        </p:spPr>
        <p:txBody>
          <a:bodyPr lIns="0" tIns="0" rIns="0" bIns="0" anchor="b"/>
          <a:lstStyle>
            <a:lvl1pPr>
              <a:defRPr sz="900">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32699770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7_Title Onl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405409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68019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05E6F3-026C-4EE8-8849-7BAB629C5C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3" name="Rectangle 2">
            <a:extLst>
              <a:ext uri="{FF2B5EF4-FFF2-40B4-BE49-F238E27FC236}">
                <a16:creationId xmlns:a16="http://schemas.microsoft.com/office/drawing/2014/main" id="{3EE6E441-0D69-47BE-9D54-7810A73140FB}"/>
              </a:ext>
            </a:extLst>
          </p:cNvPr>
          <p:cNvSpPr/>
          <p:nvPr userDrawn="1"/>
        </p:nvSpPr>
        <p:spPr>
          <a:xfrm flipH="1">
            <a:off x="0" y="746450"/>
            <a:ext cx="12192000" cy="6124964"/>
          </a:xfrm>
          <a:prstGeom prst="rect">
            <a:avLst/>
          </a:prstGeom>
          <a:gradFill flip="none" rotWithShape="1">
            <a:gsLst>
              <a:gs pos="100000">
                <a:srgbClr val="000000">
                  <a:alpha val="70000"/>
                </a:srgbClr>
              </a:gs>
              <a:gs pos="15000">
                <a:srgbClr val="000000">
                  <a:alpha val="20000"/>
                </a:srgbClr>
              </a:gs>
              <a:gs pos="0">
                <a:schemeClr val="bg2">
                  <a:alpha val="0"/>
                </a:schemeClr>
              </a:gs>
              <a:gs pos="54000">
                <a:srgbClr val="000000">
                  <a:alpha val="50000"/>
                </a:srgbClr>
              </a:gs>
              <a:gs pos="78000">
                <a:srgbClr val="000000">
                  <a:alpha val="60000"/>
                </a:srgbClr>
              </a:gs>
              <a:gs pos="29000">
                <a:srgbClr val="000000">
                  <a:alpha val="3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0" b="0" i="0" u="none" strike="noStrike" kern="1200" cap="none" spc="-9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3" name="Title 1">
            <a:extLst>
              <a:ext uri="{FF2B5EF4-FFF2-40B4-BE49-F238E27FC236}">
                <a16:creationId xmlns:a16="http://schemas.microsoft.com/office/drawing/2014/main" id="{D32356B7-779C-4D07-A619-F7D2D9728015}"/>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4" name="Text Placeholder 4">
            <a:extLst>
              <a:ext uri="{FF2B5EF4-FFF2-40B4-BE49-F238E27FC236}">
                <a16:creationId xmlns:a16="http://schemas.microsoft.com/office/drawing/2014/main" id="{BBB92E1F-571A-4A0A-9829-5DA2F991706F}"/>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5" name="Text Placeholder 6">
            <a:extLst>
              <a:ext uri="{FF2B5EF4-FFF2-40B4-BE49-F238E27FC236}">
                <a16:creationId xmlns:a16="http://schemas.microsoft.com/office/drawing/2014/main" id="{19DDEA1F-719E-4928-8161-41A3A31812B0}"/>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pic>
        <p:nvPicPr>
          <p:cNvPr id="6" name="Picture 5">
            <a:extLst>
              <a:ext uri="{FF2B5EF4-FFF2-40B4-BE49-F238E27FC236}">
                <a16:creationId xmlns:a16="http://schemas.microsoft.com/office/drawing/2014/main" id="{F7414CB7-EDFD-4C8F-A224-C0D6BB3D724D}"/>
              </a:ext>
            </a:extLst>
          </p:cNvPr>
          <p:cNvPicPr>
            <a:picLocks noChangeAspect="1"/>
          </p:cNvPicPr>
          <p:nvPr userDrawn="1"/>
        </p:nvPicPr>
        <p:blipFill rotWithShape="1">
          <a:blip r:embed="rId3" cstate="print">
            <a:alphaModFix amt="42000"/>
            <a:extLst>
              <a:ext uri="{28A0092B-C50C-407E-A947-70E740481C1C}">
                <a14:useLocalDpi xmlns:a14="http://schemas.microsoft.com/office/drawing/2010/main"/>
              </a:ext>
            </a:extLst>
          </a:blip>
          <a:srcRect/>
          <a:stretch/>
        </p:blipFill>
        <p:spPr>
          <a:xfrm>
            <a:off x="0" y="0"/>
            <a:ext cx="6849889" cy="4203376"/>
          </a:xfrm>
          <a:prstGeom prst="rect">
            <a:avLst/>
          </a:prstGeom>
        </p:spPr>
      </p:pic>
      <p:pic>
        <p:nvPicPr>
          <p:cNvPr id="5" name="MS logo white - EMF" descr="Microsoft logo white text version">
            <a:extLst>
              <a:ext uri="{FF2B5EF4-FFF2-40B4-BE49-F238E27FC236}">
                <a16:creationId xmlns:a16="http://schemas.microsoft.com/office/drawing/2014/main" id="{A249E21C-DA1C-4770-A20B-16A4B12405F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1253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descr="A tree in a forest&#10;&#10;Description automatically generated">
            <a:extLst>
              <a:ext uri="{FF2B5EF4-FFF2-40B4-BE49-F238E27FC236}">
                <a16:creationId xmlns:a16="http://schemas.microsoft.com/office/drawing/2014/main" id="{63680C68-DC9F-40AA-A5AA-92CC3991D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034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0"/>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9715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2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249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39350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7248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939113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558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805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870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0"/>
            <a:ext cx="12192000" cy="6858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168872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865932" y="6641812"/>
            <a:ext cx="303619" cy="216188"/>
          </a:xfrm>
          <a:prstGeom prst="rect">
            <a:avLst/>
          </a:prstGeom>
        </p:spPr>
        <p:txBody>
          <a:bodyPr/>
          <a:lstStyle>
            <a:lvl1pPr>
              <a:defRPr sz="800">
                <a:latin typeface="+mn-lt"/>
              </a:defRPr>
            </a:lvl1pPr>
          </a:lstStyle>
          <a:p>
            <a:fld id="{EAA0DCFB-5E65-472C-A423-BA3AA87976EA}" type="slidenum">
              <a:rPr lang="en-US" smtClean="0"/>
              <a:pPr/>
              <a:t>‹#›</a:t>
            </a:fld>
            <a:endParaRPr lang="en-US"/>
          </a:p>
        </p:txBody>
      </p:sp>
      <p:sp>
        <p:nvSpPr>
          <p:cNvPr id="4" name="TextBox 3">
            <a:extLst>
              <a:ext uri="{FF2B5EF4-FFF2-40B4-BE49-F238E27FC236}">
                <a16:creationId xmlns:a16="http://schemas.microsoft.com/office/drawing/2014/main" id="{02F57084-36F0-4FCD-973F-9E0FE5A4DC2E}"/>
              </a:ext>
            </a:extLst>
          </p:cNvPr>
          <p:cNvSpPr txBox="1"/>
          <p:nvPr userDrawn="1"/>
        </p:nvSpPr>
        <p:spPr>
          <a:xfrm>
            <a:off x="9314121" y="6685648"/>
            <a:ext cx="2509030"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mn-lt"/>
                <a:ea typeface="+mn-ea"/>
                <a:cs typeface="+mn-cs"/>
              </a:rPr>
              <a:t>MICROSOFT CONFIDENTIAL | Internal use only</a:t>
            </a:r>
          </a:p>
        </p:txBody>
      </p:sp>
    </p:spTree>
    <p:extLst>
      <p:ext uri="{BB962C8B-B14F-4D97-AF65-F5344CB8AC3E}">
        <p14:creationId xmlns:p14="http://schemas.microsoft.com/office/powerpoint/2010/main" val="3300093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with Dark background">
    <p:bg>
      <p:bgPr>
        <a:solidFill>
          <a:schemeClr val="tx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lvl1pPr>
              <a:defRPr>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639408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79473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148761"/>
            <a:ext cx="4161981" cy="984885"/>
          </a:xfrm>
        </p:spPr>
        <p:txBody>
          <a:bodyPr wrap="square" rIns="0" anchor="b">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0406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82779"/>
            <a:ext cx="4161981" cy="492443"/>
          </a:xfrm>
        </p:spPr>
        <p:txBody>
          <a:bodyPr wrap="square" rIns="0" anchor="ctr" anchorCtr="0">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4552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8323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10291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6403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98594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5782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5738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74796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4021378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79800" cy="984885"/>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2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22162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253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3152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8477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5774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5855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8398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3483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6529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526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53008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9512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4216480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49679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32034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03437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52004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7702334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a:t>
            </a:r>
            <a:br>
              <a:rPr lang="en-US"/>
            </a:br>
            <a:r>
              <a:rPr lang="en-US"/>
              <a:t>Sustainability Manager</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31" name="Picture 30" descr="Background pattern&#10;&#10;Description automatically generated">
            <a:extLst>
              <a:ext uri="{FF2B5EF4-FFF2-40B4-BE49-F238E27FC236}">
                <a16:creationId xmlns:a16="http://schemas.microsoft.com/office/drawing/2014/main" id="{67A495CB-4BD4-4E7B-BD32-EAC91AD092A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49342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38771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126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01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7888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9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039"/>
          </a:xfrm>
        </p:spPr>
        <p:txBody>
          <a:bodyPr/>
          <a:lstStyle>
            <a:lvl1pPr marL="0" indent="0">
              <a:buFont typeface="Arial" panose="020B0604020202020204" pitchFamily="34" charset="0"/>
              <a:buNone/>
              <a:defRPr sz="2000"/>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61988" indent="0">
              <a:buFont typeface="Arial" panose="020B0604020202020204" pitchFamily="34" charset="0"/>
              <a:buNone/>
              <a:defRPr sz="1100"/>
            </a:lvl4pPr>
            <a:lvl5pPr marL="855663"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lide Number Placeholder 4">
            <a:extLst>
              <a:ext uri="{FF2B5EF4-FFF2-40B4-BE49-F238E27FC236}">
                <a16:creationId xmlns:a16="http://schemas.microsoft.com/office/drawing/2014/main" id="{E49AB69C-3377-48CC-B359-A9C7DBAB0A16}"/>
              </a:ext>
            </a:extLst>
          </p:cNvPr>
          <p:cNvSpPr>
            <a:spLocks noGrp="1"/>
          </p:cNvSpPr>
          <p:nvPr>
            <p:ph type="sldNum" sz="quarter" idx="11"/>
          </p:nvPr>
        </p:nvSpPr>
        <p:spPr>
          <a:xfrm>
            <a:off x="584200" y="6231256"/>
            <a:ext cx="383540" cy="169544"/>
          </a:xfrm>
          <a:prstGeom prst="rect">
            <a:avLst/>
          </a:prstGeom>
        </p:spPr>
        <p:txBody>
          <a:bodyPr lIns="0" tIns="0" rIns="0" bIns="0" anchor="b"/>
          <a:lstStyle>
            <a:lvl1pPr>
              <a:defRPr sz="900">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3558165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
        <p:nvSpPr>
          <p:cNvPr id="5" name="Rectangle 4">
            <a:extLst>
              <a:ext uri="{FF2B5EF4-FFF2-40B4-BE49-F238E27FC236}">
                <a16:creationId xmlns:a16="http://schemas.microsoft.com/office/drawing/2014/main" id="{5BED3DC6-71C3-4A8B-BD2A-2CADC052247D}"/>
              </a:ext>
            </a:extLst>
          </p:cNvPr>
          <p:cNvSpPr/>
          <p:nvPr userDrawn="1"/>
        </p:nvSpPr>
        <p:spPr bwMode="auto">
          <a:xfrm>
            <a:off x="5594350" y="0"/>
            <a:ext cx="6597650" cy="6858000"/>
          </a:xfrm>
          <a:prstGeom prst="rect">
            <a:avLst/>
          </a:prstGeom>
          <a:gradFill flip="none" rotWithShape="1">
            <a:gsLst>
              <a:gs pos="0">
                <a:srgbClr val="1A2B46">
                  <a:alpha val="50196"/>
                </a:srgbClr>
              </a:gs>
              <a:gs pos="50000">
                <a:schemeClr val="bg1">
                  <a:alpha val="18000"/>
                </a:scheme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42481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ree gra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305" y="290465"/>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03827" y="90969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pic>
        <p:nvPicPr>
          <p:cNvPr id="3" name="Picture 2">
            <a:extLst>
              <a:ext uri="{FF2B5EF4-FFF2-40B4-BE49-F238E27FC236}">
                <a16:creationId xmlns:a16="http://schemas.microsoft.com/office/drawing/2014/main" id="{AC4DED0B-EDD1-45B0-BC20-99249E3923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474542"/>
            <a:ext cx="397092" cy="383458"/>
          </a:xfrm>
          <a:prstGeom prst="rect">
            <a:avLst/>
          </a:prstGeom>
        </p:spPr>
      </p:pic>
      <p:grpSp>
        <p:nvGrpSpPr>
          <p:cNvPr id="6" name="Group 5">
            <a:extLst>
              <a:ext uri="{FF2B5EF4-FFF2-40B4-BE49-F238E27FC236}">
                <a16:creationId xmlns:a16="http://schemas.microsoft.com/office/drawing/2014/main" id="{75B4B991-BE56-41D0-B532-61C6D388CED5}"/>
              </a:ext>
            </a:extLst>
          </p:cNvPr>
          <p:cNvGrpSpPr/>
          <p:nvPr userDrawn="1"/>
        </p:nvGrpSpPr>
        <p:grpSpPr>
          <a:xfrm>
            <a:off x="0" y="0"/>
            <a:ext cx="12195943" cy="6864675"/>
            <a:chOff x="0" y="0"/>
            <a:chExt cx="12195943" cy="6864675"/>
          </a:xfrm>
        </p:grpSpPr>
        <p:pic>
          <p:nvPicPr>
            <p:cNvPr id="7" name="Picture 6" descr="A tree in a field&#10;&#10;Description automatically generated with low confidence">
              <a:extLst>
                <a:ext uri="{FF2B5EF4-FFF2-40B4-BE49-F238E27FC236}">
                  <a16:creationId xmlns:a16="http://schemas.microsoft.com/office/drawing/2014/main" id="{849379D6-DE9A-4028-8DF9-00AFFE6FE08A}"/>
                </a:ext>
              </a:extLst>
            </p:cNvPr>
            <p:cNvPicPr>
              <a:picLocks noChangeAspect="1"/>
            </p:cNvPicPr>
            <p:nvPr/>
          </p:nvPicPr>
          <p:blipFill>
            <a:blip r:embed="rId3" cstate="print">
              <a:duotone>
                <a:prstClr val="black"/>
                <a:srgbClr val="FFFFFF">
                  <a:alpha val="40000"/>
                  <a:tint val="45000"/>
                  <a:satMod val="400000"/>
                </a:srgbClr>
              </a:duotone>
              <a:alphaModFix amt="5000"/>
              <a:extLst>
                <a:ext uri="{28A0092B-C50C-407E-A947-70E740481C1C}">
                  <a14:useLocalDpi xmlns:a14="http://schemas.microsoft.com/office/drawing/2010/main"/>
                </a:ext>
              </a:extLst>
            </a:blip>
            <a:stretch>
              <a:fillRect/>
            </a:stretch>
          </p:blipFill>
          <p:spPr>
            <a:xfrm>
              <a:off x="1908943" y="6675"/>
              <a:ext cx="10287000" cy="6858000"/>
            </a:xfrm>
            <a:prstGeom prst="rect">
              <a:avLst/>
            </a:prstGeom>
          </p:spPr>
        </p:pic>
        <p:sp>
          <p:nvSpPr>
            <p:cNvPr id="8" name="Rectangle 7">
              <a:extLst>
                <a:ext uri="{FF2B5EF4-FFF2-40B4-BE49-F238E27FC236}">
                  <a16:creationId xmlns:a16="http://schemas.microsoft.com/office/drawing/2014/main" id="{32AD093A-5DFB-4E3A-AC73-63767D4DB6B3}"/>
                </a:ext>
                <a:ext uri="{C183D7F6-B498-43B3-948B-1728B52AA6E4}">
                  <adec:decorative xmlns:adec="http://schemas.microsoft.com/office/drawing/2017/decorative" val="1"/>
                </a:ext>
              </a:extLst>
            </p:cNvPr>
            <p:cNvSpPr/>
            <p:nvPr/>
          </p:nvSpPr>
          <p:spPr bwMode="auto">
            <a:xfrm>
              <a:off x="0" y="0"/>
              <a:ext cx="6962351" cy="6857999"/>
            </a:xfrm>
            <a:prstGeom prst="rect">
              <a:avLst/>
            </a:prstGeom>
            <a:gradFill flip="none" rotWithShape="1">
              <a:gsLst>
                <a:gs pos="0">
                  <a:schemeClr val="bg1"/>
                </a:gs>
                <a:gs pos="50000">
                  <a:schemeClr val="bg1"/>
                </a:gs>
                <a:gs pos="100000">
                  <a:srgbClr val="054C13">
                    <a:tint val="23500"/>
                    <a:satMod val="16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63160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28451" y="1354329"/>
            <a:ext cx="6823210" cy="3838055"/>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5444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09829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581849"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a:t>
            </a:r>
            <a:br>
              <a:rPr lang="en-US"/>
            </a:br>
            <a:r>
              <a:rPr lang="en-US"/>
              <a:t>Sustainability Manager</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09017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31" name="Picture 30" descr="Background pattern&#10;&#10;Description automatically generated">
            <a:extLst>
              <a:ext uri="{FF2B5EF4-FFF2-40B4-BE49-F238E27FC236}">
                <a16:creationId xmlns:a16="http://schemas.microsoft.com/office/drawing/2014/main" id="{67A495CB-4BD4-4E7B-BD32-EAC91AD092A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511658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4" name="Picture 3">
            <a:extLst>
              <a:ext uri="{FF2B5EF4-FFF2-40B4-BE49-F238E27FC236}">
                <a16:creationId xmlns:a16="http://schemas.microsoft.com/office/drawing/2014/main" id="{01034E7B-BA2C-4CE1-801A-32C09C92A3B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1196190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grpSp>
        <p:nvGrpSpPr>
          <p:cNvPr id="37" name="Group 36">
            <a:extLst>
              <a:ext uri="{FF2B5EF4-FFF2-40B4-BE49-F238E27FC236}">
                <a16:creationId xmlns:a16="http://schemas.microsoft.com/office/drawing/2014/main" id="{9814C5F9-6C05-463E-8EED-510F018E0CE6}"/>
              </a:ext>
            </a:extLst>
          </p:cNvPr>
          <p:cNvGrpSpPr>
            <a:grpSpLocks noChangeAspect="1"/>
          </p:cNvGrpSpPr>
          <p:nvPr userDrawn="1"/>
        </p:nvGrpSpPr>
        <p:grpSpPr>
          <a:xfrm>
            <a:off x="602887" y="2009855"/>
            <a:ext cx="769219" cy="769219"/>
            <a:chOff x="-1948127" y="1758323"/>
            <a:chExt cx="769219" cy="769219"/>
          </a:xfrm>
        </p:grpSpPr>
        <p:sp>
          <p:nvSpPr>
            <p:cNvPr id="38" name="Oval 37">
              <a:extLst>
                <a:ext uri="{FF2B5EF4-FFF2-40B4-BE49-F238E27FC236}">
                  <a16:creationId xmlns:a16="http://schemas.microsoft.com/office/drawing/2014/main" id="{D814AE05-C891-4C0F-B729-D77E1795467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39" name="Group 38">
              <a:extLst>
                <a:ext uri="{FF2B5EF4-FFF2-40B4-BE49-F238E27FC236}">
                  <a16:creationId xmlns:a16="http://schemas.microsoft.com/office/drawing/2014/main" id="{418DFA67-6118-48AD-8963-66B28DB152D4}"/>
                </a:ext>
              </a:extLst>
            </p:cNvPr>
            <p:cNvGrpSpPr/>
            <p:nvPr userDrawn="1"/>
          </p:nvGrpSpPr>
          <p:grpSpPr>
            <a:xfrm>
              <a:off x="-1812807" y="1966539"/>
              <a:ext cx="498582" cy="352813"/>
              <a:chOff x="4444672" y="3198134"/>
              <a:chExt cx="410283" cy="290329"/>
            </a:xfrm>
          </p:grpSpPr>
          <p:sp>
            <p:nvSpPr>
              <p:cNvPr id="40" name="Freeform: Shape 39">
                <a:extLst>
                  <a:ext uri="{FF2B5EF4-FFF2-40B4-BE49-F238E27FC236}">
                    <a16:creationId xmlns:a16="http://schemas.microsoft.com/office/drawing/2014/main" id="{FE08192E-0511-4359-8DA4-40E46EDE85C3}"/>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1" name="Freeform: Shape 40">
                <a:extLst>
                  <a:ext uri="{FF2B5EF4-FFF2-40B4-BE49-F238E27FC236}">
                    <a16:creationId xmlns:a16="http://schemas.microsoft.com/office/drawing/2014/main" id="{9B9B0122-0D45-4C6B-856A-15E7516FFA6E}"/>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567F621A-0DEA-493A-9445-1F8EE14B4B20}"/>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8" name="Freeform: Shape 47">
                <a:extLst>
                  <a:ext uri="{FF2B5EF4-FFF2-40B4-BE49-F238E27FC236}">
                    <a16:creationId xmlns:a16="http://schemas.microsoft.com/office/drawing/2014/main" id="{CF0684EB-60B7-4E3F-B4C5-00D69FECCF69}"/>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49" name="Title 1">
            <a:extLst>
              <a:ext uri="{FF2B5EF4-FFF2-40B4-BE49-F238E27FC236}">
                <a16:creationId xmlns:a16="http://schemas.microsoft.com/office/drawing/2014/main" id="{742ADD5A-F20B-42E2-9374-8ECE78FAF3F2}"/>
              </a:ext>
            </a:extLst>
          </p:cNvPr>
          <p:cNvSpPr>
            <a:spLocks noGrp="1"/>
          </p:cNvSpPr>
          <p:nvPr>
            <p:ph type="title" hasCustomPrompt="1"/>
          </p:nvPr>
        </p:nvSpPr>
        <p:spPr>
          <a:xfrm>
            <a:off x="987496" y="735571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50" name="Straight Connector 49">
            <a:extLst>
              <a:ext uri="{FF2B5EF4-FFF2-40B4-BE49-F238E27FC236}">
                <a16:creationId xmlns:a16="http://schemas.microsoft.com/office/drawing/2014/main" id="{E777271D-63C7-4E49-91CD-3D78B3475583}"/>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pic>
        <p:nvPicPr>
          <p:cNvPr id="3" name="Picture 2">
            <a:extLst>
              <a:ext uri="{FF2B5EF4-FFF2-40B4-BE49-F238E27FC236}">
                <a16:creationId xmlns:a16="http://schemas.microsoft.com/office/drawing/2014/main" id="{2B64207D-CDED-4338-BF53-FA9558AAC5D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2292775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sp>
        <p:nvSpPr>
          <p:cNvPr id="35" name="Title 1">
            <a:extLst>
              <a:ext uri="{FF2B5EF4-FFF2-40B4-BE49-F238E27FC236}">
                <a16:creationId xmlns:a16="http://schemas.microsoft.com/office/drawing/2014/main" id="{DCE7E201-847E-43FC-A79E-283C562F47DD}"/>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pic>
        <p:nvPicPr>
          <p:cNvPr id="3" name="Picture 2">
            <a:extLst>
              <a:ext uri="{FF2B5EF4-FFF2-40B4-BE49-F238E27FC236}">
                <a16:creationId xmlns:a16="http://schemas.microsoft.com/office/drawing/2014/main" id="{588166DA-1E35-49C5-8D51-1BEFC5FE6C6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4187321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pic>
        <p:nvPicPr>
          <p:cNvPr id="19" name="Picture 18">
            <a:extLst>
              <a:ext uri="{FF2B5EF4-FFF2-40B4-BE49-F238E27FC236}">
                <a16:creationId xmlns:a16="http://schemas.microsoft.com/office/drawing/2014/main" id="{5B49B1AD-BE67-4B08-8911-94BA9DC70F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pic>
        <p:nvPicPr>
          <p:cNvPr id="20" name="Picture 19" descr="Background pattern&#10;&#10;Description automatically generated">
            <a:extLst>
              <a:ext uri="{FF2B5EF4-FFF2-40B4-BE49-F238E27FC236}">
                <a16:creationId xmlns:a16="http://schemas.microsoft.com/office/drawing/2014/main" id="{A027F9FA-E4A3-4427-BE42-01B9A5EA22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265647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EC5F5B-DDA5-4FBD-A29F-4238D2D877D4}"/>
              </a:ext>
            </a:extLst>
          </p:cNvPr>
          <p:cNvGrpSpPr>
            <a:grpSpLocks noChangeAspect="1"/>
          </p:cNvGrpSpPr>
          <p:nvPr userDrawn="1"/>
        </p:nvGrpSpPr>
        <p:grpSpPr>
          <a:xfrm>
            <a:off x="602887" y="3013739"/>
            <a:ext cx="769219" cy="769219"/>
            <a:chOff x="-1948127" y="1758323"/>
            <a:chExt cx="769219" cy="769219"/>
          </a:xfrm>
        </p:grpSpPr>
        <p:sp>
          <p:nvSpPr>
            <p:cNvPr id="20" name="Oval 19">
              <a:extLst>
                <a:ext uri="{FF2B5EF4-FFF2-40B4-BE49-F238E27FC236}">
                  <a16:creationId xmlns:a16="http://schemas.microsoft.com/office/drawing/2014/main" id="{D1D49465-0027-49F7-A5E2-D99641BC1EEB}"/>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1" name="Group 20">
              <a:extLst>
                <a:ext uri="{FF2B5EF4-FFF2-40B4-BE49-F238E27FC236}">
                  <a16:creationId xmlns:a16="http://schemas.microsoft.com/office/drawing/2014/main" id="{60D37843-C4E1-402B-9F2F-55C70B3A97F0}"/>
                </a:ext>
              </a:extLst>
            </p:cNvPr>
            <p:cNvGrpSpPr/>
            <p:nvPr userDrawn="1"/>
          </p:nvGrpSpPr>
          <p:grpSpPr>
            <a:xfrm>
              <a:off x="-1812807" y="1966539"/>
              <a:ext cx="498582" cy="352813"/>
              <a:chOff x="4444672" y="3198134"/>
              <a:chExt cx="410283" cy="290329"/>
            </a:xfrm>
          </p:grpSpPr>
          <p:sp>
            <p:nvSpPr>
              <p:cNvPr id="22" name="Freeform: Shape 21">
                <a:extLst>
                  <a:ext uri="{FF2B5EF4-FFF2-40B4-BE49-F238E27FC236}">
                    <a16:creationId xmlns:a16="http://schemas.microsoft.com/office/drawing/2014/main" id="{D6DFA08D-AC9A-4D56-B616-31139AE96A82}"/>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3" name="Freeform: Shape 22">
                <a:extLst>
                  <a:ext uri="{FF2B5EF4-FFF2-40B4-BE49-F238E27FC236}">
                    <a16:creationId xmlns:a16="http://schemas.microsoft.com/office/drawing/2014/main" id="{F060761D-4E6C-41EC-8B22-8EBF1784A059}"/>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4" name="Freeform: Shape 23">
                <a:extLst>
                  <a:ext uri="{FF2B5EF4-FFF2-40B4-BE49-F238E27FC236}">
                    <a16:creationId xmlns:a16="http://schemas.microsoft.com/office/drawing/2014/main" id="{E4F44E74-3D53-449B-97CE-125EC1535ACC}"/>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38" name="Freeform: Shape 37">
                <a:extLst>
                  <a:ext uri="{FF2B5EF4-FFF2-40B4-BE49-F238E27FC236}">
                    <a16:creationId xmlns:a16="http://schemas.microsoft.com/office/drawing/2014/main" id="{02285ECE-40BB-48BA-A7AC-37BA9D66293A}"/>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userDrawn="1"/>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04968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69056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008008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270506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Text Placeholder 6">
            <a:extLst>
              <a:ext uri="{FF2B5EF4-FFF2-40B4-BE49-F238E27FC236}">
                <a16:creationId xmlns:a16="http://schemas.microsoft.com/office/drawing/2014/main" id="{8302BA56-323D-4426-84A8-044F86477DCE}"/>
              </a:ext>
            </a:extLst>
          </p:cNvPr>
          <p:cNvSpPr>
            <a:spLocks noGrp="1"/>
          </p:cNvSpPr>
          <p:nvPr>
            <p:ph type="body" sz="quarter" idx="10"/>
          </p:nvPr>
        </p:nvSpPr>
        <p:spPr>
          <a:xfrm>
            <a:off x="586803" y="1080931"/>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9948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4" name="Picture 3">
            <a:extLst>
              <a:ext uri="{FF2B5EF4-FFF2-40B4-BE49-F238E27FC236}">
                <a16:creationId xmlns:a16="http://schemas.microsoft.com/office/drawing/2014/main" id="{01034E7B-BA2C-4CE1-801A-32C09C92A3B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128318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E34314C-8269-4FCA-9300-EE6523936F0A}"/>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096480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59617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225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38554"/>
          </a:xfrm>
        </p:spPr>
        <p:txBody>
          <a:bodyPr/>
          <a:lstStyle>
            <a:lvl1pPr marL="0" indent="0">
              <a:buNone/>
              <a:defRPr sz="22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14" name="Picture 13">
            <a:extLst>
              <a:ext uri="{FF2B5EF4-FFF2-40B4-BE49-F238E27FC236}">
                <a16:creationId xmlns:a16="http://schemas.microsoft.com/office/drawing/2014/main" id="{2A10CE4A-06B4-413B-8B4C-8A67F81A7ADC}"/>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4111563" y="4925624"/>
            <a:ext cx="1913090" cy="1932376"/>
          </a:xfrm>
          <a:prstGeom prst="rect">
            <a:avLst/>
          </a:prstGeom>
        </p:spPr>
      </p:pic>
      <p:pic>
        <p:nvPicPr>
          <p:cNvPr id="24" name="Picture 23">
            <a:extLst>
              <a:ext uri="{FF2B5EF4-FFF2-40B4-BE49-F238E27FC236}">
                <a16:creationId xmlns:a16="http://schemas.microsoft.com/office/drawing/2014/main" id="{B527D5B3-DA75-4D59-996E-F30A665835DC}"/>
              </a:ext>
            </a:extLst>
          </p:cNvPr>
          <p:cNvPicPr>
            <a:picLocks/>
          </p:cNvPicPr>
          <p:nvPr userDrawn="1"/>
        </p:nvPicPr>
        <p:blipFill rotWithShape="1">
          <a:blip r:embed="rId3" cstate="email">
            <a:extLst>
              <a:ext uri="{28A0092B-C50C-407E-A947-70E740481C1C}">
                <a14:useLocalDpi xmlns:a14="http://schemas.microsoft.com/office/drawing/2010/main"/>
              </a:ext>
            </a:extLst>
          </a:blip>
          <a:srcRect/>
          <a:stretch/>
        </p:blipFill>
        <p:spPr>
          <a:xfrm>
            <a:off x="6167346" y="4925624"/>
            <a:ext cx="1913090" cy="1932376"/>
          </a:xfrm>
          <a:prstGeom prst="rect">
            <a:avLst/>
          </a:prstGeom>
        </p:spPr>
      </p:pic>
      <p:pic>
        <p:nvPicPr>
          <p:cNvPr id="26" name="Picture 25">
            <a:extLst>
              <a:ext uri="{FF2B5EF4-FFF2-40B4-BE49-F238E27FC236}">
                <a16:creationId xmlns:a16="http://schemas.microsoft.com/office/drawing/2014/main" id="{BE12A8A5-BC25-4A45-896C-78961F2B1042}"/>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8223127" y="4925624"/>
            <a:ext cx="1913090" cy="1932376"/>
          </a:xfrm>
          <a:prstGeom prst="rect">
            <a:avLst/>
          </a:prstGeom>
        </p:spPr>
      </p:pic>
      <p:pic>
        <p:nvPicPr>
          <p:cNvPr id="34" name="Picture 33">
            <a:extLst>
              <a:ext uri="{FF2B5EF4-FFF2-40B4-BE49-F238E27FC236}">
                <a16:creationId xmlns:a16="http://schemas.microsoft.com/office/drawing/2014/main" id="{72CE3A5C-0102-409F-A145-A3E17963814F}"/>
              </a:ext>
            </a:extLst>
          </p:cNvPr>
          <p:cNvPicPr>
            <a:picLocks/>
          </p:cNvPicPr>
          <p:nvPr userDrawn="1"/>
        </p:nvPicPr>
        <p:blipFill>
          <a:blip r:embed="rId5" cstate="email">
            <a:extLst>
              <a:ext uri="{28A0092B-C50C-407E-A947-70E740481C1C}">
                <a14:useLocalDpi xmlns:a14="http://schemas.microsoft.com/office/drawing/2010/main"/>
              </a:ext>
            </a:extLst>
          </a:blip>
          <a:srcRect/>
          <a:stretch>
            <a:fillRect/>
          </a:stretch>
        </p:blipFill>
        <p:spPr>
          <a:xfrm>
            <a:off x="2055781" y="4925624"/>
            <a:ext cx="1913090" cy="1932376"/>
          </a:xfrm>
          <a:prstGeom prst="rect">
            <a:avLst/>
          </a:prstGeom>
        </p:spPr>
      </p:pic>
      <p:pic>
        <p:nvPicPr>
          <p:cNvPr id="2" name="Picture 8">
            <a:extLst>
              <a:ext uri="{FF2B5EF4-FFF2-40B4-BE49-F238E27FC236}">
                <a16:creationId xmlns:a16="http://schemas.microsoft.com/office/drawing/2014/main" id="{8171D177-0913-4064-B811-B99A8A0895BC}"/>
              </a:ext>
            </a:extLst>
          </p:cNvPr>
          <p:cNvPicPr>
            <a:picLocks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0" y="4925627"/>
            <a:ext cx="1913090" cy="19288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ree, outdoor, plant, park&#10;&#10;Description automatically generated">
            <a:extLst>
              <a:ext uri="{FF2B5EF4-FFF2-40B4-BE49-F238E27FC236}">
                <a16:creationId xmlns:a16="http://schemas.microsoft.com/office/drawing/2014/main" id="{74F45E1C-EF28-45F4-8E26-904FBF8085C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0278910"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1823903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60CA4FBE-DB72-45F7-BB3B-F48F3C388EDC}"/>
              </a:ext>
            </a:extLst>
          </p:cNvPr>
          <p:cNvGrpSpPr/>
          <p:nvPr userDrawn="1"/>
        </p:nvGrpSpPr>
        <p:grpSpPr>
          <a:xfrm>
            <a:off x="3246976" y="831079"/>
            <a:ext cx="6860724" cy="6860669"/>
            <a:chOff x="662221" y="831079"/>
            <a:chExt cx="6860724" cy="6860669"/>
          </a:xfrm>
        </p:grpSpPr>
        <p:sp>
          <p:nvSpPr>
            <p:cNvPr id="46" name="Freeform 89">
              <a:extLst>
                <a:ext uri="{FF2B5EF4-FFF2-40B4-BE49-F238E27FC236}">
                  <a16:creationId xmlns:a16="http://schemas.microsoft.com/office/drawing/2014/main" id="{DAC76A4C-1E45-4B11-8F88-EF983DA287CB}"/>
                </a:ext>
              </a:extLst>
            </p:cNvPr>
            <p:cNvSpPr>
              <a:spLocks/>
            </p:cNvSpPr>
            <p:nvPr/>
          </p:nvSpPr>
          <p:spPr bwMode="auto">
            <a:xfrm>
              <a:off x="6177180" y="4446119"/>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7" name="Freeform 90">
              <a:extLst>
                <a:ext uri="{FF2B5EF4-FFF2-40B4-BE49-F238E27FC236}">
                  <a16:creationId xmlns:a16="http://schemas.microsoft.com/office/drawing/2014/main" id="{42475098-B7C6-4473-BA28-09DF027BEEEA}"/>
                </a:ext>
              </a:extLst>
            </p:cNvPr>
            <p:cNvSpPr>
              <a:spLocks/>
            </p:cNvSpPr>
            <p:nvPr/>
          </p:nvSpPr>
          <p:spPr bwMode="auto">
            <a:xfrm>
              <a:off x="662221" y="1965734"/>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8" name="Freeform 91">
              <a:extLst>
                <a:ext uri="{FF2B5EF4-FFF2-40B4-BE49-F238E27FC236}">
                  <a16:creationId xmlns:a16="http://schemas.microsoft.com/office/drawing/2014/main" id="{EDF19F5C-ADF3-40E1-A7C7-ACC5B7F0A4E4}"/>
                </a:ext>
              </a:extLst>
            </p:cNvPr>
            <p:cNvSpPr>
              <a:spLocks/>
            </p:cNvSpPr>
            <p:nvPr/>
          </p:nvSpPr>
          <p:spPr bwMode="auto">
            <a:xfrm>
              <a:off x="1823263" y="6293228"/>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9" name="Freeform 92">
              <a:extLst>
                <a:ext uri="{FF2B5EF4-FFF2-40B4-BE49-F238E27FC236}">
                  <a16:creationId xmlns:a16="http://schemas.microsoft.com/office/drawing/2014/main" id="{979AF4E7-869C-43CB-B1F9-11FDD4657D29}"/>
                </a:ext>
              </a:extLst>
            </p:cNvPr>
            <p:cNvSpPr>
              <a:spLocks/>
            </p:cNvSpPr>
            <p:nvPr/>
          </p:nvSpPr>
          <p:spPr bwMode="auto">
            <a:xfrm>
              <a:off x="662221" y="4446119"/>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0" name="Freeform 93">
              <a:extLst>
                <a:ext uri="{FF2B5EF4-FFF2-40B4-BE49-F238E27FC236}">
                  <a16:creationId xmlns:a16="http://schemas.microsoft.com/office/drawing/2014/main" id="{3C3BA65D-9765-4C03-B37C-6050A3BF36F4}"/>
                </a:ext>
              </a:extLst>
            </p:cNvPr>
            <p:cNvSpPr>
              <a:spLocks/>
            </p:cNvSpPr>
            <p:nvPr/>
          </p:nvSpPr>
          <p:spPr bwMode="auto">
            <a:xfrm>
              <a:off x="6177180" y="1965734"/>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1" name="Freeform 94">
              <a:extLst>
                <a:ext uri="{FF2B5EF4-FFF2-40B4-BE49-F238E27FC236}">
                  <a16:creationId xmlns:a16="http://schemas.microsoft.com/office/drawing/2014/main" id="{F40323A0-2186-4D0C-A489-974234098D2D}"/>
                </a:ext>
              </a:extLst>
            </p:cNvPr>
            <p:cNvSpPr>
              <a:spLocks/>
            </p:cNvSpPr>
            <p:nvPr/>
          </p:nvSpPr>
          <p:spPr bwMode="auto">
            <a:xfrm>
              <a:off x="4277297" y="6293228"/>
              <a:ext cx="2137379"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2" name="Freeform 95">
              <a:extLst>
                <a:ext uri="{FF2B5EF4-FFF2-40B4-BE49-F238E27FC236}">
                  <a16:creationId xmlns:a16="http://schemas.microsoft.com/office/drawing/2014/main" id="{36206946-C5F5-46C3-ACA2-C009AE4541AF}"/>
                </a:ext>
              </a:extLst>
            </p:cNvPr>
            <p:cNvSpPr>
              <a:spLocks/>
            </p:cNvSpPr>
            <p:nvPr/>
          </p:nvSpPr>
          <p:spPr bwMode="auto">
            <a:xfrm>
              <a:off x="4303684" y="831079"/>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3" name="Freeform 96">
              <a:extLst>
                <a:ext uri="{FF2B5EF4-FFF2-40B4-BE49-F238E27FC236}">
                  <a16:creationId xmlns:a16="http://schemas.microsoft.com/office/drawing/2014/main" id="{68B97B13-A03F-4256-B13F-1E734EA73810}"/>
                </a:ext>
              </a:extLst>
            </p:cNvPr>
            <p:cNvSpPr>
              <a:spLocks/>
            </p:cNvSpPr>
            <p:nvPr/>
          </p:nvSpPr>
          <p:spPr bwMode="auto">
            <a:xfrm>
              <a:off x="1823263" y="831079"/>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nvGrpSpPr>
            <p:cNvPr id="54" name="Group 53">
              <a:extLst>
                <a:ext uri="{FF2B5EF4-FFF2-40B4-BE49-F238E27FC236}">
                  <a16:creationId xmlns:a16="http://schemas.microsoft.com/office/drawing/2014/main" id="{6C6621CE-BFA2-492C-93A2-AFE780652963}"/>
                </a:ext>
              </a:extLst>
            </p:cNvPr>
            <p:cNvGrpSpPr/>
            <p:nvPr/>
          </p:nvGrpSpPr>
          <p:grpSpPr>
            <a:xfrm>
              <a:off x="2317129" y="3005054"/>
              <a:ext cx="3550907" cy="2512723"/>
              <a:chOff x="2317129" y="3005054"/>
              <a:chExt cx="3550907" cy="2512723"/>
            </a:xfrm>
          </p:grpSpPr>
          <p:sp>
            <p:nvSpPr>
              <p:cNvPr id="55" name="Freeform: Shape 54">
                <a:extLst>
                  <a:ext uri="{FF2B5EF4-FFF2-40B4-BE49-F238E27FC236}">
                    <a16:creationId xmlns:a16="http://schemas.microsoft.com/office/drawing/2014/main" id="{4ABD6D6F-0891-400A-88B0-0EE1C225DA07}"/>
                  </a:ext>
                </a:extLst>
              </p:cNvPr>
              <p:cNvSpPr/>
              <p:nvPr/>
            </p:nvSpPr>
            <p:spPr>
              <a:xfrm>
                <a:off x="2410678" y="3098560"/>
                <a:ext cx="1836872" cy="1708391"/>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6" name="Freeform: Shape 55">
                <a:extLst>
                  <a:ext uri="{FF2B5EF4-FFF2-40B4-BE49-F238E27FC236}">
                    <a16:creationId xmlns:a16="http://schemas.microsoft.com/office/drawing/2014/main" id="{9E617921-3394-473D-BEA0-8862A76E7BBD}"/>
                  </a:ext>
                </a:extLst>
              </p:cNvPr>
              <p:cNvSpPr/>
              <p:nvPr/>
            </p:nvSpPr>
            <p:spPr>
              <a:xfrm>
                <a:off x="4613094" y="3752593"/>
                <a:ext cx="1161384" cy="1055345"/>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7" name="Freeform: Shape 56">
                <a:extLst>
                  <a:ext uri="{FF2B5EF4-FFF2-40B4-BE49-F238E27FC236}">
                    <a16:creationId xmlns:a16="http://schemas.microsoft.com/office/drawing/2014/main" id="{939D0E9D-2D48-4E10-B19F-DDF31AB650F0}"/>
                  </a:ext>
                </a:extLst>
              </p:cNvPr>
              <p:cNvSpPr/>
              <p:nvPr/>
            </p:nvSpPr>
            <p:spPr>
              <a:xfrm>
                <a:off x="2317129" y="3005054"/>
                <a:ext cx="2025235" cy="2512369"/>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8" name="Freeform: Shape 57">
                <a:extLst>
                  <a:ext uri="{FF2B5EF4-FFF2-40B4-BE49-F238E27FC236}">
                    <a16:creationId xmlns:a16="http://schemas.microsoft.com/office/drawing/2014/main" id="{687D125D-3437-4872-92E3-32F8EA16FDEB}"/>
                  </a:ext>
                </a:extLst>
              </p:cNvPr>
              <p:cNvSpPr/>
              <p:nvPr/>
            </p:nvSpPr>
            <p:spPr>
              <a:xfrm>
                <a:off x="4519544" y="3659078"/>
                <a:ext cx="1348492" cy="1858699"/>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gr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7" name="TextBox 16">
            <a:extLst>
              <a:ext uri="{FF2B5EF4-FFF2-40B4-BE49-F238E27FC236}">
                <a16:creationId xmlns:a16="http://schemas.microsoft.com/office/drawing/2014/main" id="{EB03DA73-B482-4BCF-B739-DCACC3CD21FD}"/>
              </a:ext>
            </a:extLst>
          </p:cNvPr>
          <p:cNvSpPr txBox="1"/>
          <p:nvPr userDrawn="1"/>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553998"/>
          </a:xfrm>
        </p:spPr>
        <p:txBody>
          <a:bodyPr wrap="square" anchor="t">
            <a:spAutoFit/>
          </a:bodyPr>
          <a:lstStyle>
            <a:lvl1pPr marL="290513" indent="-228600" algn="ctr">
              <a:buNone/>
              <a:tabLst/>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89137" y="4217923"/>
            <a:ext cx="2611341" cy="553998"/>
          </a:xfrm>
        </p:spPr>
        <p:txBody>
          <a:bodyPr wrap="square" anchor="t">
            <a:spAutoFit/>
          </a:bodyPr>
          <a:lstStyle>
            <a:lvl1pPr marL="228600" indent="-228600"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69277"/>
          </a:xfrm>
          <a:noFill/>
        </p:spPr>
        <p:txBody>
          <a:bodyPr wrap="square">
            <a:spAutoFit/>
          </a:bodyPr>
          <a:lstStyle>
            <a:lvl1pPr algn="r">
              <a:buNone/>
              <a:defRPr kumimoji="0" lang="en-US" sz="11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26" name="Slide Number Placeholder 3">
            <a:extLst>
              <a:ext uri="{FF2B5EF4-FFF2-40B4-BE49-F238E27FC236}">
                <a16:creationId xmlns:a16="http://schemas.microsoft.com/office/drawing/2014/main" id="{CF46C1B2-9610-4062-A4A9-33601EC34F9D}"/>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solidFill>
                <a:schemeClr val="bg1"/>
              </a:solidFill>
            </a:endParaRPr>
          </a:p>
        </p:txBody>
      </p:sp>
      <p:pic>
        <p:nvPicPr>
          <p:cNvPr id="44" name="Picture 43" descr="A person standing in front of a sunset&#10;&#10;Description automatically generated">
            <a:extLst>
              <a:ext uri="{FF2B5EF4-FFF2-40B4-BE49-F238E27FC236}">
                <a16:creationId xmlns:a16="http://schemas.microsoft.com/office/drawing/2014/main" id="{CE4D221C-A8FA-4687-8FE7-28B5666DC89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3391531" y="2160905"/>
            <a:ext cx="2611341" cy="1920240"/>
          </a:xfrm>
          <a:custGeom>
            <a:avLst/>
            <a:gdLst>
              <a:gd name="connsiteX0" fmla="*/ 0 w 2706624"/>
              <a:gd name="connsiteY0" fmla="*/ 0 h 2407419"/>
              <a:gd name="connsiteX1" fmla="*/ 2706624 w 2706624"/>
              <a:gd name="connsiteY1" fmla="*/ 0 h 2407419"/>
              <a:gd name="connsiteX2" fmla="*/ 2706624 w 2706624"/>
              <a:gd name="connsiteY2" fmla="*/ 2407419 h 2407419"/>
              <a:gd name="connsiteX3" fmla="*/ 0 w 2706624"/>
              <a:gd name="connsiteY3" fmla="*/ 2407419 h 2407419"/>
            </a:gdLst>
            <a:ahLst/>
            <a:cxnLst>
              <a:cxn ang="0">
                <a:pos x="connsiteX0" y="connsiteY0"/>
              </a:cxn>
              <a:cxn ang="0">
                <a:pos x="connsiteX1" y="connsiteY1"/>
              </a:cxn>
              <a:cxn ang="0">
                <a:pos x="connsiteX2" y="connsiteY2"/>
              </a:cxn>
              <a:cxn ang="0">
                <a:pos x="connsiteX3" y="connsiteY3"/>
              </a:cxn>
            </a:cxnLst>
            <a:rect l="l" t="t" r="r" b="b"/>
            <a:pathLst>
              <a:path w="2706624" h="2407419">
                <a:moveTo>
                  <a:pt x="0" y="0"/>
                </a:moveTo>
                <a:lnTo>
                  <a:pt x="2706624" y="0"/>
                </a:lnTo>
                <a:lnTo>
                  <a:pt x="2706624" y="2407419"/>
                </a:lnTo>
                <a:lnTo>
                  <a:pt x="0" y="2407419"/>
                </a:lnTo>
                <a:close/>
              </a:path>
            </a:pathLst>
          </a:custGeom>
        </p:spPr>
      </p:pic>
      <p:pic>
        <p:nvPicPr>
          <p:cNvPr id="2" name="Picture 2">
            <a:extLst>
              <a:ext uri="{FF2B5EF4-FFF2-40B4-BE49-F238E27FC236}">
                <a16:creationId xmlns:a16="http://schemas.microsoft.com/office/drawing/2014/main" id="{8644959F-A22C-44EA-AF6B-840B3E18E80D}"/>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82389" y="2160908"/>
            <a:ext cx="2611340" cy="19158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picture containing tree, nature, ravine&#10;&#10;Description automatically generated">
            <a:extLst>
              <a:ext uri="{FF2B5EF4-FFF2-40B4-BE49-F238E27FC236}">
                <a16:creationId xmlns:a16="http://schemas.microsoft.com/office/drawing/2014/main" id="{213999A0-7582-4268-B4C7-AEF86AD6B91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6189137"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59" name="Picture 58">
            <a:extLst>
              <a:ext uri="{FF2B5EF4-FFF2-40B4-BE49-F238E27FC236}">
                <a16:creationId xmlns:a16="http://schemas.microsoft.com/office/drawing/2014/main" id="{A8D2C04F-FC51-463F-BB4D-89B236A055E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998048"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spTree>
    <p:extLst>
      <p:ext uri="{BB962C8B-B14F-4D97-AF65-F5344CB8AC3E}">
        <p14:creationId xmlns:p14="http://schemas.microsoft.com/office/powerpoint/2010/main" val="3373791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userDrawn="1"/>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userDrawn="1"/>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userDrawn="1"/>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4122363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userDrawn="1"/>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userDrawn="1"/>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198709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userDrawn="1"/>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userDrawn="1"/>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userDrawn="1"/>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792115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6" name="Picture 25">
            <a:extLst>
              <a:ext uri="{FF2B5EF4-FFF2-40B4-BE49-F238E27FC236}">
                <a16:creationId xmlns:a16="http://schemas.microsoft.com/office/drawing/2014/main" id="{858A90C7-5995-4D03-8A38-865BA5096442}"/>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7914132" y="1596002"/>
            <a:ext cx="3121588" cy="1548787"/>
          </a:xfrm>
          <a:prstGeom prst="rect">
            <a:avLst/>
          </a:prstGeom>
        </p:spPr>
      </p:pic>
      <p:pic>
        <p:nvPicPr>
          <p:cNvPr id="2" name="Picture 2">
            <a:extLst>
              <a:ext uri="{FF2B5EF4-FFF2-40B4-BE49-F238E27FC236}">
                <a16:creationId xmlns:a16="http://schemas.microsoft.com/office/drawing/2014/main" id="{F4FEC917-FD26-40E9-85EA-1E09AA1F0D3E}"/>
              </a:ext>
            </a:extLst>
          </p:cNvPr>
          <p:cNvPicPr>
            <a:picLocks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523014" y="1588034"/>
            <a:ext cx="3121588" cy="1548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people posing for a photo&#10;&#10;Description automatically generated with medium confidence">
            <a:extLst>
              <a:ext uri="{FF2B5EF4-FFF2-40B4-BE49-F238E27FC236}">
                <a16:creationId xmlns:a16="http://schemas.microsoft.com/office/drawing/2014/main" id="{5CD10FE9-8423-4EC9-8DD5-2B3B03202DC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156280" y="1596002"/>
            <a:ext cx="3104172" cy="1540819"/>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1830707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4396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grpSp>
        <p:nvGrpSpPr>
          <p:cNvPr id="37" name="Group 36">
            <a:extLst>
              <a:ext uri="{FF2B5EF4-FFF2-40B4-BE49-F238E27FC236}">
                <a16:creationId xmlns:a16="http://schemas.microsoft.com/office/drawing/2014/main" id="{9814C5F9-6C05-463E-8EED-510F018E0CE6}"/>
              </a:ext>
            </a:extLst>
          </p:cNvPr>
          <p:cNvGrpSpPr>
            <a:grpSpLocks noChangeAspect="1"/>
          </p:cNvGrpSpPr>
          <p:nvPr userDrawn="1"/>
        </p:nvGrpSpPr>
        <p:grpSpPr>
          <a:xfrm>
            <a:off x="602887" y="2009855"/>
            <a:ext cx="769219" cy="769219"/>
            <a:chOff x="-1948127" y="1758323"/>
            <a:chExt cx="769219" cy="769219"/>
          </a:xfrm>
        </p:grpSpPr>
        <p:sp>
          <p:nvSpPr>
            <p:cNvPr id="38" name="Oval 37">
              <a:extLst>
                <a:ext uri="{FF2B5EF4-FFF2-40B4-BE49-F238E27FC236}">
                  <a16:creationId xmlns:a16="http://schemas.microsoft.com/office/drawing/2014/main" id="{D814AE05-C891-4C0F-B729-D77E1795467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39" name="Group 38">
              <a:extLst>
                <a:ext uri="{FF2B5EF4-FFF2-40B4-BE49-F238E27FC236}">
                  <a16:creationId xmlns:a16="http://schemas.microsoft.com/office/drawing/2014/main" id="{418DFA67-6118-48AD-8963-66B28DB152D4}"/>
                </a:ext>
              </a:extLst>
            </p:cNvPr>
            <p:cNvGrpSpPr/>
            <p:nvPr userDrawn="1"/>
          </p:nvGrpSpPr>
          <p:grpSpPr>
            <a:xfrm>
              <a:off x="-1812807" y="1966539"/>
              <a:ext cx="498582" cy="352813"/>
              <a:chOff x="4444672" y="3198134"/>
              <a:chExt cx="410283" cy="290329"/>
            </a:xfrm>
          </p:grpSpPr>
          <p:sp>
            <p:nvSpPr>
              <p:cNvPr id="40" name="Freeform: Shape 39">
                <a:extLst>
                  <a:ext uri="{FF2B5EF4-FFF2-40B4-BE49-F238E27FC236}">
                    <a16:creationId xmlns:a16="http://schemas.microsoft.com/office/drawing/2014/main" id="{FE08192E-0511-4359-8DA4-40E46EDE85C3}"/>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1" name="Freeform: Shape 40">
                <a:extLst>
                  <a:ext uri="{FF2B5EF4-FFF2-40B4-BE49-F238E27FC236}">
                    <a16:creationId xmlns:a16="http://schemas.microsoft.com/office/drawing/2014/main" id="{9B9B0122-0D45-4C6B-856A-15E7516FFA6E}"/>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567F621A-0DEA-493A-9445-1F8EE14B4B20}"/>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8" name="Freeform: Shape 47">
                <a:extLst>
                  <a:ext uri="{FF2B5EF4-FFF2-40B4-BE49-F238E27FC236}">
                    <a16:creationId xmlns:a16="http://schemas.microsoft.com/office/drawing/2014/main" id="{CF0684EB-60B7-4E3F-B4C5-00D69FECCF69}"/>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49" name="Title 1">
            <a:extLst>
              <a:ext uri="{FF2B5EF4-FFF2-40B4-BE49-F238E27FC236}">
                <a16:creationId xmlns:a16="http://schemas.microsoft.com/office/drawing/2014/main" id="{742ADD5A-F20B-42E2-9374-8ECE78FAF3F2}"/>
              </a:ext>
            </a:extLst>
          </p:cNvPr>
          <p:cNvSpPr>
            <a:spLocks noGrp="1"/>
          </p:cNvSpPr>
          <p:nvPr>
            <p:ph type="title" hasCustomPrompt="1"/>
          </p:nvPr>
        </p:nvSpPr>
        <p:spPr>
          <a:xfrm>
            <a:off x="987496" y="735571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50" name="Straight Connector 49">
            <a:extLst>
              <a:ext uri="{FF2B5EF4-FFF2-40B4-BE49-F238E27FC236}">
                <a16:creationId xmlns:a16="http://schemas.microsoft.com/office/drawing/2014/main" id="{E777271D-63C7-4E49-91CD-3D78B3475583}"/>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pic>
        <p:nvPicPr>
          <p:cNvPr id="3" name="Picture 2">
            <a:extLst>
              <a:ext uri="{FF2B5EF4-FFF2-40B4-BE49-F238E27FC236}">
                <a16:creationId xmlns:a16="http://schemas.microsoft.com/office/drawing/2014/main" id="{2B64207D-CDED-4338-BF53-FA9558AAC5D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406147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07651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0268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26613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99788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0"/>
            <a:ext cx="12192000" cy="6858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435510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3644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72861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80032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75535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0415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sp>
        <p:nvSpPr>
          <p:cNvPr id="35" name="Title 1">
            <a:extLst>
              <a:ext uri="{FF2B5EF4-FFF2-40B4-BE49-F238E27FC236}">
                <a16:creationId xmlns:a16="http://schemas.microsoft.com/office/drawing/2014/main" id="{DCE7E201-847E-43FC-A79E-283C562F47DD}"/>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pic>
        <p:nvPicPr>
          <p:cNvPr id="3" name="Picture 2">
            <a:extLst>
              <a:ext uri="{FF2B5EF4-FFF2-40B4-BE49-F238E27FC236}">
                <a16:creationId xmlns:a16="http://schemas.microsoft.com/office/drawing/2014/main" id="{588166DA-1E35-49C5-8D51-1BEFC5FE6C6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3676979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61691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831683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11121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321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3718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19619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spTree>
    <p:extLst>
      <p:ext uri="{BB962C8B-B14F-4D97-AF65-F5344CB8AC3E}">
        <p14:creationId xmlns:p14="http://schemas.microsoft.com/office/powerpoint/2010/main" val="211973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039"/>
          </a:xfrm>
        </p:spPr>
        <p:txBody>
          <a:bodyPr/>
          <a:lstStyle>
            <a:lvl1pPr marL="0" indent="0">
              <a:buFont typeface="Arial" panose="020B0604020202020204" pitchFamily="34" charset="0"/>
              <a:buNone/>
              <a:defRPr sz="2000"/>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61988" indent="0">
              <a:buFont typeface="Arial" panose="020B0604020202020204" pitchFamily="34" charset="0"/>
              <a:buNone/>
              <a:defRPr sz="1100"/>
            </a:lvl4pPr>
            <a:lvl5pPr marL="855663"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lide Number Placeholder 4">
            <a:extLst>
              <a:ext uri="{FF2B5EF4-FFF2-40B4-BE49-F238E27FC236}">
                <a16:creationId xmlns:a16="http://schemas.microsoft.com/office/drawing/2014/main" id="{E49AB69C-3377-48CC-B359-A9C7DBAB0A16}"/>
              </a:ext>
            </a:extLst>
          </p:cNvPr>
          <p:cNvSpPr>
            <a:spLocks noGrp="1"/>
          </p:cNvSpPr>
          <p:nvPr>
            <p:ph type="sldNum" sz="quarter" idx="11"/>
          </p:nvPr>
        </p:nvSpPr>
        <p:spPr>
          <a:xfrm>
            <a:off x="584200" y="6231256"/>
            <a:ext cx="383540" cy="169544"/>
          </a:xfrm>
          <a:prstGeom prst="rect">
            <a:avLst/>
          </a:prstGeom>
        </p:spPr>
        <p:txBody>
          <a:bodyPr lIns="0" tIns="0" rIns="0" bIns="0" anchor="b"/>
          <a:lstStyle>
            <a:lvl1pPr>
              <a:defRPr sz="900">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12932339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45385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001072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pic>
        <p:nvPicPr>
          <p:cNvPr id="19" name="Picture 18">
            <a:extLst>
              <a:ext uri="{FF2B5EF4-FFF2-40B4-BE49-F238E27FC236}">
                <a16:creationId xmlns:a16="http://schemas.microsoft.com/office/drawing/2014/main" id="{5B49B1AD-BE67-4B08-8911-94BA9DC70F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pic>
        <p:nvPicPr>
          <p:cNvPr id="20" name="Picture 19" descr="Background pattern&#10;&#10;Description automatically generated">
            <a:extLst>
              <a:ext uri="{FF2B5EF4-FFF2-40B4-BE49-F238E27FC236}">
                <a16:creationId xmlns:a16="http://schemas.microsoft.com/office/drawing/2014/main" id="{A027F9FA-E4A3-4427-BE42-01B9A5EA22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189576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3261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74447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6297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92511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755291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8824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1275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44451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686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2918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image" Target="../media/image1.emf"/><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theme" Target="../theme/theme2.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3.xml"/><Relationship Id="rId117" Type="http://schemas.openxmlformats.org/officeDocument/2006/relationships/slideLayout" Target="../slideLayouts/slideLayout204.xml"/><Relationship Id="rId21" Type="http://schemas.openxmlformats.org/officeDocument/2006/relationships/slideLayout" Target="../slideLayouts/slideLayout108.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63" Type="http://schemas.openxmlformats.org/officeDocument/2006/relationships/slideLayout" Target="../slideLayouts/slideLayout150.xml"/><Relationship Id="rId68" Type="http://schemas.openxmlformats.org/officeDocument/2006/relationships/slideLayout" Target="../slideLayouts/slideLayout155.xml"/><Relationship Id="rId84" Type="http://schemas.openxmlformats.org/officeDocument/2006/relationships/slideLayout" Target="../slideLayouts/slideLayout171.xml"/><Relationship Id="rId89" Type="http://schemas.openxmlformats.org/officeDocument/2006/relationships/slideLayout" Target="../slideLayouts/slideLayout176.xml"/><Relationship Id="rId112" Type="http://schemas.openxmlformats.org/officeDocument/2006/relationships/slideLayout" Target="../slideLayouts/slideLayout199.xml"/><Relationship Id="rId16" Type="http://schemas.openxmlformats.org/officeDocument/2006/relationships/slideLayout" Target="../slideLayouts/slideLayout103.xml"/><Relationship Id="rId107" Type="http://schemas.openxmlformats.org/officeDocument/2006/relationships/slideLayout" Target="../slideLayouts/slideLayout194.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66" Type="http://schemas.openxmlformats.org/officeDocument/2006/relationships/slideLayout" Target="../slideLayouts/slideLayout153.xml"/><Relationship Id="rId74" Type="http://schemas.openxmlformats.org/officeDocument/2006/relationships/slideLayout" Target="../slideLayouts/slideLayout161.xml"/><Relationship Id="rId79" Type="http://schemas.openxmlformats.org/officeDocument/2006/relationships/slideLayout" Target="../slideLayouts/slideLayout166.xml"/><Relationship Id="rId87" Type="http://schemas.openxmlformats.org/officeDocument/2006/relationships/slideLayout" Target="../slideLayouts/slideLayout174.xml"/><Relationship Id="rId102" Type="http://schemas.openxmlformats.org/officeDocument/2006/relationships/slideLayout" Target="../slideLayouts/slideLayout189.xml"/><Relationship Id="rId110" Type="http://schemas.openxmlformats.org/officeDocument/2006/relationships/slideLayout" Target="../slideLayouts/slideLayout197.xml"/><Relationship Id="rId115" Type="http://schemas.openxmlformats.org/officeDocument/2006/relationships/slideLayout" Target="../slideLayouts/slideLayout202.xml"/><Relationship Id="rId5" Type="http://schemas.openxmlformats.org/officeDocument/2006/relationships/slideLayout" Target="../slideLayouts/slideLayout92.xml"/><Relationship Id="rId61" Type="http://schemas.openxmlformats.org/officeDocument/2006/relationships/slideLayout" Target="../slideLayouts/slideLayout148.xml"/><Relationship Id="rId82" Type="http://schemas.openxmlformats.org/officeDocument/2006/relationships/slideLayout" Target="../slideLayouts/slideLayout169.xml"/><Relationship Id="rId90" Type="http://schemas.openxmlformats.org/officeDocument/2006/relationships/slideLayout" Target="../slideLayouts/slideLayout177.xml"/><Relationship Id="rId95" Type="http://schemas.openxmlformats.org/officeDocument/2006/relationships/slideLayout" Target="../slideLayouts/slideLayout182.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64" Type="http://schemas.openxmlformats.org/officeDocument/2006/relationships/slideLayout" Target="../slideLayouts/slideLayout151.xml"/><Relationship Id="rId69" Type="http://schemas.openxmlformats.org/officeDocument/2006/relationships/slideLayout" Target="../slideLayouts/slideLayout156.xml"/><Relationship Id="rId77" Type="http://schemas.openxmlformats.org/officeDocument/2006/relationships/slideLayout" Target="../slideLayouts/slideLayout164.xml"/><Relationship Id="rId100" Type="http://schemas.openxmlformats.org/officeDocument/2006/relationships/slideLayout" Target="../slideLayouts/slideLayout187.xml"/><Relationship Id="rId105" Type="http://schemas.openxmlformats.org/officeDocument/2006/relationships/slideLayout" Target="../slideLayouts/slideLayout192.xml"/><Relationship Id="rId113" Type="http://schemas.openxmlformats.org/officeDocument/2006/relationships/slideLayout" Target="../slideLayouts/slideLayout200.xml"/><Relationship Id="rId118" Type="http://schemas.openxmlformats.org/officeDocument/2006/relationships/slideLayout" Target="../slideLayouts/slideLayout205.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72" Type="http://schemas.openxmlformats.org/officeDocument/2006/relationships/slideLayout" Target="../slideLayouts/slideLayout159.xml"/><Relationship Id="rId80" Type="http://schemas.openxmlformats.org/officeDocument/2006/relationships/slideLayout" Target="../slideLayouts/slideLayout167.xml"/><Relationship Id="rId85" Type="http://schemas.openxmlformats.org/officeDocument/2006/relationships/slideLayout" Target="../slideLayouts/slideLayout172.xml"/><Relationship Id="rId93" Type="http://schemas.openxmlformats.org/officeDocument/2006/relationships/slideLayout" Target="../slideLayouts/slideLayout180.xml"/><Relationship Id="rId98" Type="http://schemas.openxmlformats.org/officeDocument/2006/relationships/slideLayout" Target="../slideLayouts/slideLayout185.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slideLayout" Target="../slideLayouts/slideLayout146.xml"/><Relationship Id="rId67" Type="http://schemas.openxmlformats.org/officeDocument/2006/relationships/slideLayout" Target="../slideLayouts/slideLayout154.xml"/><Relationship Id="rId103" Type="http://schemas.openxmlformats.org/officeDocument/2006/relationships/slideLayout" Target="../slideLayouts/slideLayout190.xml"/><Relationship Id="rId108" Type="http://schemas.openxmlformats.org/officeDocument/2006/relationships/slideLayout" Target="../slideLayouts/slideLayout195.xml"/><Relationship Id="rId116" Type="http://schemas.openxmlformats.org/officeDocument/2006/relationships/slideLayout" Target="../slideLayouts/slideLayout203.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slideLayout" Target="../slideLayouts/slideLayout149.xml"/><Relationship Id="rId70" Type="http://schemas.openxmlformats.org/officeDocument/2006/relationships/slideLayout" Target="../slideLayouts/slideLayout157.xml"/><Relationship Id="rId75" Type="http://schemas.openxmlformats.org/officeDocument/2006/relationships/slideLayout" Target="../slideLayouts/slideLayout162.xml"/><Relationship Id="rId83" Type="http://schemas.openxmlformats.org/officeDocument/2006/relationships/slideLayout" Target="../slideLayouts/slideLayout170.xml"/><Relationship Id="rId88" Type="http://schemas.openxmlformats.org/officeDocument/2006/relationships/slideLayout" Target="../slideLayouts/slideLayout175.xml"/><Relationship Id="rId91" Type="http://schemas.openxmlformats.org/officeDocument/2006/relationships/slideLayout" Target="../slideLayouts/slideLayout178.xml"/><Relationship Id="rId96" Type="http://schemas.openxmlformats.org/officeDocument/2006/relationships/slideLayout" Target="../slideLayouts/slideLayout183.xml"/><Relationship Id="rId111" Type="http://schemas.openxmlformats.org/officeDocument/2006/relationships/slideLayout" Target="../slideLayouts/slideLayout198.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6" Type="http://schemas.openxmlformats.org/officeDocument/2006/relationships/slideLayout" Target="../slideLayouts/slideLayout193.xml"/><Relationship Id="rId114" Type="http://schemas.openxmlformats.org/officeDocument/2006/relationships/slideLayout" Target="../slideLayouts/slideLayout201.xml"/><Relationship Id="rId119" Type="http://schemas.openxmlformats.org/officeDocument/2006/relationships/theme" Target="../theme/theme3.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65" Type="http://schemas.openxmlformats.org/officeDocument/2006/relationships/slideLayout" Target="../slideLayouts/slideLayout152.xml"/><Relationship Id="rId73" Type="http://schemas.openxmlformats.org/officeDocument/2006/relationships/slideLayout" Target="../slideLayouts/slideLayout160.xml"/><Relationship Id="rId78" Type="http://schemas.openxmlformats.org/officeDocument/2006/relationships/slideLayout" Target="../slideLayouts/slideLayout165.xml"/><Relationship Id="rId81" Type="http://schemas.openxmlformats.org/officeDocument/2006/relationships/slideLayout" Target="../slideLayouts/slideLayout168.xml"/><Relationship Id="rId86" Type="http://schemas.openxmlformats.org/officeDocument/2006/relationships/slideLayout" Target="../slideLayouts/slideLayout173.xml"/><Relationship Id="rId94" Type="http://schemas.openxmlformats.org/officeDocument/2006/relationships/slideLayout" Target="../slideLayouts/slideLayout181.xml"/><Relationship Id="rId99" Type="http://schemas.openxmlformats.org/officeDocument/2006/relationships/slideLayout" Target="../slideLayouts/slideLayout186.xml"/><Relationship Id="rId101" Type="http://schemas.openxmlformats.org/officeDocument/2006/relationships/slideLayout" Target="../slideLayouts/slideLayout18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slideLayout" Target="../slideLayouts/slideLayout126.xml"/><Relationship Id="rId109" Type="http://schemas.openxmlformats.org/officeDocument/2006/relationships/slideLayout" Target="../slideLayouts/slideLayout196.xml"/><Relationship Id="rId34" Type="http://schemas.openxmlformats.org/officeDocument/2006/relationships/slideLayout" Target="../slideLayouts/slideLayout121.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76" Type="http://schemas.openxmlformats.org/officeDocument/2006/relationships/slideLayout" Target="../slideLayouts/slideLayout163.xml"/><Relationship Id="rId97" Type="http://schemas.openxmlformats.org/officeDocument/2006/relationships/slideLayout" Target="../slideLayouts/slideLayout184.xml"/><Relationship Id="rId104" Type="http://schemas.openxmlformats.org/officeDocument/2006/relationships/slideLayout" Target="../slideLayouts/slideLayout191.xml"/><Relationship Id="rId120" Type="http://schemas.openxmlformats.org/officeDocument/2006/relationships/image" Target="../media/image1.emf"/><Relationship Id="rId7" Type="http://schemas.openxmlformats.org/officeDocument/2006/relationships/slideLayout" Target="../slideLayouts/slideLayout94.xml"/><Relationship Id="rId71" Type="http://schemas.openxmlformats.org/officeDocument/2006/relationships/slideLayout" Target="../slideLayouts/slideLayout158.xml"/><Relationship Id="rId92" Type="http://schemas.openxmlformats.org/officeDocument/2006/relationships/slideLayout" Target="../slideLayouts/slideLayout179.xml"/><Relationship Id="rId2" Type="http://schemas.openxmlformats.org/officeDocument/2006/relationships/slideLayout" Target="../slideLayouts/slideLayout89.xml"/><Relationship Id="rId29"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image" Target="../media/image1.emf"/><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34" Type="http://schemas.openxmlformats.org/officeDocument/2006/relationships/slideLayout" Target="../slideLayouts/slideLayout252.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33" Type="http://schemas.openxmlformats.org/officeDocument/2006/relationships/slideLayout" Target="../slideLayouts/slideLayout251.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29" Type="http://schemas.openxmlformats.org/officeDocument/2006/relationships/slideLayout" Target="../slideLayouts/slideLayout247.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32" Type="http://schemas.openxmlformats.org/officeDocument/2006/relationships/slideLayout" Target="../slideLayouts/slideLayout250.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slideLayout" Target="../slideLayouts/slideLayout246.xml"/><Relationship Id="rId36" Type="http://schemas.openxmlformats.org/officeDocument/2006/relationships/image" Target="../media/image1.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31" Type="http://schemas.openxmlformats.org/officeDocument/2006/relationships/slideLayout" Target="../slideLayouts/slideLayout249.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 Id="rId30" Type="http://schemas.openxmlformats.org/officeDocument/2006/relationships/slideLayout" Target="../slideLayouts/slideLayout248.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image" Target="../media/image1.emf"/><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theme" Target="../theme/theme6.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image" Target="../media/image1.emf"/><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theme" Target="../theme/theme7.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34" Type="http://schemas.openxmlformats.org/officeDocument/2006/relationships/slideLayout" Target="../slideLayouts/slideLayout343.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37" Type="http://schemas.openxmlformats.org/officeDocument/2006/relationships/image" Target="../media/image1.emf"/><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36" Type="http://schemas.openxmlformats.org/officeDocument/2006/relationships/theme" Target="../theme/theme8.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slideLayout" Target="../slideLayouts/slideLayout3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9"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49" name="GRID" hidden="1">
            <a:extLst>
              <a:ext uri="{FF2B5EF4-FFF2-40B4-BE49-F238E27FC236}">
                <a16:creationId xmlns:a16="http://schemas.microsoft.com/office/drawing/2014/main" id="{3049C5E1-9980-4F6D-B669-EC0F7643A1EE}"/>
              </a:ext>
            </a:extLst>
          </p:cNvPr>
          <p:cNvGrpSpPr/>
          <p:nvPr userDrawn="1"/>
        </p:nvGrpSpPr>
        <p:grpSpPr>
          <a:xfrm>
            <a:off x="0" y="0"/>
            <a:ext cx="12192000" cy="6858000"/>
            <a:chOff x="0" y="0"/>
            <a:chExt cx="12192000" cy="6858000"/>
          </a:xfrm>
        </p:grpSpPr>
        <p:cxnSp>
          <p:nvCxnSpPr>
            <p:cNvPr id="50" name="Straight Connector 49">
              <a:extLst>
                <a:ext uri="{FF2B5EF4-FFF2-40B4-BE49-F238E27FC236}">
                  <a16:creationId xmlns:a16="http://schemas.microsoft.com/office/drawing/2014/main" id="{3FB5F2CC-175D-4CA7-BAAC-03E47680777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69BCD0-F5EA-424F-A8E2-4C6128A499B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1F661B5-9AA9-4ABD-981C-C587EB30E50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73BCF02-53DC-4CC4-9B8A-47C8B874F56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B654F1-826C-4BEA-8E8C-6878DB8F2A6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095CE6-3BF7-4EF8-9EA9-FF23239178F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743BE97-93B7-4639-9AC2-214DCA8FF6D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2E0696-226D-493B-98FC-0B159BDB490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181A92-4D90-40AB-8439-3A53F617A38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14DCF1-1BB4-448D-9E90-E74466E8DBD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71D96-AC6C-418A-9FCB-4C996C763D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725FB2-5EAA-4E1E-93AE-40A01CFEFF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4078F5-A097-47F0-A85E-7EBF68C1E92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5C6560-0CC7-4C2B-8EC5-1B972A79A9A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D8590FB-7340-44B8-8FA9-6B48D11D4E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B72AB54-032E-4520-A150-E720FD0CE1F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8BC7A0-D47A-4957-9794-8D73959E0AB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130CAB4-99A7-4434-ACB1-D3F5CEA2A3CE}"/>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B702A3-22AD-4C1F-A5B7-C227A03F3D5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83E490-13DE-4C8A-B808-64A6DD9701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C5C74-263F-46C0-A47B-4D7FBBAF45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E0AD84-934D-46EF-9879-48D1C8EDBC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14FAC0-BD04-4F87-831F-562062EF8D3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1B15C9-547E-4C0E-A430-F000552558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191030-0AE2-49FE-A98D-1D6CBBE70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EDCDD1-0AEF-4D92-AC26-79AC05F1361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381CFD-0FFE-4D1D-9F5D-26A209B04A3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8E918C-0B01-41E4-87CE-D552EB0E23D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0F7C9AD-E0A3-415C-A0EE-E3F6295B10B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72F670-7348-4A01-9089-2BE30810BF3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291C2B-EA75-46F1-A174-B3890E82EB1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8F11E2-D7D5-40DA-8877-AE0A2D854C6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E1771F-B27A-4CD8-830B-8CE969BEF81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E87D1-F072-4DB0-997F-433734E3EC4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64 square" hidden="1">
            <a:extLst>
              <a:ext uri="{FF2B5EF4-FFF2-40B4-BE49-F238E27FC236}">
                <a16:creationId xmlns:a16="http://schemas.microsoft.com/office/drawing/2014/main" id="{504AC5D2-79A3-46A0-B0AC-0398DF9C897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32 square" hidden="1">
            <a:extLst>
              <a:ext uri="{FF2B5EF4-FFF2-40B4-BE49-F238E27FC236}">
                <a16:creationId xmlns:a16="http://schemas.microsoft.com/office/drawing/2014/main" id="{8CB96CAC-E59C-42CE-980D-A78760C261F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B3676D3-1D86-49B7-8D46-5D8E733EA0C0}"/>
              </a:ext>
              <a:ext uri="{C183D7F6-B498-43B3-948B-1728B52AA6E4}">
                <adec:decorative xmlns:adec="http://schemas.microsoft.com/office/drawing/2017/decorative" val="0"/>
              </a:ext>
            </a:extLst>
          </p:cNvPr>
          <p:cNvPicPr>
            <a:picLocks noChangeAspect="1"/>
          </p:cNvPicPr>
          <p:nvPr userDrawn="1"/>
        </p:nvPicPr>
        <p:blipFill rotWithShape="1">
          <a:blip r:embed="rId49"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2988064"/>
      </p:ext>
    </p:extLst>
  </p:cSld>
  <p:clrMap bg1="lt1" tx1="dk1" bg2="lt2" tx2="dk2" accent1="accent1" accent2="accent2" accent3="accent3" accent4="accent4" accent5="accent5" accent6="accent6" hlink="hlink" folHlink="folHlink"/>
  <p:sldLayoutIdLst>
    <p:sldLayoutId id="2147484934" r:id="rId1"/>
    <p:sldLayoutId id="2147485332" r:id="rId2"/>
    <p:sldLayoutId id="2147485028" r:id="rId3"/>
    <p:sldLayoutId id="2147485331" r:id="rId4"/>
    <p:sldLayoutId id="2147485643" r:id="rId5"/>
    <p:sldLayoutId id="2147484935" r:id="rId6"/>
    <p:sldLayoutId id="2147484936" r:id="rId7"/>
    <p:sldLayoutId id="2147484937" r:id="rId8"/>
    <p:sldLayoutId id="2147484938" r:id="rId9"/>
    <p:sldLayoutId id="2147485644" r:id="rId10"/>
    <p:sldLayoutId id="2147484939" r:id="rId11"/>
    <p:sldLayoutId id="2147484940" r:id="rId12"/>
    <p:sldLayoutId id="2147485335" r:id="rId13"/>
    <p:sldLayoutId id="2147485333" r:id="rId14"/>
    <p:sldLayoutId id="2147485008" r:id="rId15"/>
    <p:sldLayoutId id="2147484941" r:id="rId16"/>
    <p:sldLayoutId id="2147485310" r:id="rId17"/>
    <p:sldLayoutId id="2147484942" r:id="rId18"/>
    <p:sldLayoutId id="2147484943" r:id="rId19"/>
    <p:sldLayoutId id="2147484944" r:id="rId20"/>
    <p:sldLayoutId id="2147484945" r:id="rId21"/>
    <p:sldLayoutId id="2147484946" r:id="rId22"/>
    <p:sldLayoutId id="2147484947" r:id="rId23"/>
    <p:sldLayoutId id="2147484948" r:id="rId24"/>
    <p:sldLayoutId id="2147484949" r:id="rId25"/>
    <p:sldLayoutId id="2147484950" r:id="rId26"/>
    <p:sldLayoutId id="2147484951" r:id="rId27"/>
    <p:sldLayoutId id="2147484952" r:id="rId28"/>
    <p:sldLayoutId id="2147484953" r:id="rId29"/>
    <p:sldLayoutId id="2147484954" r:id="rId30"/>
    <p:sldLayoutId id="2147484955" r:id="rId31"/>
    <p:sldLayoutId id="2147484968" r:id="rId32"/>
    <p:sldLayoutId id="2147484965" r:id="rId33"/>
    <p:sldLayoutId id="2147484966" r:id="rId34"/>
    <p:sldLayoutId id="2147484967" r:id="rId35"/>
    <p:sldLayoutId id="2147484956" r:id="rId36"/>
    <p:sldLayoutId id="2147484957" r:id="rId37"/>
    <p:sldLayoutId id="2147484958" r:id="rId38"/>
    <p:sldLayoutId id="2147484959" r:id="rId39"/>
    <p:sldLayoutId id="2147484960" r:id="rId40"/>
    <p:sldLayoutId id="2147484961" r:id="rId41"/>
    <p:sldLayoutId id="2147484962" r:id="rId42"/>
    <p:sldLayoutId id="2147484992" r:id="rId43"/>
    <p:sldLayoutId id="2147484963" r:id="rId44"/>
    <p:sldLayoutId id="2147485330" r:id="rId45"/>
    <p:sldLayoutId id="2147485334" r:id="rId46"/>
    <p:sldLayoutId id="2147485336"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2"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49" name="GRID" hidden="1">
            <a:extLst>
              <a:ext uri="{FF2B5EF4-FFF2-40B4-BE49-F238E27FC236}">
                <a16:creationId xmlns:a16="http://schemas.microsoft.com/office/drawing/2014/main" id="{3049C5E1-9980-4F6D-B669-EC0F7643A1EE}"/>
              </a:ext>
            </a:extLst>
          </p:cNvPr>
          <p:cNvGrpSpPr/>
          <p:nvPr userDrawn="1"/>
        </p:nvGrpSpPr>
        <p:grpSpPr>
          <a:xfrm>
            <a:off x="0" y="0"/>
            <a:ext cx="12192000" cy="6858000"/>
            <a:chOff x="0" y="0"/>
            <a:chExt cx="12192000" cy="6858000"/>
          </a:xfrm>
        </p:grpSpPr>
        <p:cxnSp>
          <p:nvCxnSpPr>
            <p:cNvPr id="50" name="Straight Connector 49">
              <a:extLst>
                <a:ext uri="{FF2B5EF4-FFF2-40B4-BE49-F238E27FC236}">
                  <a16:creationId xmlns:a16="http://schemas.microsoft.com/office/drawing/2014/main" id="{3FB5F2CC-175D-4CA7-BAAC-03E47680777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69BCD0-F5EA-424F-A8E2-4C6128A499B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1F661B5-9AA9-4ABD-981C-C587EB30E50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73BCF02-53DC-4CC4-9B8A-47C8B874F56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B654F1-826C-4BEA-8E8C-6878DB8F2A6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095CE6-3BF7-4EF8-9EA9-FF23239178F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743BE97-93B7-4639-9AC2-214DCA8FF6D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2E0696-226D-493B-98FC-0B159BDB490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181A92-4D90-40AB-8439-3A53F617A38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14DCF1-1BB4-448D-9E90-E74466E8DBD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71D96-AC6C-418A-9FCB-4C996C763D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725FB2-5EAA-4E1E-93AE-40A01CFEFF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4078F5-A097-47F0-A85E-7EBF68C1E92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5C6560-0CC7-4C2B-8EC5-1B972A79A9A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D8590FB-7340-44B8-8FA9-6B48D11D4E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B72AB54-032E-4520-A150-E720FD0CE1F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8BC7A0-D47A-4957-9794-8D73959E0AB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130CAB4-99A7-4434-ACB1-D3F5CEA2A3CE}"/>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B702A3-22AD-4C1F-A5B7-C227A03F3D5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83E490-13DE-4C8A-B808-64A6DD9701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C5C74-263F-46C0-A47B-4D7FBBAF45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E0AD84-934D-46EF-9879-48D1C8EDBC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14FAC0-BD04-4F87-831F-562062EF8D3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1B15C9-547E-4C0E-A430-F000552558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191030-0AE2-49FE-A98D-1D6CBBE70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EDCDD1-0AEF-4D92-AC26-79AC05F1361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381CFD-0FFE-4D1D-9F5D-26A209B04A3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8E918C-0B01-41E4-87CE-D552EB0E23D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0F7C9AD-E0A3-415C-A0EE-E3F6295B10B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72F670-7348-4A01-9089-2BE30810BF3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291C2B-EA75-46F1-A174-B3890E82EB1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8F11E2-D7D5-40DA-8877-AE0A2D854C6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E1771F-B27A-4CD8-830B-8CE969BEF81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E87D1-F072-4DB0-997F-433734E3EC4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64 square" hidden="1">
            <a:extLst>
              <a:ext uri="{FF2B5EF4-FFF2-40B4-BE49-F238E27FC236}">
                <a16:creationId xmlns:a16="http://schemas.microsoft.com/office/drawing/2014/main" id="{504AC5D2-79A3-46A0-B0AC-0398DF9C897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32 square" hidden="1">
            <a:extLst>
              <a:ext uri="{FF2B5EF4-FFF2-40B4-BE49-F238E27FC236}">
                <a16:creationId xmlns:a16="http://schemas.microsoft.com/office/drawing/2014/main" id="{8CB96CAC-E59C-42CE-980D-A78760C261F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B3676D3-1D86-49B7-8D46-5D8E733EA0C0}"/>
              </a:ext>
              <a:ext uri="{C183D7F6-B498-43B3-948B-1728B52AA6E4}">
                <adec:decorative xmlns:adec="http://schemas.microsoft.com/office/drawing/2017/decorative" val="0"/>
              </a:ext>
            </a:extLst>
          </p:cNvPr>
          <p:cNvPicPr>
            <a:picLocks noChangeAspect="1"/>
          </p:cNvPicPr>
          <p:nvPr userDrawn="1"/>
        </p:nvPicPr>
        <p:blipFill rotWithShape="1">
          <a:blip r:embed="rId42"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82572978"/>
      </p:ext>
    </p:extLst>
  </p:cSld>
  <p:clrMap bg1="lt1" tx1="dk1" bg2="lt2" tx2="dk2" accent1="accent1" accent2="accent2" accent3="accent3" accent4="accent4" accent5="accent5" accent6="accent6" hlink="hlink" folHlink="folHlink"/>
  <p:sldLayoutIdLst>
    <p:sldLayoutId id="2147485338" r:id="rId1"/>
    <p:sldLayoutId id="2147485339" r:id="rId2"/>
    <p:sldLayoutId id="2147485340" r:id="rId3"/>
    <p:sldLayoutId id="2147485341" r:id="rId4"/>
    <p:sldLayoutId id="2147485342" r:id="rId5"/>
    <p:sldLayoutId id="2147485343" r:id="rId6"/>
    <p:sldLayoutId id="2147485344" r:id="rId7"/>
    <p:sldLayoutId id="2147485345" r:id="rId8"/>
    <p:sldLayoutId id="2147485346" r:id="rId9"/>
    <p:sldLayoutId id="2147485347" r:id="rId10"/>
    <p:sldLayoutId id="2147485348" r:id="rId11"/>
    <p:sldLayoutId id="2147485349" r:id="rId12"/>
    <p:sldLayoutId id="2147485350" r:id="rId13"/>
    <p:sldLayoutId id="2147485351" r:id="rId14"/>
    <p:sldLayoutId id="2147485352" r:id="rId15"/>
    <p:sldLayoutId id="2147485353" r:id="rId16"/>
    <p:sldLayoutId id="2147485354" r:id="rId17"/>
    <p:sldLayoutId id="2147485355" r:id="rId18"/>
    <p:sldLayoutId id="2147485356" r:id="rId19"/>
    <p:sldLayoutId id="2147485357" r:id="rId20"/>
    <p:sldLayoutId id="2147485358" r:id="rId21"/>
    <p:sldLayoutId id="2147485359" r:id="rId22"/>
    <p:sldLayoutId id="2147485360" r:id="rId23"/>
    <p:sldLayoutId id="2147485361" r:id="rId24"/>
    <p:sldLayoutId id="2147485362" r:id="rId25"/>
    <p:sldLayoutId id="2147485363" r:id="rId26"/>
    <p:sldLayoutId id="2147485364" r:id="rId27"/>
    <p:sldLayoutId id="2147485365" r:id="rId28"/>
    <p:sldLayoutId id="2147485366" r:id="rId29"/>
    <p:sldLayoutId id="2147485367" r:id="rId30"/>
    <p:sldLayoutId id="2147485368" r:id="rId31"/>
    <p:sldLayoutId id="2147485369" r:id="rId32"/>
    <p:sldLayoutId id="2147485370" r:id="rId33"/>
    <p:sldLayoutId id="2147485371" r:id="rId34"/>
    <p:sldLayoutId id="2147485372" r:id="rId35"/>
    <p:sldLayoutId id="2147485373" r:id="rId36"/>
    <p:sldLayoutId id="2147485374" r:id="rId37"/>
    <p:sldLayoutId id="2147485375" r:id="rId38"/>
    <p:sldLayoutId id="2147485376" r:id="rId39"/>
    <p:sldLayoutId id="2147485377"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05306571"/>
      </p:ext>
    </p:extLst>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 id="2147485390" r:id="rId12"/>
    <p:sldLayoutId id="2147485391" r:id="rId13"/>
    <p:sldLayoutId id="2147485392" r:id="rId14"/>
    <p:sldLayoutId id="2147485393" r:id="rId15"/>
    <p:sldLayoutId id="2147485394" r:id="rId16"/>
    <p:sldLayoutId id="2147485395" r:id="rId17"/>
    <p:sldLayoutId id="2147485396" r:id="rId18"/>
    <p:sldLayoutId id="2147485397" r:id="rId19"/>
    <p:sldLayoutId id="2147485398" r:id="rId20"/>
    <p:sldLayoutId id="2147485399" r:id="rId21"/>
    <p:sldLayoutId id="2147485400" r:id="rId22"/>
    <p:sldLayoutId id="2147485401" r:id="rId23"/>
    <p:sldLayoutId id="2147485402" r:id="rId24"/>
    <p:sldLayoutId id="2147485403" r:id="rId25"/>
    <p:sldLayoutId id="2147485404" r:id="rId26"/>
    <p:sldLayoutId id="2147485405" r:id="rId27"/>
    <p:sldLayoutId id="2147485406" r:id="rId28"/>
    <p:sldLayoutId id="2147485407" r:id="rId29"/>
    <p:sldLayoutId id="2147485408" r:id="rId30"/>
    <p:sldLayoutId id="2147485409" r:id="rId31"/>
    <p:sldLayoutId id="2147485410" r:id="rId32"/>
    <p:sldLayoutId id="2147485411" r:id="rId33"/>
    <p:sldLayoutId id="2147485412" r:id="rId34"/>
    <p:sldLayoutId id="2147485413" r:id="rId35"/>
    <p:sldLayoutId id="2147485414" r:id="rId36"/>
    <p:sldLayoutId id="2147485415" r:id="rId37"/>
    <p:sldLayoutId id="2147485416" r:id="rId38"/>
    <p:sldLayoutId id="2147485417" r:id="rId39"/>
    <p:sldLayoutId id="2147485418" r:id="rId40"/>
    <p:sldLayoutId id="2147485419" r:id="rId41"/>
    <p:sldLayoutId id="2147485420" r:id="rId42"/>
    <p:sldLayoutId id="2147485421" r:id="rId43"/>
    <p:sldLayoutId id="2147485422" r:id="rId44"/>
    <p:sldLayoutId id="2147485423" r:id="rId45"/>
    <p:sldLayoutId id="2147485424" r:id="rId46"/>
    <p:sldLayoutId id="2147485425" r:id="rId47"/>
    <p:sldLayoutId id="2147485426" r:id="rId48"/>
    <p:sldLayoutId id="2147485427" r:id="rId49"/>
    <p:sldLayoutId id="2147485428" r:id="rId50"/>
    <p:sldLayoutId id="2147485429" r:id="rId51"/>
    <p:sldLayoutId id="2147485430" r:id="rId52"/>
    <p:sldLayoutId id="2147485431" r:id="rId53"/>
    <p:sldLayoutId id="2147485432" r:id="rId54"/>
    <p:sldLayoutId id="2147485433" r:id="rId55"/>
    <p:sldLayoutId id="2147485434" r:id="rId56"/>
    <p:sldLayoutId id="2147485435" r:id="rId57"/>
    <p:sldLayoutId id="2147485436" r:id="rId58"/>
    <p:sldLayoutId id="2147485437" r:id="rId59"/>
    <p:sldLayoutId id="2147485438" r:id="rId60"/>
    <p:sldLayoutId id="2147485439" r:id="rId61"/>
    <p:sldLayoutId id="2147485440" r:id="rId62"/>
    <p:sldLayoutId id="2147485441" r:id="rId63"/>
    <p:sldLayoutId id="2147485442" r:id="rId64"/>
    <p:sldLayoutId id="2147485443" r:id="rId65"/>
    <p:sldLayoutId id="2147485444" r:id="rId66"/>
    <p:sldLayoutId id="2147485445" r:id="rId67"/>
    <p:sldLayoutId id="2147485446" r:id="rId68"/>
    <p:sldLayoutId id="2147485447" r:id="rId69"/>
    <p:sldLayoutId id="2147485448" r:id="rId70"/>
    <p:sldLayoutId id="2147485449" r:id="rId71"/>
    <p:sldLayoutId id="2147485450" r:id="rId72"/>
    <p:sldLayoutId id="2147485451" r:id="rId73"/>
    <p:sldLayoutId id="2147485452" r:id="rId74"/>
    <p:sldLayoutId id="2147485453" r:id="rId75"/>
    <p:sldLayoutId id="2147485454" r:id="rId76"/>
    <p:sldLayoutId id="2147485455" r:id="rId77"/>
    <p:sldLayoutId id="2147485456" r:id="rId78"/>
    <p:sldLayoutId id="2147485457" r:id="rId79"/>
    <p:sldLayoutId id="2147485458" r:id="rId80"/>
    <p:sldLayoutId id="2147485459" r:id="rId81"/>
    <p:sldLayoutId id="2147485460" r:id="rId82"/>
    <p:sldLayoutId id="2147485461" r:id="rId83"/>
    <p:sldLayoutId id="2147485462" r:id="rId84"/>
    <p:sldLayoutId id="2147485463" r:id="rId85"/>
    <p:sldLayoutId id="2147485464" r:id="rId86"/>
    <p:sldLayoutId id="2147485465" r:id="rId87"/>
    <p:sldLayoutId id="2147485466" r:id="rId88"/>
    <p:sldLayoutId id="2147485467" r:id="rId89"/>
    <p:sldLayoutId id="2147485468" r:id="rId90"/>
    <p:sldLayoutId id="2147485469" r:id="rId91"/>
    <p:sldLayoutId id="2147485470" r:id="rId92"/>
    <p:sldLayoutId id="2147485471" r:id="rId93"/>
    <p:sldLayoutId id="2147485472" r:id="rId94"/>
    <p:sldLayoutId id="2147485473" r:id="rId95"/>
    <p:sldLayoutId id="2147485474" r:id="rId96"/>
    <p:sldLayoutId id="2147485475" r:id="rId97"/>
    <p:sldLayoutId id="2147485476" r:id="rId98"/>
    <p:sldLayoutId id="2147485477" r:id="rId99"/>
    <p:sldLayoutId id="2147485478" r:id="rId100"/>
    <p:sldLayoutId id="2147485479" r:id="rId101"/>
    <p:sldLayoutId id="2147485480" r:id="rId102"/>
    <p:sldLayoutId id="2147485481" r:id="rId103"/>
    <p:sldLayoutId id="2147485482" r:id="rId104"/>
    <p:sldLayoutId id="2147485483" r:id="rId105"/>
    <p:sldLayoutId id="2147485484" r:id="rId106"/>
    <p:sldLayoutId id="2147485485" r:id="rId107"/>
    <p:sldLayoutId id="2147485486" r:id="rId108"/>
    <p:sldLayoutId id="2147485487" r:id="rId109"/>
    <p:sldLayoutId id="2147485488" r:id="rId110"/>
    <p:sldLayoutId id="2147485489" r:id="rId111"/>
    <p:sldLayoutId id="2147485490" r:id="rId112"/>
    <p:sldLayoutId id="2147485491" r:id="rId113"/>
    <p:sldLayoutId id="2147485492" r:id="rId114"/>
    <p:sldLayoutId id="2147485493" r:id="rId115"/>
    <p:sldLayoutId id="2147485494" r:id="rId116"/>
    <p:sldLayoutId id="2147485495" r:id="rId117"/>
    <p:sldLayoutId id="2147485497" r:id="rId11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72757994"/>
      </p:ext>
    </p:extLst>
  </p:cSld>
  <p:clrMap bg1="dk1" tx1="lt1" bg2="dk2" tx2="lt2" accent1="accent1" accent2="accent2" accent3="accent3" accent4="accent4" accent5="accent5" accent6="accent6" hlink="hlink" folHlink="folHlink"/>
  <p:sldLayoutIdLst>
    <p:sldLayoutId id="2147485499" r:id="rId1"/>
    <p:sldLayoutId id="2147485500" r:id="rId2"/>
    <p:sldLayoutId id="2147485501" r:id="rId3"/>
    <p:sldLayoutId id="2147485502" r:id="rId4"/>
    <p:sldLayoutId id="2147485503" r:id="rId5"/>
    <p:sldLayoutId id="2147485504" r:id="rId6"/>
    <p:sldLayoutId id="2147485505" r:id="rId7"/>
    <p:sldLayoutId id="2147485506" r:id="rId8"/>
    <p:sldLayoutId id="2147485507" r:id="rId9"/>
    <p:sldLayoutId id="2147485508" r:id="rId10"/>
    <p:sldLayoutId id="2147485509" r:id="rId11"/>
    <p:sldLayoutId id="2147485510" r:id="rId12"/>
    <p:sldLayoutId id="2147485511" r:id="rId1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rgbClr val="243A5F"/>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2">
              <a:lumMod val="25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2">
              <a:lumMod val="2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2">
              <a:lumMod val="2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11074261"/>
      </p:ext>
    </p:extLst>
  </p:cSld>
  <p:clrMap bg1="lt1" tx1="dk1" bg2="lt2" tx2="dk2" accent1="accent1" accent2="accent2" accent3="accent3" accent4="accent4" accent5="accent5" accent6="accent6" hlink="hlink" folHlink="folHlink"/>
  <p:sldLayoutIdLst>
    <p:sldLayoutId id="2147485513" r:id="rId1"/>
    <p:sldLayoutId id="2147485514" r:id="rId2"/>
    <p:sldLayoutId id="2147485515" r:id="rId3"/>
    <p:sldLayoutId id="2147485516" r:id="rId4"/>
    <p:sldLayoutId id="2147485517" r:id="rId5"/>
    <p:sldLayoutId id="2147485518" r:id="rId6"/>
    <p:sldLayoutId id="2147485519" r:id="rId7"/>
    <p:sldLayoutId id="2147485520" r:id="rId8"/>
    <p:sldLayoutId id="2147485521" r:id="rId9"/>
    <p:sldLayoutId id="2147485522" r:id="rId10"/>
    <p:sldLayoutId id="2147485523" r:id="rId11"/>
    <p:sldLayoutId id="2147485524" r:id="rId12"/>
    <p:sldLayoutId id="2147485525" r:id="rId13"/>
    <p:sldLayoutId id="2147485526" r:id="rId14"/>
    <p:sldLayoutId id="2147485527" r:id="rId15"/>
    <p:sldLayoutId id="2147485528" r:id="rId16"/>
    <p:sldLayoutId id="2147485529" r:id="rId17"/>
    <p:sldLayoutId id="2147485530" r:id="rId18"/>
    <p:sldLayoutId id="2147485531" r:id="rId19"/>
    <p:sldLayoutId id="2147485532" r:id="rId20"/>
    <p:sldLayoutId id="2147485533" r:id="rId21"/>
    <p:sldLayoutId id="2147485534" r:id="rId22"/>
    <p:sldLayoutId id="2147485535" r:id="rId23"/>
    <p:sldLayoutId id="2147485536" r:id="rId24"/>
    <p:sldLayoutId id="2147485537" r:id="rId25"/>
    <p:sldLayoutId id="2147485538" r:id="rId26"/>
    <p:sldLayoutId id="2147485539" r:id="rId27"/>
    <p:sldLayoutId id="2147485540" r:id="rId28"/>
    <p:sldLayoutId id="2147485541" r:id="rId29"/>
    <p:sldLayoutId id="2147485542" r:id="rId30"/>
    <p:sldLayoutId id="2147485543" r:id="rId31"/>
    <p:sldLayoutId id="2147485544" r:id="rId32"/>
    <p:sldLayoutId id="2147485545" r:id="rId33"/>
    <p:sldLayoutId id="2147485546" r:id="rId34"/>
  </p:sldLayoutIdLst>
  <p:transition>
    <p:fade/>
  </p:transition>
  <p:hf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9"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51" name="GRID" hidden="1">
            <a:extLst>
              <a:ext uri="{FF2B5EF4-FFF2-40B4-BE49-F238E27FC236}">
                <a16:creationId xmlns:a16="http://schemas.microsoft.com/office/drawing/2014/main" id="{FBEC7479-10A3-4229-AFDA-1353060A001D}"/>
              </a:ext>
            </a:extLst>
          </p:cNvPr>
          <p:cNvGrpSpPr/>
          <p:nvPr/>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155D1BF7-5994-4BDA-AF35-27C133630027}"/>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6AF889-2B11-469F-A47D-07E80A9809E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441D1E7-D222-4F46-A8C7-784BD7CFC6F3}"/>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DB0B34-5831-4244-88DD-1E9D6B3A512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2E7AF70-638C-47EC-8CB5-6DB5F3F9C3F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ECB36B-CACF-4E87-945E-D4FFEBF5C84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072CC35-E289-480B-84C6-50A4DFDA87FD}"/>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E0FF85-610C-4C3F-9A9A-1D2A2B6AEBC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98B74A2-DAFC-451A-A585-E251142D018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709E532-E956-41B4-B011-E361DA72A4B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D0B5B67-3770-4FE9-B3C6-34CFBF129B5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B4BCF17-71BF-4A5A-8E8A-741B746CCCD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57B2E06-A094-4F00-AB16-956AB533592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9C7EA8-8438-4112-93D5-3EB1106AE31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E71FBA7-7733-48E5-9990-0876E63B467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F46F084-0C07-4AEF-831C-D9F8D8814D82}"/>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4E164C-D393-4CED-A81B-01F3AB4AC5C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2968C2-E31F-4C42-AE29-D4B0CD84A5C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9E1C5D6-4B62-489E-AEC6-EA0BC4FCEB8B}"/>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E9A8AC-1499-4275-9C87-B9056656A3A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6B10846-653D-4041-9AAD-917015481AA1}"/>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A2DFDC-864E-4FC2-8FB1-B96190F774D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AA1774C-BC67-4505-ACBA-71283AA3948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6440E18-C441-4E83-A417-971B875ADF7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E345AE2-28D5-45D7-9BE7-1B0666734B78}"/>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2B445E0-75D2-4115-BDF5-9427E8D3F916}"/>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81CFF2F-8270-4BA2-8DC7-2EE76F4ACF82}"/>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59FA808-EBFD-48B0-BD57-E2ACA7D552FC}"/>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690B92D-D845-4A8F-B654-A4CDE14CA61D}"/>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E4A806B-F15C-4EFE-AD3F-1DD162F6807B}"/>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2F5FBE7-8D7F-419F-9363-370636DD12C0}"/>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C0F7FA8-A653-4213-BA66-851DD8790DBF}"/>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EABB0B-641C-4EE3-96C8-50C384ED8EE1}"/>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CEAA20F-3105-4DD0-AC08-066787445C88}"/>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35B5DC8F-94C7-4D8B-AD42-8C5C3E41B0E1}"/>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B33E4AFC-DE7D-4D45-A0AE-F90EFE780C81}"/>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0297AA-08E9-4649-A1BB-F8F3294DE3F3}"/>
              </a:ext>
              <a:ext uri="{C183D7F6-B498-43B3-948B-1728B52AA6E4}">
                <adec:decorative xmlns:adec="http://schemas.microsoft.com/office/drawing/2017/decorative" val="0"/>
              </a:ext>
            </a:extLst>
          </p:cNvPr>
          <p:cNvPicPr>
            <a:picLocks noChangeAspect="1"/>
          </p:cNvPicPr>
          <p:nvPr/>
        </p:nvPicPr>
        <p:blipFill rotWithShape="1">
          <a:blip r:embed="rId29"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91" name="GRID" hidden="1">
            <a:extLst>
              <a:ext uri="{FF2B5EF4-FFF2-40B4-BE49-F238E27FC236}">
                <a16:creationId xmlns:a16="http://schemas.microsoft.com/office/drawing/2014/main" id="{384144D8-5893-4C40-A67B-BA5AE3B8A0F5}"/>
              </a:ext>
            </a:extLst>
          </p:cNvPr>
          <p:cNvGrpSpPr/>
          <p:nvPr userDrawn="1"/>
        </p:nvGrpSpPr>
        <p:grpSpPr>
          <a:xfrm>
            <a:off x="0" y="0"/>
            <a:ext cx="12192000" cy="6858000"/>
            <a:chOff x="0" y="0"/>
            <a:chExt cx="12192000" cy="6858000"/>
          </a:xfrm>
        </p:grpSpPr>
        <p:cxnSp>
          <p:nvCxnSpPr>
            <p:cNvPr id="92" name="Straight Connector 91">
              <a:extLst>
                <a:ext uri="{FF2B5EF4-FFF2-40B4-BE49-F238E27FC236}">
                  <a16:creationId xmlns:a16="http://schemas.microsoft.com/office/drawing/2014/main" id="{0A103FA1-91AF-419C-9190-47DF94E1356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4E1E9C6-C8C8-4F0B-B269-597231A242B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97F54F-9B89-4458-B5C3-2C3FD04B162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EB1E268-7DA2-417A-8AEF-5DFDC2C3C1DD}"/>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CC71369-7C68-4F92-A065-671B85E8D0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B946BC6-987B-47C9-89BA-CAEA4A0CC6E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0BC1C22-D590-421A-AE61-AE35AC6CFB22}"/>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372A50-64F2-41AB-9D3B-0F214BA43F0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C4B351B-8924-4960-8A7B-83A7514FA32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4A6B68F-02E8-4BF2-B92E-0117D8BAC9D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CD7F53-8948-4620-BBC1-5D26BCDCD5C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B69AC16-CCBD-4DEE-9ABF-901C869C2F0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653002D-16CC-4142-A267-02AB831AACFE}"/>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F8C5DDE-A096-41E4-89F4-3056CAD0899F}"/>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53C372E-DE2B-4E9F-9D53-751CA6551963}"/>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D7A8920-4975-4AB1-8AC7-E465091B30D6}"/>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BA8759C-1E2F-4081-A4A1-DDE56532F65B}"/>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11AA1B-7440-44B6-AA9A-081B7973DF5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ACEF407-BB1F-425C-9CC0-1C6B60CFBC2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3473ABD-32EB-4AAD-B975-9B383E0DD70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0BD9BCC-C39A-45FD-A551-667DD40717DE}"/>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A7E8584-5D80-47E0-9950-93068875E0C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578E824-F960-4330-8F1D-EBFDBAFF6CD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092F39C-B092-49C1-854B-E251E7B75865}"/>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5512053-B1E4-46C9-A091-5EA8116D151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7BF873A-9FF3-4302-8C11-2ACB5F30B9B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FC25D90-FB86-4EEB-A677-C2AF21CDAF6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15FA3CE-D1D9-4A05-BF70-44F931863874}"/>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D73A59B-F4B4-4B88-8CB0-A4536337F42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174DEDC-1E4B-4D46-A60D-650789366DC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D22406E-B334-404E-8C02-7EE17EC1FD2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2B7B595-37EA-4FF0-A410-71D0538FCAD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94FB3FE-4EAF-4F94-9D8D-92A67862620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453F4D6-87D2-4720-8334-4B09B4FC4BA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6" name=".64 square" hidden="1">
            <a:extLst>
              <a:ext uri="{FF2B5EF4-FFF2-40B4-BE49-F238E27FC236}">
                <a16:creationId xmlns:a16="http://schemas.microsoft.com/office/drawing/2014/main" id="{AE4695E2-A766-4D6F-843B-FCE5C34A331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32 square" hidden="1">
            <a:extLst>
              <a:ext uri="{FF2B5EF4-FFF2-40B4-BE49-F238E27FC236}">
                <a16:creationId xmlns:a16="http://schemas.microsoft.com/office/drawing/2014/main" id="{AA62E311-F5C3-4964-A4D6-A9678AEC42D8}"/>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B059A723-347C-4DB3-9994-14C9768C2F97}"/>
              </a:ext>
              <a:ext uri="{C183D7F6-B498-43B3-948B-1728B52AA6E4}">
                <adec:decorative xmlns:adec="http://schemas.microsoft.com/office/drawing/2017/decorative" val="0"/>
              </a:ext>
            </a:extLst>
          </p:cNvPr>
          <p:cNvPicPr>
            <a:picLocks noChangeAspect="1"/>
          </p:cNvPicPr>
          <p:nvPr userDrawn="1"/>
        </p:nvPicPr>
        <p:blipFill rotWithShape="1">
          <a:blip r:embed="rId29"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03508423"/>
      </p:ext>
    </p:extLst>
  </p:cSld>
  <p:clrMap bg1="lt1" tx1="dk1" bg2="lt2" tx2="dk2" accent1="accent1" accent2="accent2" accent3="accent3" accent4="accent4" accent5="accent5" accent6="accent6" hlink="hlink" folHlink="folHlink"/>
  <p:sldLayoutIdLst>
    <p:sldLayoutId id="2147485549" r:id="rId1"/>
    <p:sldLayoutId id="2147485550" r:id="rId2"/>
    <p:sldLayoutId id="2147485551" r:id="rId3"/>
    <p:sldLayoutId id="2147485552" r:id="rId4"/>
    <p:sldLayoutId id="2147485553" r:id="rId5"/>
    <p:sldLayoutId id="2147485554" r:id="rId6"/>
    <p:sldLayoutId id="2147485555" r:id="rId7"/>
    <p:sldLayoutId id="2147485556" r:id="rId8"/>
    <p:sldLayoutId id="2147485557" r:id="rId9"/>
    <p:sldLayoutId id="2147485558" r:id="rId10"/>
    <p:sldLayoutId id="2147485559" r:id="rId11"/>
    <p:sldLayoutId id="2147485560" r:id="rId12"/>
    <p:sldLayoutId id="2147485561" r:id="rId13"/>
    <p:sldLayoutId id="2147485562" r:id="rId14"/>
    <p:sldLayoutId id="2147485563" r:id="rId15"/>
    <p:sldLayoutId id="2147485564" r:id="rId16"/>
    <p:sldLayoutId id="2147485565" r:id="rId17"/>
    <p:sldLayoutId id="2147485566" r:id="rId18"/>
    <p:sldLayoutId id="2147485567" r:id="rId19"/>
    <p:sldLayoutId id="2147485568" r:id="rId20"/>
    <p:sldLayoutId id="2147485569" r:id="rId21"/>
    <p:sldLayoutId id="2147485570" r:id="rId22"/>
    <p:sldLayoutId id="2147485571" r:id="rId23"/>
    <p:sldLayoutId id="2147485572" r:id="rId24"/>
    <p:sldLayoutId id="2147485573" r:id="rId25"/>
    <p:sldLayoutId id="2147485574" r:id="rId26"/>
    <p:sldLayoutId id="2147485575" r:id="rId27"/>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7" orient="horz" pos="168">
          <p15:clr>
            <a:srgbClr val="A4A3A4"/>
          </p15:clr>
        </p15:guide>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49" name="GRID" hidden="1">
            <a:extLst>
              <a:ext uri="{FF2B5EF4-FFF2-40B4-BE49-F238E27FC236}">
                <a16:creationId xmlns:a16="http://schemas.microsoft.com/office/drawing/2014/main" id="{3049C5E1-9980-4F6D-B669-EC0F7643A1EE}"/>
              </a:ext>
            </a:extLst>
          </p:cNvPr>
          <p:cNvGrpSpPr/>
          <p:nvPr userDrawn="1"/>
        </p:nvGrpSpPr>
        <p:grpSpPr>
          <a:xfrm>
            <a:off x="0" y="0"/>
            <a:ext cx="12192000" cy="6858000"/>
            <a:chOff x="0" y="0"/>
            <a:chExt cx="12192000" cy="6858000"/>
          </a:xfrm>
        </p:grpSpPr>
        <p:cxnSp>
          <p:nvCxnSpPr>
            <p:cNvPr id="50" name="Straight Connector 49">
              <a:extLst>
                <a:ext uri="{FF2B5EF4-FFF2-40B4-BE49-F238E27FC236}">
                  <a16:creationId xmlns:a16="http://schemas.microsoft.com/office/drawing/2014/main" id="{3FB5F2CC-175D-4CA7-BAAC-03E47680777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69BCD0-F5EA-424F-A8E2-4C6128A499B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1F661B5-9AA9-4ABD-981C-C587EB30E50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73BCF02-53DC-4CC4-9B8A-47C8B874F56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B654F1-826C-4BEA-8E8C-6878DB8F2A6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095CE6-3BF7-4EF8-9EA9-FF23239178F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743BE97-93B7-4639-9AC2-214DCA8FF6D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2E0696-226D-493B-98FC-0B159BDB490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181A92-4D90-40AB-8439-3A53F617A38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14DCF1-1BB4-448D-9E90-E74466E8DBD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71D96-AC6C-418A-9FCB-4C996C763D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725FB2-5EAA-4E1E-93AE-40A01CFEFF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4078F5-A097-47F0-A85E-7EBF68C1E92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5C6560-0CC7-4C2B-8EC5-1B972A79A9A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D8590FB-7340-44B8-8FA9-6B48D11D4E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B72AB54-032E-4520-A150-E720FD0CE1F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8BC7A0-D47A-4957-9794-8D73959E0AB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130CAB4-99A7-4434-ACB1-D3F5CEA2A3CE}"/>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B702A3-22AD-4C1F-A5B7-C227A03F3D5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83E490-13DE-4C8A-B808-64A6DD9701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C5C74-263F-46C0-A47B-4D7FBBAF45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E0AD84-934D-46EF-9879-48D1C8EDBC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14FAC0-BD04-4F87-831F-562062EF8D3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1B15C9-547E-4C0E-A430-F000552558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191030-0AE2-49FE-A98D-1D6CBBE70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EDCDD1-0AEF-4D92-AC26-79AC05F1361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381CFD-0FFE-4D1D-9F5D-26A209B04A3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8E918C-0B01-41E4-87CE-D552EB0E23D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0F7C9AD-E0A3-415C-A0EE-E3F6295B10B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72F670-7348-4A01-9089-2BE30810BF3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291C2B-EA75-46F1-A174-B3890E82EB1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8F11E2-D7D5-40DA-8877-AE0A2D854C6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E1771F-B27A-4CD8-830B-8CE969BEF81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E87D1-F072-4DB0-997F-433734E3EC4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64 square" hidden="1">
            <a:extLst>
              <a:ext uri="{FF2B5EF4-FFF2-40B4-BE49-F238E27FC236}">
                <a16:creationId xmlns:a16="http://schemas.microsoft.com/office/drawing/2014/main" id="{504AC5D2-79A3-46A0-B0AC-0398DF9C897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32 square" hidden="1">
            <a:extLst>
              <a:ext uri="{FF2B5EF4-FFF2-40B4-BE49-F238E27FC236}">
                <a16:creationId xmlns:a16="http://schemas.microsoft.com/office/drawing/2014/main" id="{8CB96CAC-E59C-42CE-980D-A78760C261F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B3676D3-1D86-49B7-8D46-5D8E733EA0C0}"/>
              </a:ext>
              <a:ext uri="{C183D7F6-B498-43B3-948B-1728B52AA6E4}">
                <adec:decorative xmlns:adec="http://schemas.microsoft.com/office/drawing/2017/decorative" val="0"/>
              </a:ext>
            </a:extLst>
          </p:cNvPr>
          <p:cNvPicPr>
            <a:picLocks noChangeAspect="1"/>
          </p:cNvPicPr>
          <p:nvPr userDrawn="1"/>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63421061"/>
      </p:ext>
    </p:extLst>
  </p:cSld>
  <p:clrMap bg1="lt1" tx1="dk1" bg2="lt2" tx2="dk2" accent1="accent1" accent2="accent2" accent3="accent3" accent4="accent4" accent5="accent5" accent6="accent6" hlink="hlink" folHlink="folHlink"/>
  <p:sldLayoutIdLst>
    <p:sldLayoutId id="2147485577" r:id="rId1"/>
    <p:sldLayoutId id="2147485578" r:id="rId2"/>
    <p:sldLayoutId id="2147485579" r:id="rId3"/>
    <p:sldLayoutId id="2147485580" r:id="rId4"/>
    <p:sldLayoutId id="2147485581" r:id="rId5"/>
    <p:sldLayoutId id="2147485582" r:id="rId6"/>
    <p:sldLayoutId id="2147485583" r:id="rId7"/>
    <p:sldLayoutId id="2147485584" r:id="rId8"/>
    <p:sldLayoutId id="2147485585" r:id="rId9"/>
    <p:sldLayoutId id="2147485586" r:id="rId10"/>
    <p:sldLayoutId id="2147485587" r:id="rId11"/>
    <p:sldLayoutId id="2147485588" r:id="rId12"/>
    <p:sldLayoutId id="2147485589" r:id="rId13"/>
    <p:sldLayoutId id="2147485590" r:id="rId14"/>
    <p:sldLayoutId id="2147485591" r:id="rId15"/>
    <p:sldLayoutId id="2147485592" r:id="rId16"/>
    <p:sldLayoutId id="2147485593" r:id="rId17"/>
    <p:sldLayoutId id="2147485594" r:id="rId18"/>
    <p:sldLayoutId id="2147485595" r:id="rId19"/>
    <p:sldLayoutId id="2147485596" r:id="rId20"/>
    <p:sldLayoutId id="2147485597" r:id="rId21"/>
    <p:sldLayoutId id="2147485598" r:id="rId22"/>
    <p:sldLayoutId id="2147485599" r:id="rId23"/>
    <p:sldLayoutId id="2147485600" r:id="rId24"/>
    <p:sldLayoutId id="2147485601" r:id="rId25"/>
    <p:sldLayoutId id="2147485602" r:id="rId26"/>
    <p:sldLayoutId id="2147485603" r:id="rId27"/>
    <p:sldLayoutId id="2147485604" r:id="rId28"/>
    <p:sldLayoutId id="2147485605" r:id="rId29"/>
    <p:sldLayoutId id="2147485606" r:id="rId30"/>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776263569"/>
      </p:ext>
    </p:extLst>
  </p:cSld>
  <p:clrMap bg1="lt1" tx1="dk1" bg2="lt2" tx2="dk2" accent1="accent1" accent2="accent2" accent3="accent3" accent4="accent4" accent5="accent5" accent6="accent6" hlink="hlink" folHlink="folHlink"/>
  <p:sldLayoutIdLst>
    <p:sldLayoutId id="2147485608" r:id="rId1"/>
    <p:sldLayoutId id="2147485609" r:id="rId2"/>
    <p:sldLayoutId id="2147485610" r:id="rId3"/>
    <p:sldLayoutId id="2147485611" r:id="rId4"/>
    <p:sldLayoutId id="2147485612" r:id="rId5"/>
    <p:sldLayoutId id="2147485613" r:id="rId6"/>
    <p:sldLayoutId id="2147485614" r:id="rId7"/>
    <p:sldLayoutId id="2147485615" r:id="rId8"/>
    <p:sldLayoutId id="2147485616" r:id="rId9"/>
    <p:sldLayoutId id="2147485617" r:id="rId10"/>
    <p:sldLayoutId id="2147485618" r:id="rId11"/>
    <p:sldLayoutId id="2147485619" r:id="rId12"/>
    <p:sldLayoutId id="2147485620" r:id="rId13"/>
    <p:sldLayoutId id="2147485621" r:id="rId14"/>
    <p:sldLayoutId id="2147485622" r:id="rId15"/>
    <p:sldLayoutId id="2147485623" r:id="rId16"/>
    <p:sldLayoutId id="2147485624" r:id="rId17"/>
    <p:sldLayoutId id="2147485625" r:id="rId18"/>
    <p:sldLayoutId id="2147485626" r:id="rId19"/>
    <p:sldLayoutId id="2147485627" r:id="rId20"/>
    <p:sldLayoutId id="2147485628" r:id="rId21"/>
    <p:sldLayoutId id="2147485629" r:id="rId22"/>
    <p:sldLayoutId id="2147485630" r:id="rId23"/>
    <p:sldLayoutId id="2147485631" r:id="rId24"/>
    <p:sldLayoutId id="2147485632" r:id="rId25"/>
    <p:sldLayoutId id="2147485633" r:id="rId26"/>
    <p:sldLayoutId id="2147485634" r:id="rId27"/>
    <p:sldLayoutId id="2147485635" r:id="rId28"/>
    <p:sldLayoutId id="2147485636" r:id="rId29"/>
    <p:sldLayoutId id="2147485637" r:id="rId30"/>
    <p:sldLayoutId id="2147485638" r:id="rId31"/>
    <p:sldLayoutId id="2147485639" r:id="rId32"/>
    <p:sldLayoutId id="2147485640" r:id="rId33"/>
    <p:sldLayoutId id="2147485641" r:id="rId34"/>
    <p:sldLayoutId id="2147485642" r:id="rId35"/>
  </p:sldLayoutIdLst>
  <p:transition>
    <p:fade/>
  </p:transition>
  <p:hf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image" Target="../media/image121.jpeg"/></Relationships>
</file>

<file path=ppt/slides/_rels/slide101.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2.png"/><Relationship Id="rId7" Type="http://schemas.openxmlformats.org/officeDocument/2006/relationships/image" Target="../media/image126.jpeg"/><Relationship Id="rId2" Type="http://schemas.openxmlformats.org/officeDocument/2006/relationships/notesSlide" Target="../notesSlides/notesSlide82.xml"/><Relationship Id="rId1" Type="http://schemas.openxmlformats.org/officeDocument/2006/relationships/slideLayout" Target="../slideLayouts/slideLayout16.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svg"/></Relationships>
</file>

<file path=ppt/slides/_rels/slide10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8" Type="http://schemas.openxmlformats.org/officeDocument/2006/relationships/hyperlink" Target="https://aka.ms/sus-stay-informed" TargetMode="External"/><Relationship Id="rId3" Type="http://schemas.openxmlformats.org/officeDocument/2006/relationships/image" Target="../media/image303.jpeg"/><Relationship Id="rId7" Type="http://schemas.openxmlformats.org/officeDocument/2006/relationships/hyperlink" Target="https://aka.ms/MSMtrial" TargetMode="External"/><Relationship Id="rId2" Type="http://schemas.openxmlformats.org/officeDocument/2006/relationships/notesSlide" Target="../notesSlides/notesSlide84.xml"/><Relationship Id="rId1" Type="http://schemas.openxmlformats.org/officeDocument/2006/relationships/slideLayout" Target="../slideLayouts/slideLayout344.xml"/><Relationship Id="rId6" Type="http://schemas.openxmlformats.org/officeDocument/2006/relationships/hyperlink" Target="https://aka.ms/SustainabilityHub" TargetMode="External"/><Relationship Id="rId5" Type="http://schemas.openxmlformats.org/officeDocument/2006/relationships/hyperlink" Target="https://aka.ms/Sustainabilityreadiness" TargetMode="External"/><Relationship Id="rId10" Type="http://schemas.openxmlformats.org/officeDocument/2006/relationships/hyperlink" Target="https://microsoft.sharepoint.com/teams/wwcsustainability" TargetMode="External"/><Relationship Id="rId4" Type="http://schemas.openxmlformats.org/officeDocument/2006/relationships/hyperlink" Target="https://aka.ms/CloudforSustainabilityreadiness" TargetMode="External"/><Relationship Id="rId9" Type="http://schemas.openxmlformats.org/officeDocument/2006/relationships/hyperlink" Target="https://aka.ms/susinquiry"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85.xml"/><Relationship Id="rId1" Type="http://schemas.openxmlformats.org/officeDocument/2006/relationships/slideLayout" Target="../slideLayouts/slideLayout248.xml"/></Relationships>
</file>

<file path=ppt/slides/_rels/slide1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134.svg"/><Relationship Id="rId4" Type="http://schemas.openxmlformats.org/officeDocument/2006/relationships/image" Target="../media/image133.png"/></Relationships>
</file>

<file path=ppt/slides/_rels/slide1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137.svg"/><Relationship Id="rId4" Type="http://schemas.openxmlformats.org/officeDocument/2006/relationships/image" Target="../media/image136.png"/></Relationships>
</file>

<file path=ppt/slides/_rels/slide13.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4.xml"/><Relationship Id="rId1" Type="http://schemas.openxmlformats.org/officeDocument/2006/relationships/slideLayout" Target="../slideLayouts/slideLayout56.xml"/><Relationship Id="rId6" Type="http://schemas.openxmlformats.org/officeDocument/2006/relationships/image" Target="../media/image138.emf"/><Relationship Id="rId5" Type="http://schemas.openxmlformats.org/officeDocument/2006/relationships/image" Target="../media/image141.png"/><Relationship Id="rId4" Type="http://schemas.openxmlformats.org/officeDocument/2006/relationships/image" Target="../media/image140.jpeg"/></Relationships>
</file>

<file path=ppt/slides/_rels/slide1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5.xml"/><Relationship Id="rId1" Type="http://schemas.openxmlformats.org/officeDocument/2006/relationships/slideLayout" Target="../slideLayouts/slideLayout229.xml"/></Relationships>
</file>

<file path=ppt/slides/_rels/slide1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notesSlide" Target="../notesSlides/notesSlide23.xml"/><Relationship Id="rId7" Type="http://schemas.openxmlformats.org/officeDocument/2006/relationships/hyperlink" Target="http://flickr.com/photos/walmartcorporate/5758167853" TargetMode="External"/><Relationship Id="rId12" Type="http://schemas.openxmlformats.org/officeDocument/2006/relationships/hyperlink" Target="http://vinayravindran.com/2013/09/22/guest-blog-retaining-good-people-company-big-challenge/" TargetMode="External"/><Relationship Id="rId2" Type="http://schemas.openxmlformats.org/officeDocument/2006/relationships/slideLayout" Target="../slideLayouts/slideLayout309.xml"/><Relationship Id="rId1" Type="http://schemas.openxmlformats.org/officeDocument/2006/relationships/tags" Target="../tags/tag1.xml"/><Relationship Id="rId6" Type="http://schemas.openxmlformats.org/officeDocument/2006/relationships/image" Target="../media/image146.jpeg"/><Relationship Id="rId11" Type="http://schemas.openxmlformats.org/officeDocument/2006/relationships/image" Target="../media/image149.jpeg"/><Relationship Id="rId5" Type="http://schemas.openxmlformats.org/officeDocument/2006/relationships/hyperlink" Target="https://www.goodfreephotos.com/united-states/pennsylvania/philadelphia/cityscape-of-philadephia-pennsylvania.jpg.php" TargetMode="External"/><Relationship Id="rId10" Type="http://schemas.openxmlformats.org/officeDocument/2006/relationships/image" Target="../media/image148.jpeg"/><Relationship Id="rId4" Type="http://schemas.openxmlformats.org/officeDocument/2006/relationships/image" Target="../media/image145.jpeg"/><Relationship Id="rId9" Type="http://schemas.openxmlformats.org/officeDocument/2006/relationships/hyperlink" Target="https://www.britishherald.com/bofa-data-show-investors-dump-tech-stocks-pump-fund-into-inflation-protection/" TargetMode="External"/></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24.xml"/><Relationship Id="rId7" Type="http://schemas.openxmlformats.org/officeDocument/2006/relationships/image" Target="../media/image153.png"/><Relationship Id="rId2" Type="http://schemas.openxmlformats.org/officeDocument/2006/relationships/slideLayout" Target="../slideLayouts/slideLayout15.xml"/><Relationship Id="rId1" Type="http://schemas.openxmlformats.org/officeDocument/2006/relationships/tags" Target="../tags/tag2.xml"/><Relationship Id="rId6" Type="http://schemas.openxmlformats.org/officeDocument/2006/relationships/image" Target="../media/image152.jpeg"/><Relationship Id="rId5" Type="http://schemas.openxmlformats.org/officeDocument/2006/relationships/image" Target="../media/image151.png"/><Relationship Id="rId4" Type="http://schemas.openxmlformats.org/officeDocument/2006/relationships/image" Target="../media/image150.jpeg"/><Relationship Id="rId9" Type="http://schemas.openxmlformats.org/officeDocument/2006/relationships/image" Target="../media/image154.png"/></Relationships>
</file>

<file path=ppt/slides/_rels/slide2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160.sv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159.png"/><Relationship Id="rId5" Type="http://schemas.openxmlformats.org/officeDocument/2006/relationships/image" Target="../media/image158.svg"/><Relationship Id="rId4" Type="http://schemas.openxmlformats.org/officeDocument/2006/relationships/image" Target="../media/image157.png"/></Relationships>
</file>

<file path=ppt/slides/_rels/slide28.xml.rels><?xml version="1.0" encoding="UTF-8" standalone="yes"?>
<Relationships xmlns="http://schemas.openxmlformats.org/package/2006/relationships"><Relationship Id="rId8" Type="http://schemas.openxmlformats.org/officeDocument/2006/relationships/image" Target="../media/image166.svg"/><Relationship Id="rId13" Type="http://schemas.openxmlformats.org/officeDocument/2006/relationships/image" Target="../media/image171.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svg"/><Relationship Id="rId2" Type="http://schemas.openxmlformats.org/officeDocument/2006/relationships/notesSlide" Target="../notesSlides/notesSlide28.xml"/><Relationship Id="rId16" Type="http://schemas.openxmlformats.org/officeDocument/2006/relationships/image" Target="../media/image174.svg"/><Relationship Id="rId1" Type="http://schemas.openxmlformats.org/officeDocument/2006/relationships/slideLayout" Target="../slideLayouts/slideLayout12.xml"/><Relationship Id="rId6" Type="http://schemas.openxmlformats.org/officeDocument/2006/relationships/image" Target="../media/image164.svg"/><Relationship Id="rId11" Type="http://schemas.openxmlformats.org/officeDocument/2006/relationships/image" Target="../media/image169.png"/><Relationship Id="rId5" Type="http://schemas.openxmlformats.org/officeDocument/2006/relationships/image" Target="../media/image163.png"/><Relationship Id="rId15" Type="http://schemas.openxmlformats.org/officeDocument/2006/relationships/image" Target="../media/image173.png"/><Relationship Id="rId10" Type="http://schemas.openxmlformats.org/officeDocument/2006/relationships/image" Target="../media/image168.svg"/><Relationship Id="rId4" Type="http://schemas.openxmlformats.org/officeDocument/2006/relationships/image" Target="../media/image162.svg"/><Relationship Id="rId9" Type="http://schemas.openxmlformats.org/officeDocument/2006/relationships/image" Target="../media/image167.png"/><Relationship Id="rId14" Type="http://schemas.openxmlformats.org/officeDocument/2006/relationships/image" Target="../media/image172.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0.xml"/><Relationship Id="rId1" Type="http://schemas.openxmlformats.org/officeDocument/2006/relationships/slideLayout" Target="../slideLayouts/slideLayout56.xml"/><Relationship Id="rId5" Type="http://schemas.openxmlformats.org/officeDocument/2006/relationships/hyperlink" Target="https://ghgprotocol.org/sites/default/files/standards_supporting/Intro_GHGP_Tech.pdf" TargetMode="External"/><Relationship Id="rId4" Type="http://schemas.openxmlformats.org/officeDocument/2006/relationships/image" Target="../media/image176.svg"/></Relationships>
</file>

<file path=ppt/slides/_rels/slide31.xml.rels><?xml version="1.0" encoding="UTF-8" standalone="yes"?>
<Relationships xmlns="http://schemas.openxmlformats.org/package/2006/relationships"><Relationship Id="rId3" Type="http://schemas.openxmlformats.org/officeDocument/2006/relationships/hyperlink" Target="ghgprotocol.org"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hyperlink" Target="https://aka.ms/carbonmathvideo" TargetMode="External"/><Relationship Id="rId1" Type="http://schemas.openxmlformats.org/officeDocument/2006/relationships/slideLayout" Target="../slideLayouts/slideLayout110.xml"/></Relationships>
</file>

<file path=ppt/slides/_rels/slide3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1.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3.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82.svg"/><Relationship Id="rId5" Type="http://schemas.openxmlformats.org/officeDocument/2006/relationships/image" Target="../media/image181.png"/><Relationship Id="rId4" Type="http://schemas.openxmlformats.org/officeDocument/2006/relationships/image" Target="../media/image180.svg"/></Relationships>
</file>

<file path=ppt/slides/_rels/slide48.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3.jpeg"/><Relationship Id="rId7" Type="http://schemas.openxmlformats.org/officeDocument/2006/relationships/image" Target="../media/image185.sv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84.png"/><Relationship Id="rId11" Type="http://schemas.openxmlformats.org/officeDocument/2006/relationships/image" Target="../media/image189.svg"/><Relationship Id="rId5" Type="http://schemas.openxmlformats.org/officeDocument/2006/relationships/image" Target="../media/image180.svg"/><Relationship Id="rId10" Type="http://schemas.openxmlformats.org/officeDocument/2006/relationships/image" Target="../media/image188.png"/><Relationship Id="rId4" Type="http://schemas.openxmlformats.org/officeDocument/2006/relationships/image" Target="../media/image179.png"/><Relationship Id="rId9" Type="http://schemas.openxmlformats.org/officeDocument/2006/relationships/image" Target="../media/image187.svg"/></Relationships>
</file>

<file path=ppt/slides/_rels/slide4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191.svg"/></Relationships>
</file>

<file path=ppt/slides/_rels/slide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21.jpeg"/></Relationships>
</file>

<file path=ppt/slides/_rels/slide50.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79.png"/><Relationship Id="rId7" Type="http://schemas.openxmlformats.org/officeDocument/2006/relationships/image" Target="../media/image186.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185.svg"/><Relationship Id="rId5" Type="http://schemas.openxmlformats.org/officeDocument/2006/relationships/image" Target="../media/image184.png"/><Relationship Id="rId10" Type="http://schemas.openxmlformats.org/officeDocument/2006/relationships/image" Target="../media/image189.svg"/><Relationship Id="rId4" Type="http://schemas.openxmlformats.org/officeDocument/2006/relationships/image" Target="../media/image180.svg"/><Relationship Id="rId9" Type="http://schemas.openxmlformats.org/officeDocument/2006/relationships/image" Target="../media/image18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18" Type="http://schemas.openxmlformats.org/officeDocument/2006/relationships/image" Target="../media/image207.sv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svg"/><Relationship Id="rId17" Type="http://schemas.openxmlformats.org/officeDocument/2006/relationships/image" Target="../media/image206.png"/><Relationship Id="rId2" Type="http://schemas.openxmlformats.org/officeDocument/2006/relationships/notesSlide" Target="../notesSlides/notesSlide50.xml"/><Relationship Id="rId16" Type="http://schemas.openxmlformats.org/officeDocument/2006/relationships/image" Target="../media/image205.svg"/><Relationship Id="rId1" Type="http://schemas.openxmlformats.org/officeDocument/2006/relationships/slideLayout" Target="../slideLayouts/slideLayout12.xml"/><Relationship Id="rId6" Type="http://schemas.openxmlformats.org/officeDocument/2006/relationships/image" Target="../media/image195.sv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sv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svg"/></Relationships>
</file>

<file path=ppt/slides/_rels/slide5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210.png"/><Relationship Id="rId4" Type="http://schemas.openxmlformats.org/officeDocument/2006/relationships/image" Target="../media/image209.svg"/></Relationships>
</file>

<file path=ppt/slides/_rels/slide54.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svg"/><Relationship Id="rId7" Type="http://schemas.openxmlformats.org/officeDocument/2006/relationships/image" Target="../media/image216.svg"/><Relationship Id="rId2" Type="http://schemas.openxmlformats.org/officeDocument/2006/relationships/image" Target="../media/image211.png"/><Relationship Id="rId1" Type="http://schemas.openxmlformats.org/officeDocument/2006/relationships/slideLayout" Target="../slideLayouts/slideLayout14.xml"/><Relationship Id="rId6" Type="http://schemas.openxmlformats.org/officeDocument/2006/relationships/image" Target="../media/image215.png"/><Relationship Id="rId11" Type="http://schemas.openxmlformats.org/officeDocument/2006/relationships/image" Target="../media/image220.svg"/><Relationship Id="rId5" Type="http://schemas.openxmlformats.org/officeDocument/2006/relationships/image" Target="../media/image214.sv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svg"/></Relationships>
</file>

<file path=ppt/slides/_rels/slide55.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5.sv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svg"/></Relationships>
</file>

<file path=ppt/slides/_rels/slide56.xml.rels><?xml version="1.0" encoding="UTF-8" standalone="yes"?>
<Relationships xmlns="http://schemas.openxmlformats.org/package/2006/relationships"><Relationship Id="rId3" Type="http://schemas.openxmlformats.org/officeDocument/2006/relationships/image" Target="../media/image222.svg"/><Relationship Id="rId2" Type="http://schemas.openxmlformats.org/officeDocument/2006/relationships/image" Target="../media/image221.png"/><Relationship Id="rId1" Type="http://schemas.openxmlformats.org/officeDocument/2006/relationships/slideLayout" Target="../slideLayouts/slideLayout14.xml"/><Relationship Id="rId4" Type="http://schemas.openxmlformats.org/officeDocument/2006/relationships/image" Target="../media/image226.png"/></Relationships>
</file>

<file path=ppt/slides/_rels/slide57.xml.rels><?xml version="1.0" encoding="UTF-8" standalone="yes"?>
<Relationships xmlns="http://schemas.openxmlformats.org/package/2006/relationships"><Relationship Id="rId3" Type="http://schemas.openxmlformats.org/officeDocument/2006/relationships/image" Target="../media/image228.svg"/><Relationship Id="rId7" Type="http://schemas.openxmlformats.org/officeDocument/2006/relationships/image" Target="../media/image232.svg"/><Relationship Id="rId2" Type="http://schemas.openxmlformats.org/officeDocument/2006/relationships/image" Target="../media/image227.png"/><Relationship Id="rId1" Type="http://schemas.openxmlformats.org/officeDocument/2006/relationships/slideLayout" Target="../slideLayouts/slideLayout14.xml"/><Relationship Id="rId6" Type="http://schemas.openxmlformats.org/officeDocument/2006/relationships/image" Target="../media/image231.png"/><Relationship Id="rId5" Type="http://schemas.openxmlformats.org/officeDocument/2006/relationships/image" Target="../media/image230.svg"/><Relationship Id="rId4" Type="http://schemas.openxmlformats.org/officeDocument/2006/relationships/image" Target="../media/image229.png"/></Relationships>
</file>

<file path=ppt/slides/_rels/slide5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3.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54.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2.png"/><Relationship Id="rId7" Type="http://schemas.openxmlformats.org/officeDocument/2006/relationships/image" Target="../media/image126.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svg"/></Relationships>
</file>

<file path=ppt/slides/_rels/slide6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55.xml"/><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234.png"/></Relationships>
</file>

<file path=ppt/slides/_rels/slide64.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svg"/><Relationship Id="rId3" Type="http://schemas.openxmlformats.org/officeDocument/2006/relationships/image" Target="../media/image236.svg"/><Relationship Id="rId7" Type="http://schemas.openxmlformats.org/officeDocument/2006/relationships/image" Target="../media/image238.svg"/><Relationship Id="rId12" Type="http://schemas.openxmlformats.org/officeDocument/2006/relationships/image" Target="../media/image243.png"/><Relationship Id="rId2" Type="http://schemas.openxmlformats.org/officeDocument/2006/relationships/image" Target="../media/image235.png"/><Relationship Id="rId1" Type="http://schemas.openxmlformats.org/officeDocument/2006/relationships/slideLayout" Target="../slideLayouts/slideLayout14.xml"/><Relationship Id="rId6" Type="http://schemas.openxmlformats.org/officeDocument/2006/relationships/image" Target="../media/image237.png"/><Relationship Id="rId11" Type="http://schemas.openxmlformats.org/officeDocument/2006/relationships/image" Target="../media/image242.svg"/><Relationship Id="rId5" Type="http://schemas.openxmlformats.org/officeDocument/2006/relationships/image" Target="../media/image189.svg"/><Relationship Id="rId15" Type="http://schemas.openxmlformats.org/officeDocument/2006/relationships/image" Target="../media/image246.svg"/><Relationship Id="rId10" Type="http://schemas.openxmlformats.org/officeDocument/2006/relationships/image" Target="../media/image241.png"/><Relationship Id="rId4" Type="http://schemas.openxmlformats.org/officeDocument/2006/relationships/image" Target="../media/image188.png"/><Relationship Id="rId9" Type="http://schemas.openxmlformats.org/officeDocument/2006/relationships/image" Target="../media/image240.svg"/><Relationship Id="rId14" Type="http://schemas.openxmlformats.org/officeDocument/2006/relationships/image" Target="../media/image245.png"/></Relationships>
</file>

<file path=ppt/slides/_rels/slide65.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0.svg"/><Relationship Id="rId18" Type="http://schemas.openxmlformats.org/officeDocument/2006/relationships/image" Target="../media/image251.png"/><Relationship Id="rId3" Type="http://schemas.openxmlformats.org/officeDocument/2006/relationships/image" Target="../media/image242.svg"/><Relationship Id="rId21" Type="http://schemas.openxmlformats.org/officeDocument/2006/relationships/image" Target="../media/image254.svg"/><Relationship Id="rId7" Type="http://schemas.openxmlformats.org/officeDocument/2006/relationships/image" Target="../media/image236.svg"/><Relationship Id="rId12" Type="http://schemas.openxmlformats.org/officeDocument/2006/relationships/image" Target="../media/image239.png"/><Relationship Id="rId17" Type="http://schemas.openxmlformats.org/officeDocument/2006/relationships/image" Target="../media/image250.svg"/><Relationship Id="rId2" Type="http://schemas.openxmlformats.org/officeDocument/2006/relationships/image" Target="../media/image241.png"/><Relationship Id="rId16" Type="http://schemas.openxmlformats.org/officeDocument/2006/relationships/image" Target="../media/image249.png"/><Relationship Id="rId20" Type="http://schemas.openxmlformats.org/officeDocument/2006/relationships/image" Target="../media/image253.png"/><Relationship Id="rId1" Type="http://schemas.openxmlformats.org/officeDocument/2006/relationships/slideLayout" Target="../slideLayouts/slideLayout14.xml"/><Relationship Id="rId6" Type="http://schemas.openxmlformats.org/officeDocument/2006/relationships/image" Target="../media/image235.png"/><Relationship Id="rId11" Type="http://schemas.openxmlformats.org/officeDocument/2006/relationships/image" Target="../media/image246.svg"/><Relationship Id="rId5" Type="http://schemas.openxmlformats.org/officeDocument/2006/relationships/image" Target="../media/image189.svg"/><Relationship Id="rId15" Type="http://schemas.openxmlformats.org/officeDocument/2006/relationships/image" Target="../media/image248.svg"/><Relationship Id="rId10" Type="http://schemas.openxmlformats.org/officeDocument/2006/relationships/image" Target="../media/image245.png"/><Relationship Id="rId19" Type="http://schemas.openxmlformats.org/officeDocument/2006/relationships/image" Target="../media/image252.svg"/><Relationship Id="rId4" Type="http://schemas.openxmlformats.org/officeDocument/2006/relationships/image" Target="../media/image188.png"/><Relationship Id="rId9" Type="http://schemas.openxmlformats.org/officeDocument/2006/relationships/image" Target="../media/image244.svg"/><Relationship Id="rId14" Type="http://schemas.openxmlformats.org/officeDocument/2006/relationships/image" Target="../media/image247.png"/></Relationships>
</file>

<file path=ppt/slides/_rels/slide66.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png"/><Relationship Id="rId1" Type="http://schemas.openxmlformats.org/officeDocument/2006/relationships/slideLayout" Target="../slideLayouts/slideLayout14.xml"/><Relationship Id="rId6"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261.png"/><Relationship Id="rId4" Type="http://schemas.openxmlformats.org/officeDocument/2006/relationships/image" Target="../media/image257.png"/><Relationship Id="rId9" Type="http://schemas.openxmlformats.org/officeDocument/2006/relationships/image" Target="../media/image236.svg"/></Relationships>
</file>

<file path=ppt/slides/_rels/slide6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263.svg"/></Relationships>
</file>

<file path=ppt/slides/_rels/slide68.xml.rels><?xml version="1.0" encoding="UTF-8" standalone="yes"?>
<Relationships xmlns="http://schemas.openxmlformats.org/package/2006/relationships"><Relationship Id="rId3" Type="http://schemas.openxmlformats.org/officeDocument/2006/relationships/image" Target="../media/image236.svg"/><Relationship Id="rId2" Type="http://schemas.openxmlformats.org/officeDocument/2006/relationships/image" Target="../media/image235.png"/><Relationship Id="rId1" Type="http://schemas.openxmlformats.org/officeDocument/2006/relationships/slideLayout" Target="../slideLayouts/slideLayout14.xml"/><Relationship Id="rId4" Type="http://schemas.openxmlformats.org/officeDocument/2006/relationships/image" Target="../media/image264.png"/></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power-platform/power-fx/overview" TargetMode="External"/><Relationship Id="rId2" Type="http://schemas.openxmlformats.org/officeDocument/2006/relationships/image" Target="../media/image265.png"/><Relationship Id="rId1" Type="http://schemas.openxmlformats.org/officeDocument/2006/relationships/slideLayout" Target="../slideLayouts/slideLayout14.xml"/><Relationship Id="rId5" Type="http://schemas.openxmlformats.org/officeDocument/2006/relationships/image" Target="../media/image236.svg"/><Relationship Id="rId4" Type="http://schemas.openxmlformats.org/officeDocument/2006/relationships/image" Target="../media/image235.png"/></Relationships>
</file>

<file path=ppt/slides/_rels/slide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xml"/><Relationship Id="rId1" Type="http://schemas.openxmlformats.org/officeDocument/2006/relationships/slideLayout" Target="../slideLayouts/slideLayout229.xml"/></Relationships>
</file>

<file path=ppt/slides/_rels/slide7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66.png"/><Relationship Id="rId1" Type="http://schemas.openxmlformats.org/officeDocument/2006/relationships/slideLayout" Target="../slideLayouts/slideLayout14.xml"/><Relationship Id="rId4" Type="http://schemas.openxmlformats.org/officeDocument/2006/relationships/image" Target="../media/image236.svg"/></Relationships>
</file>

<file path=ppt/slides/_rels/slide7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67.png"/><Relationship Id="rId1" Type="http://schemas.openxmlformats.org/officeDocument/2006/relationships/slideLayout" Target="../slideLayouts/slideLayout14.xml"/><Relationship Id="rId4" Type="http://schemas.openxmlformats.org/officeDocument/2006/relationships/image" Target="../media/image236.svg"/></Relationships>
</file>

<file path=ppt/slides/_rels/slide7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66.png"/><Relationship Id="rId1" Type="http://schemas.openxmlformats.org/officeDocument/2006/relationships/slideLayout" Target="../slideLayouts/slideLayout14.xml"/><Relationship Id="rId4" Type="http://schemas.openxmlformats.org/officeDocument/2006/relationships/image" Target="../media/image236.svg"/></Relationships>
</file>

<file path=ppt/slides/_rels/slide73.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svg"/></Relationships>
</file>

<file path=ppt/slides/_rels/slide7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273.png"/><Relationship Id="rId1" Type="http://schemas.openxmlformats.org/officeDocument/2006/relationships/slideLayout" Target="../slideLayouts/slideLayout14.xml"/><Relationship Id="rId4" Type="http://schemas.openxmlformats.org/officeDocument/2006/relationships/image" Target="../media/image189.svg"/></Relationships>
</file>

<file path=ppt/slides/_rels/slide75.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74.png"/><Relationship Id="rId7" Type="http://schemas.openxmlformats.org/officeDocument/2006/relationships/image" Target="../media/image252.sv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251.png"/><Relationship Id="rId5" Type="http://schemas.openxmlformats.org/officeDocument/2006/relationships/image" Target="../media/image240.svg"/><Relationship Id="rId4" Type="http://schemas.openxmlformats.org/officeDocument/2006/relationships/image" Target="../media/image239.png"/><Relationship Id="rId9" Type="http://schemas.openxmlformats.org/officeDocument/2006/relationships/image" Target="../media/image250.svg"/></Relationships>
</file>

<file path=ppt/slides/_rels/slide7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228.svg"/><Relationship Id="rId7" Type="http://schemas.openxmlformats.org/officeDocument/2006/relationships/image" Target="../media/image232.svg"/><Relationship Id="rId2" Type="http://schemas.openxmlformats.org/officeDocument/2006/relationships/image" Target="../media/image227.png"/><Relationship Id="rId1" Type="http://schemas.openxmlformats.org/officeDocument/2006/relationships/slideLayout" Target="../slideLayouts/slideLayout14.xml"/><Relationship Id="rId6" Type="http://schemas.openxmlformats.org/officeDocument/2006/relationships/image" Target="../media/image231.png"/><Relationship Id="rId5" Type="http://schemas.openxmlformats.org/officeDocument/2006/relationships/image" Target="../media/image230.svg"/><Relationship Id="rId4" Type="http://schemas.openxmlformats.org/officeDocument/2006/relationships/image" Target="../media/image229.png"/></Relationships>
</file>

<file path=ppt/slides/_rels/slide7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63.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64.xml"/><Relationship Id="rId1" Type="http://schemas.openxmlformats.org/officeDocument/2006/relationships/slideLayout" Target="../slideLayouts/slideLayout6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6.xml"/><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67.xml"/><Relationship Id="rId1" Type="http://schemas.openxmlformats.org/officeDocument/2006/relationships/slideLayout" Target="../slideLayouts/slideLayout47.xml"/><Relationship Id="rId5" Type="http://schemas.openxmlformats.org/officeDocument/2006/relationships/image" Target="../media/image281.png"/><Relationship Id="rId4" Type="http://schemas.openxmlformats.org/officeDocument/2006/relationships/image" Target="../media/image280.svg"/></Relationships>
</file>

<file path=ppt/slides/_rels/slide86.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svg"/><Relationship Id="rId3" Type="http://schemas.openxmlformats.org/officeDocument/2006/relationships/image" Target="../media/image282.png"/><Relationship Id="rId7" Type="http://schemas.openxmlformats.org/officeDocument/2006/relationships/image" Target="../media/image286.svg"/><Relationship Id="rId12" Type="http://schemas.openxmlformats.org/officeDocument/2006/relationships/image" Target="../media/image291.png"/><Relationship Id="rId2" Type="http://schemas.openxmlformats.org/officeDocument/2006/relationships/notesSlide" Target="../notesSlides/notesSlide68.xml"/><Relationship Id="rId16" Type="http://schemas.openxmlformats.org/officeDocument/2006/relationships/image" Target="../media/image295.png"/><Relationship Id="rId1" Type="http://schemas.openxmlformats.org/officeDocument/2006/relationships/slideLayout" Target="../slideLayouts/slideLayout14.xml"/><Relationship Id="rId6" Type="http://schemas.openxmlformats.org/officeDocument/2006/relationships/image" Target="../media/image285.png"/><Relationship Id="rId11" Type="http://schemas.openxmlformats.org/officeDocument/2006/relationships/image" Target="../media/image290.svg"/><Relationship Id="rId5" Type="http://schemas.openxmlformats.org/officeDocument/2006/relationships/image" Target="../media/image284.svg"/><Relationship Id="rId15" Type="http://schemas.openxmlformats.org/officeDocument/2006/relationships/image" Target="../media/image294.svg"/><Relationship Id="rId10" Type="http://schemas.openxmlformats.org/officeDocument/2006/relationships/image" Target="../media/image289.png"/><Relationship Id="rId4" Type="http://schemas.openxmlformats.org/officeDocument/2006/relationships/image" Target="../media/image283.png"/><Relationship Id="rId9" Type="http://schemas.openxmlformats.org/officeDocument/2006/relationships/image" Target="../media/image288.svg"/><Relationship Id="rId14" Type="http://schemas.openxmlformats.org/officeDocument/2006/relationships/image" Target="../media/image293.png"/></Relationships>
</file>

<file path=ppt/slides/_rels/slide87.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296.png"/><Relationship Id="rId7" Type="http://schemas.openxmlformats.org/officeDocument/2006/relationships/image" Target="../media/image262.png"/><Relationship Id="rId12" Type="http://schemas.openxmlformats.org/officeDocument/2006/relationships/image" Target="../media/image301.svg"/><Relationship Id="rId2" Type="http://schemas.openxmlformats.org/officeDocument/2006/relationships/notesSlide" Target="../notesSlides/notesSlide69.xml"/><Relationship Id="rId1" Type="http://schemas.openxmlformats.org/officeDocument/2006/relationships/slideLayout" Target="../slideLayouts/slideLayout47.xml"/><Relationship Id="rId6" Type="http://schemas.openxmlformats.org/officeDocument/2006/relationships/image" Target="../media/image299.svg"/><Relationship Id="rId11" Type="http://schemas.openxmlformats.org/officeDocument/2006/relationships/image" Target="../media/image300.png"/><Relationship Id="rId5" Type="http://schemas.openxmlformats.org/officeDocument/2006/relationships/image" Target="../media/image298.png"/><Relationship Id="rId10" Type="http://schemas.openxmlformats.org/officeDocument/2006/relationships/image" Target="../media/image242.svg"/><Relationship Id="rId4" Type="http://schemas.openxmlformats.org/officeDocument/2006/relationships/image" Target="../media/image297.svg"/><Relationship Id="rId9" Type="http://schemas.openxmlformats.org/officeDocument/2006/relationships/image" Target="../media/image241.png"/></Relationships>
</file>

<file path=ppt/slides/_rels/slide8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0.xml"/><Relationship Id="rId1" Type="http://schemas.openxmlformats.org/officeDocument/2006/relationships/slideLayout" Target="../slideLayouts/slideLayout56.xml"/></Relationships>
</file>

<file path=ppt/slides/_rels/slide8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3.xml"/><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74.xml"/><Relationship Id="rId1" Type="http://schemas.openxmlformats.org/officeDocument/2006/relationships/slideLayout" Target="../slideLayouts/slideLayout22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9.xml"/></Relationships>
</file>

<file path=ppt/slides/_rels/slide9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76.xml"/><Relationship Id="rId1" Type="http://schemas.openxmlformats.org/officeDocument/2006/relationships/slideLayout" Target="../slideLayouts/slideLayout15.xml"/><Relationship Id="rId4" Type="http://schemas.openxmlformats.org/officeDocument/2006/relationships/image" Target="../media/image121.jpeg"/></Relationships>
</file>

<file path=ppt/slides/_rels/slide9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7.xml"/><Relationship Id="rId1" Type="http://schemas.openxmlformats.org/officeDocument/2006/relationships/slideLayout" Target="../slideLayouts/slideLayout229.xml"/></Relationships>
</file>

<file path=ppt/slides/_rels/slide9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8.xml"/><Relationship Id="rId1" Type="http://schemas.openxmlformats.org/officeDocument/2006/relationships/slideLayout" Target="../slideLayouts/slideLayout229.xml"/></Relationships>
</file>

<file path=ppt/slides/_rels/slide9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79.xml"/><Relationship Id="rId1" Type="http://schemas.openxmlformats.org/officeDocument/2006/relationships/slideLayout" Target="../slideLayouts/slideLayout2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9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567226"/>
            <a:ext cx="4437917" cy="1723549"/>
          </a:xfrm>
        </p:spPr>
        <p:txBody>
          <a:bodyPr/>
          <a:lstStyle/>
          <a:p>
            <a:r>
              <a:rPr lang="en-US" sz="2800">
                <a:solidFill>
                  <a:schemeClr val="bg1"/>
                </a:solidFill>
              </a:rPr>
              <a:t>Microsoft </a:t>
            </a:r>
            <a:br>
              <a:rPr lang="en-US" sz="2800">
                <a:solidFill>
                  <a:schemeClr val="bg1"/>
                </a:solidFill>
              </a:rPr>
            </a:br>
            <a:r>
              <a:rPr lang="en-US" sz="2800">
                <a:solidFill>
                  <a:schemeClr val="bg1"/>
                </a:solidFill>
              </a:rPr>
              <a:t>Sustainability Manager</a:t>
            </a:r>
            <a:br>
              <a:rPr lang="en-US" sz="2800">
                <a:solidFill>
                  <a:schemeClr val="bg1"/>
                </a:solidFill>
              </a:rPr>
            </a:br>
            <a:r>
              <a:rPr lang="en-US" sz="2800">
                <a:solidFill>
                  <a:schemeClr val="bg1"/>
                </a:solidFill>
              </a:rPr>
              <a:t>Readiness Bootcamp </a:t>
            </a:r>
            <a:br>
              <a:rPr lang="en-US" sz="2800">
                <a:solidFill>
                  <a:schemeClr val="bg1"/>
                </a:solidFill>
              </a:rPr>
            </a:br>
            <a:r>
              <a:rPr lang="en-US" sz="2800">
                <a:solidFill>
                  <a:schemeClr val="bg1"/>
                </a:solidFill>
              </a:rPr>
              <a:t>Agenda</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2" y="1428453"/>
            <a:ext cx="6344543" cy="4001095"/>
          </a:xfrm>
        </p:spPr>
        <p:txBody>
          <a:bodyPr/>
          <a:lstStyle/>
          <a:p>
            <a:pPr>
              <a:spcBef>
                <a:spcPts val="1200"/>
              </a:spcBef>
              <a:spcAft>
                <a:spcPts val="1200"/>
              </a:spcAft>
            </a:pPr>
            <a:r>
              <a:rPr lang="en-US">
                <a:solidFill>
                  <a:schemeClr val="tx2"/>
                </a:solidFill>
                <a:latin typeface="+mj-lt"/>
              </a:rPr>
              <a:t>Session 1: </a:t>
            </a:r>
            <a:r>
              <a:rPr lang="en-US">
                <a:solidFill>
                  <a:schemeClr val="tx2"/>
                </a:solidFill>
              </a:rPr>
              <a:t>Our sustainability story</a:t>
            </a:r>
          </a:p>
          <a:p>
            <a:pPr>
              <a:spcBef>
                <a:spcPts val="1200"/>
              </a:spcBef>
              <a:spcAft>
                <a:spcPts val="1200"/>
              </a:spcAft>
            </a:pPr>
            <a:r>
              <a:rPr lang="en-US">
                <a:solidFill>
                  <a:schemeClr val="tx2"/>
                </a:solidFill>
                <a:latin typeface="+mj-lt"/>
              </a:rPr>
              <a:t>Session 2: </a:t>
            </a:r>
            <a:r>
              <a:rPr lang="en-US">
                <a:solidFill>
                  <a:schemeClr val="tx2"/>
                </a:solidFill>
              </a:rPr>
              <a:t>Carbon context</a:t>
            </a:r>
          </a:p>
          <a:p>
            <a:pPr>
              <a:spcBef>
                <a:spcPts val="1200"/>
              </a:spcBef>
              <a:spcAft>
                <a:spcPts val="1200"/>
              </a:spcAft>
            </a:pPr>
            <a:r>
              <a:rPr lang="en-US">
                <a:solidFill>
                  <a:schemeClr val="tx2"/>
                </a:solidFill>
                <a:latin typeface="+mj-lt"/>
              </a:rPr>
              <a:t>Session 3: </a:t>
            </a:r>
            <a:r>
              <a:rPr lang="en-US">
                <a:solidFill>
                  <a:schemeClr val="tx2"/>
                </a:solidFill>
              </a:rPr>
              <a:t>End-to-end demo</a:t>
            </a:r>
          </a:p>
          <a:p>
            <a:pPr>
              <a:spcBef>
                <a:spcPts val="1200"/>
              </a:spcBef>
              <a:spcAft>
                <a:spcPts val="1200"/>
              </a:spcAft>
            </a:pPr>
            <a:r>
              <a:rPr lang="en-US">
                <a:solidFill>
                  <a:schemeClr val="tx2"/>
                </a:solidFill>
                <a:latin typeface="+mj-lt"/>
              </a:rPr>
              <a:t>Session 4: </a:t>
            </a:r>
            <a:r>
              <a:rPr lang="en-US">
                <a:solidFill>
                  <a:schemeClr val="tx2"/>
                </a:solidFill>
              </a:rPr>
              <a:t>Data flow and data ingestion</a:t>
            </a:r>
          </a:p>
          <a:p>
            <a:pPr>
              <a:spcBef>
                <a:spcPts val="1200"/>
              </a:spcBef>
              <a:spcAft>
                <a:spcPts val="1200"/>
              </a:spcAft>
            </a:pPr>
            <a:r>
              <a:rPr lang="en-US">
                <a:solidFill>
                  <a:schemeClr val="tx2"/>
                </a:solidFill>
                <a:latin typeface="+mj-lt"/>
              </a:rPr>
              <a:t>Session 5: </a:t>
            </a:r>
            <a:r>
              <a:rPr lang="en-US">
                <a:solidFill>
                  <a:schemeClr val="tx2"/>
                </a:solidFill>
              </a:rPr>
              <a:t>Calculations</a:t>
            </a:r>
          </a:p>
          <a:p>
            <a:pPr>
              <a:spcBef>
                <a:spcPts val="1200"/>
              </a:spcBef>
              <a:spcAft>
                <a:spcPts val="1200"/>
              </a:spcAft>
            </a:pPr>
            <a:r>
              <a:rPr lang="en-US">
                <a:solidFill>
                  <a:schemeClr val="tx2"/>
                </a:solidFill>
                <a:latin typeface="+mj-lt"/>
              </a:rPr>
              <a:t>Session 6: </a:t>
            </a:r>
            <a:r>
              <a:rPr lang="en-US">
                <a:solidFill>
                  <a:schemeClr val="tx2"/>
                </a:solidFill>
              </a:rPr>
              <a:t>Analytics, reporting, and implementation</a:t>
            </a:r>
          </a:p>
          <a:p>
            <a:pPr>
              <a:spcBef>
                <a:spcPts val="1200"/>
              </a:spcBef>
              <a:spcAft>
                <a:spcPts val="1200"/>
              </a:spcAft>
            </a:pPr>
            <a:r>
              <a:rPr lang="en-US">
                <a:solidFill>
                  <a:schemeClr val="tx2"/>
                </a:solidFill>
                <a:latin typeface="+mj-lt"/>
              </a:rPr>
              <a:t>Session 7: </a:t>
            </a:r>
            <a:r>
              <a:rPr lang="en-US">
                <a:solidFill>
                  <a:schemeClr val="tx2"/>
                </a:solidFill>
              </a:rPr>
              <a:t>Telling the solution story</a:t>
            </a:r>
          </a:p>
        </p:txBody>
      </p:sp>
    </p:spTree>
    <p:extLst>
      <p:ext uri="{BB962C8B-B14F-4D97-AF65-F5344CB8AC3E}">
        <p14:creationId xmlns:p14="http://schemas.microsoft.com/office/powerpoint/2010/main" val="387950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25">
            <a:extLst>
              <a:ext uri="{FF2B5EF4-FFF2-40B4-BE49-F238E27FC236}">
                <a16:creationId xmlns:a16="http://schemas.microsoft.com/office/drawing/2014/main" id="{2045707A-51F3-4315-88F6-A58AD62DEDAB}"/>
              </a:ext>
            </a:extLst>
          </p:cNvPr>
          <p:cNvPicPr>
            <a:picLocks noGrp="1" noChangeAspect="1"/>
          </p:cNvPicPr>
          <p:nvPr>
            <p:ph type="pic" sz="quarter" idx="11"/>
          </p:nvPr>
        </p:nvPicPr>
        <p:blipFill rotWithShape="1">
          <a:blip r:embed="rId3"/>
          <a:srcRect/>
          <a:stretch/>
        </p:blipFill>
        <p:spPr>
          <a:xfrm>
            <a:off x="0" y="0"/>
            <a:ext cx="12192000" cy="4572000"/>
          </a:xfrm>
        </p:spPr>
      </p:pic>
      <p:sp>
        <p:nvSpPr>
          <p:cNvPr id="23" name="Rectangle 22">
            <a:extLst>
              <a:ext uri="{FF2B5EF4-FFF2-40B4-BE49-F238E27FC236}">
                <a16:creationId xmlns:a16="http://schemas.microsoft.com/office/drawing/2014/main" id="{CD7E45C2-9245-45C8-93F0-B6E925BA4D95}"/>
              </a:ext>
              <a:ext uri="{C183D7F6-B498-43B3-948B-1728B52AA6E4}">
                <adec:decorative xmlns:adec="http://schemas.microsoft.com/office/drawing/2017/decorative" val="1"/>
              </a:ext>
            </a:extLst>
          </p:cNvPr>
          <p:cNvSpPr/>
          <p:nvPr/>
        </p:nvSpPr>
        <p:spPr bwMode="auto">
          <a:xfrm rot="10800000">
            <a:off x="-4" y="1944981"/>
            <a:ext cx="12192000" cy="2636866"/>
          </a:xfrm>
          <a:prstGeom prst="rect">
            <a:avLst/>
          </a:prstGeom>
          <a:gradFill>
            <a:gsLst>
              <a:gs pos="0">
                <a:srgbClr val="000000">
                  <a:alpha val="60000"/>
                </a:srgbClr>
              </a:gs>
              <a:gs pos="100000">
                <a:srgbClr val="000000">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8" name="Title 17">
            <a:extLst>
              <a:ext uri="{FF2B5EF4-FFF2-40B4-BE49-F238E27FC236}">
                <a16:creationId xmlns:a16="http://schemas.microsoft.com/office/drawing/2014/main" id="{FAD17D18-FDEC-417A-A4A7-E5A9D23AE98F}"/>
              </a:ext>
            </a:extLst>
          </p:cNvPr>
          <p:cNvSpPr>
            <a:spLocks noGrp="1"/>
          </p:cNvSpPr>
          <p:nvPr>
            <p:ph type="title" idx="4294967295"/>
          </p:nvPr>
        </p:nvSpPr>
        <p:spPr bwMode="auto">
          <a:xfrm>
            <a:off x="0" y="3936999"/>
            <a:ext cx="12192000" cy="632573"/>
          </a:xfrm>
          <a:prstGeom prst="rect">
            <a:avLst/>
          </a:prstGeom>
          <a:solidFill>
            <a:schemeClr val="tx2"/>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w="3175">
                  <a:noFill/>
                </a:ln>
                <a:solidFill>
                  <a:schemeClr val="bg1"/>
                </a:solidFill>
                <a:effectLst/>
                <a:uLnTx/>
                <a:uFillTx/>
                <a:latin typeface="+mj-lt"/>
                <a:ea typeface="+mn-ea"/>
                <a:cs typeface="Segoe UI Semibold" panose="020B0702040204020203" pitchFamily="34" charset="0"/>
              </a:rPr>
              <a:t>Report insights</a:t>
            </a:r>
          </a:p>
        </p:txBody>
      </p:sp>
      <p:sp>
        <p:nvSpPr>
          <p:cNvPr id="33" name="Eye" title="Icon of an eye">
            <a:extLst>
              <a:ext uri="{FF2B5EF4-FFF2-40B4-BE49-F238E27FC236}">
                <a16:creationId xmlns:a16="http://schemas.microsoft.com/office/drawing/2014/main" id="{92ADE14E-B86C-472B-B286-2340597C4864}"/>
              </a:ext>
            </a:extLst>
          </p:cNvPr>
          <p:cNvSpPr>
            <a:spLocks noChangeAspect="1" noEditPoints="1"/>
          </p:cNvSpPr>
          <p:nvPr/>
        </p:nvSpPr>
        <p:spPr bwMode="auto">
          <a:xfrm>
            <a:off x="1445001" y="5055923"/>
            <a:ext cx="499707" cy="27589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0BEE4B36-42BC-43DB-8DEF-5D3D43F78939}"/>
              </a:ext>
            </a:extLst>
          </p:cNvPr>
          <p:cNvSpPr txBox="1"/>
          <p:nvPr/>
        </p:nvSpPr>
        <p:spPr>
          <a:xfrm>
            <a:off x="622937" y="5551734"/>
            <a:ext cx="2184400" cy="621370"/>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Visualize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your impact</a:t>
            </a:r>
          </a:p>
        </p:txBody>
      </p:sp>
      <p:sp>
        <p:nvSpPr>
          <p:cNvPr id="34" name="LineChart_E9E6" title="Icon of a line chart with points of varying heights">
            <a:extLst>
              <a:ext uri="{FF2B5EF4-FFF2-40B4-BE49-F238E27FC236}">
                <a16:creationId xmlns:a16="http://schemas.microsoft.com/office/drawing/2014/main" id="{78F278D1-C8B4-41ED-A7F5-3DA55008B7ED}"/>
              </a:ext>
            </a:extLst>
          </p:cNvPr>
          <p:cNvSpPr>
            <a:spLocks noChangeAspect="1" noEditPoints="1"/>
          </p:cNvSpPr>
          <p:nvPr/>
        </p:nvSpPr>
        <p:spPr bwMode="auto">
          <a:xfrm>
            <a:off x="4226474" y="4986819"/>
            <a:ext cx="365674" cy="365760"/>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E2358ABD-52CD-42B7-ABDA-A1E108113AA5}"/>
              </a:ext>
            </a:extLst>
          </p:cNvPr>
          <p:cNvSpPr txBox="1"/>
          <p:nvPr/>
        </p:nvSpPr>
        <p:spPr>
          <a:xfrm>
            <a:off x="3174582" y="5551734"/>
            <a:ext cx="2470606" cy="87611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Track your performance against goals</a:t>
            </a:r>
          </a:p>
        </p:txBody>
      </p:sp>
      <p:sp>
        <p:nvSpPr>
          <p:cNvPr id="35" name="BarChartVertical_E9EC" title="Icon of a vertical bar graph">
            <a:extLst>
              <a:ext uri="{FF2B5EF4-FFF2-40B4-BE49-F238E27FC236}">
                <a16:creationId xmlns:a16="http://schemas.microsoft.com/office/drawing/2014/main" id="{0CE1F82F-AD0A-4308-9631-B054534BB085}"/>
              </a:ext>
            </a:extLst>
          </p:cNvPr>
          <p:cNvSpPr>
            <a:spLocks noChangeAspect="1" noEditPoints="1"/>
          </p:cNvSpPr>
          <p:nvPr/>
        </p:nvSpPr>
        <p:spPr bwMode="auto">
          <a:xfrm>
            <a:off x="7067617" y="5055923"/>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25AD372E-CF37-42FE-AF80-03975599B8F8}"/>
              </a:ext>
            </a:extLst>
          </p:cNvPr>
          <p:cNvSpPr txBox="1"/>
          <p:nvPr/>
        </p:nvSpPr>
        <p:spPr>
          <a:xfrm>
            <a:off x="6012433" y="5551734"/>
            <a:ext cx="2476042" cy="87611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Gain actionable insights to maximize progress</a:t>
            </a:r>
          </a:p>
        </p:txBody>
      </p:sp>
      <p:sp>
        <p:nvSpPr>
          <p:cNvPr id="36" name="personal_connect" title="Icon of a person with two bidirectional arrows below them">
            <a:extLst>
              <a:ext uri="{FF2B5EF4-FFF2-40B4-BE49-F238E27FC236}">
                <a16:creationId xmlns:a16="http://schemas.microsoft.com/office/drawing/2014/main" id="{0EFD17D7-99A3-4E0B-B063-F0A7912BD3A4}"/>
              </a:ext>
            </a:extLst>
          </p:cNvPr>
          <p:cNvSpPr>
            <a:spLocks noChangeAspect="1" noEditPoints="1"/>
          </p:cNvSpPr>
          <p:nvPr/>
        </p:nvSpPr>
        <p:spPr bwMode="auto">
          <a:xfrm>
            <a:off x="10091597" y="5032517"/>
            <a:ext cx="250138" cy="409948"/>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B2C6EAD1-FAF4-4E04-9B14-6BFAA96A1147}"/>
              </a:ext>
            </a:extLst>
          </p:cNvPr>
          <p:cNvSpPr txBox="1"/>
          <p:nvPr/>
        </p:nvSpPr>
        <p:spPr>
          <a:xfrm>
            <a:off x="8855721" y="5551734"/>
            <a:ext cx="2694929" cy="102213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Streamline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reporting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5554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2.29167E-6 2.59259E-6 L -2.29167E-6 0.01898 " pathEditMode="relative" rAng="0" ptsTypes="AA">
                                      <p:cBhvr>
                                        <p:cTn id="9" dur="700" spd="-100000" fill="hold"/>
                                        <p:tgtEl>
                                          <p:spTgt spid="33"/>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0"/>
                                  </p:stCondLst>
                                  <p:childTnLst>
                                    <p:animMotion origin="layout" path="M 5E-6 -1.11111E-6 L 5E-6 0.01898 " pathEditMode="relative" rAng="0" ptsTypes="AA">
                                      <p:cBhvr>
                                        <p:cTn id="14" dur="700" spd="-100000" fill="hold"/>
                                        <p:tgtEl>
                                          <p:spTgt spid="19"/>
                                        </p:tgtEl>
                                        <p:attrNameLst>
                                          <p:attrName>ppt_x</p:attrName>
                                          <p:attrName>ppt_y</p:attrName>
                                        </p:attrNameLst>
                                      </p:cBhvr>
                                      <p:rCtr x="0" y="949"/>
                                    </p:animMotion>
                                  </p:childTnLst>
                                </p:cTn>
                              </p:par>
                              <p:par>
                                <p:cTn id="15" presetID="10" presetClass="entr" presetSubtype="0" fill="hold" grpId="0" nodeType="withEffect">
                                  <p:stCondLst>
                                    <p:cond delay="25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grpId="1" nodeType="withEffect">
                                  <p:stCondLst>
                                    <p:cond delay="250"/>
                                  </p:stCondLst>
                                  <p:childTnLst>
                                    <p:animMotion origin="layout" path="M 1.45833E-6 -3.7037E-6 L 1.45833E-6 0.01899 " pathEditMode="relative" rAng="0" ptsTypes="AA">
                                      <p:cBhvr>
                                        <p:cTn id="19" dur="700" spd="-100000" fill="hold"/>
                                        <p:tgtEl>
                                          <p:spTgt spid="34"/>
                                        </p:tgtEl>
                                        <p:attrNameLst>
                                          <p:attrName>ppt_x</p:attrName>
                                          <p:attrName>ppt_y</p:attrName>
                                        </p:attrNameLst>
                                      </p:cBhvr>
                                      <p:rCtr x="0" y="949"/>
                                    </p:animMotion>
                                  </p:childTnLst>
                                </p:cTn>
                              </p:par>
                              <p:par>
                                <p:cTn id="20" presetID="10" presetClass="entr" presetSubtype="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50"/>
                                  </p:stCondLst>
                                  <p:childTnLst>
                                    <p:animMotion origin="layout" path="M 1.25E-6 3.7037E-7 L 1.25E-6 0.01898 " pathEditMode="relative" rAng="0" ptsTypes="AA">
                                      <p:cBhvr>
                                        <p:cTn id="24" dur="700" spd="-100000" fill="hold"/>
                                        <p:tgtEl>
                                          <p:spTgt spid="20"/>
                                        </p:tgtEl>
                                        <p:attrNameLst>
                                          <p:attrName>ppt_x</p:attrName>
                                          <p:attrName>ppt_y</p:attrName>
                                        </p:attrNameLst>
                                      </p:cBhvr>
                                      <p:rCtr x="0" y="949"/>
                                    </p:animMotion>
                                  </p:childTnLst>
                                </p:cTn>
                              </p:par>
                              <p:par>
                                <p:cTn id="25" presetID="10"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grpId="1" nodeType="withEffect">
                                  <p:stCondLst>
                                    <p:cond delay="500"/>
                                  </p:stCondLst>
                                  <p:childTnLst>
                                    <p:animMotion origin="layout" path="M -1.45833E-6 1.11111E-6 L -1.45833E-6 0.01898 " pathEditMode="relative" rAng="0" ptsTypes="AA">
                                      <p:cBhvr>
                                        <p:cTn id="29" dur="700" spd="-100000" fill="hold"/>
                                        <p:tgtEl>
                                          <p:spTgt spid="35"/>
                                        </p:tgtEl>
                                        <p:attrNameLst>
                                          <p:attrName>ppt_x</p:attrName>
                                          <p:attrName>ppt_y</p:attrName>
                                        </p:attrNameLst>
                                      </p:cBhvr>
                                      <p:rCtr x="0" y="949"/>
                                    </p:animMotion>
                                  </p:childTnLst>
                                </p:cTn>
                              </p:par>
                              <p:par>
                                <p:cTn id="30" presetID="10" presetClass="entr" presetSubtype="0" fill="hold" grpId="0" nodeType="with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500"/>
                                  </p:stCondLst>
                                  <p:childTnLst>
                                    <p:animMotion origin="layout" path="M -3.125E-6 3.33333E-6 L -3.125E-6 0.01898 " pathEditMode="relative" rAng="0" ptsTypes="AA">
                                      <p:cBhvr>
                                        <p:cTn id="34" dur="700" spd="-100000" fill="hold"/>
                                        <p:tgtEl>
                                          <p:spTgt spid="21"/>
                                        </p:tgtEl>
                                        <p:attrNameLst>
                                          <p:attrName>ppt_x</p:attrName>
                                          <p:attrName>ppt_y</p:attrName>
                                        </p:attrNameLst>
                                      </p:cBhvr>
                                      <p:rCtr x="0" y="949"/>
                                    </p:animMotion>
                                  </p:childTnLst>
                                </p:cTn>
                              </p:par>
                              <p:par>
                                <p:cTn id="35" presetID="10" presetClass="entr" presetSubtype="0" fill="hold" grpId="0" nodeType="withEffect">
                                  <p:stCondLst>
                                    <p:cond delay="75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grpId="1" nodeType="withEffect">
                                  <p:stCondLst>
                                    <p:cond delay="750"/>
                                  </p:stCondLst>
                                  <p:childTnLst>
                                    <p:animMotion origin="layout" path="M -6.25E-7 2.59259E-6 L -6.25E-7 0.01898 " pathEditMode="relative" rAng="0" ptsTypes="AA">
                                      <p:cBhvr>
                                        <p:cTn id="39" dur="700" spd="-100000" fill="hold"/>
                                        <p:tgtEl>
                                          <p:spTgt spid="36"/>
                                        </p:tgtEl>
                                        <p:attrNameLst>
                                          <p:attrName>ppt_x</p:attrName>
                                          <p:attrName>ppt_y</p:attrName>
                                        </p:attrNameLst>
                                      </p:cBhvr>
                                      <p:rCtr x="0" y="949"/>
                                    </p:animMotion>
                                  </p:childTnLst>
                                </p:cTn>
                              </p:par>
                              <p:par>
                                <p:cTn id="40" presetID="10" presetClass="entr" presetSubtype="0" fill="hold" grpId="0" nodeType="withEffect">
                                  <p:stCondLst>
                                    <p:cond delay="75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42" presetClass="path" presetSubtype="0" decel="100000" fill="hold" grpId="1" nodeType="withEffect">
                                  <p:stCondLst>
                                    <p:cond delay="750"/>
                                  </p:stCondLst>
                                  <p:childTnLst>
                                    <p:animMotion origin="layout" path="M -3.125E-6 3.33333E-6 L -3.125E-6 0.01898 " pathEditMode="relative" rAng="0" ptsTypes="AA">
                                      <p:cBhvr>
                                        <p:cTn id="44" dur="700" spd="-100000" fill="hold"/>
                                        <p:tgtEl>
                                          <p:spTgt spid="2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19" grpId="0"/>
      <p:bldP spid="19" grpId="1"/>
      <p:bldP spid="34" grpId="0" animBg="1"/>
      <p:bldP spid="34" grpId="1" animBg="1"/>
      <p:bldP spid="20" grpId="0"/>
      <p:bldP spid="20" grpId="1"/>
      <p:bldP spid="35" grpId="0" animBg="1"/>
      <p:bldP spid="35" grpId="1" animBg="1"/>
      <p:bldP spid="21" grpId="0"/>
      <p:bldP spid="21" grpId="1"/>
      <p:bldP spid="36" grpId="0" animBg="1"/>
      <p:bldP spid="36" grpId="1" animBg="1"/>
      <p:bldP spid="22" grpId="0"/>
      <p:bldP spid="22"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0">
            <a:extLst>
              <a:ext uri="{FF2B5EF4-FFF2-40B4-BE49-F238E27FC236}">
                <a16:creationId xmlns:a16="http://schemas.microsoft.com/office/drawing/2014/main" id="{053B644B-BE8B-4B12-84A1-01DDD562530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1" y="819700"/>
            <a:ext cx="12192000" cy="6038034"/>
          </a:xfrm>
          <a:prstGeom prst="rect">
            <a:avLst/>
          </a:prstGeom>
        </p:spPr>
      </p:pic>
      <p:pic>
        <p:nvPicPr>
          <p:cNvPr id="13" name="Picture Placeholder 50">
            <a:extLst>
              <a:ext uri="{FF2B5EF4-FFF2-40B4-BE49-F238E27FC236}">
                <a16:creationId xmlns:a16="http://schemas.microsoft.com/office/drawing/2014/main" id="{061F6F1C-C428-4826-A580-837A3D046E18}"/>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V="1">
            <a:off x="-1" y="-1"/>
            <a:ext cx="12192000" cy="853091"/>
          </a:xfrm>
          <a:prstGeom prst="rect">
            <a:avLst/>
          </a:prstGeom>
        </p:spPr>
      </p:pic>
      <p:sp>
        <p:nvSpPr>
          <p:cNvPr id="17" name="Rectangle 16">
            <a:extLst>
              <a:ext uri="{FF2B5EF4-FFF2-40B4-BE49-F238E27FC236}">
                <a16:creationId xmlns:a16="http://schemas.microsoft.com/office/drawing/2014/main" id="{75A61508-6E50-4727-A9AA-52E162033C61}"/>
              </a:ext>
            </a:extLst>
          </p:cNvPr>
          <p:cNvSpPr/>
          <p:nvPr/>
        </p:nvSpPr>
        <p:spPr bwMode="auto">
          <a:xfrm>
            <a:off x="-3" y="-266"/>
            <a:ext cx="12191998" cy="6038034"/>
          </a:xfrm>
          <a:prstGeom prst="rect">
            <a:avLst/>
          </a:prstGeom>
          <a:gradFill flip="none" rotWithShape="1">
            <a:gsLst>
              <a:gs pos="15000">
                <a:schemeClr val="tx2">
                  <a:alpha val="54000"/>
                </a:schemeClr>
              </a:gs>
              <a:gs pos="44000">
                <a:schemeClr val="tx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AB940C2-6C66-447B-AA65-398B4AE4DDF0}"/>
              </a:ext>
            </a:extLst>
          </p:cNvPr>
          <p:cNvSpPr>
            <a:spLocks noGrp="1"/>
          </p:cNvSpPr>
          <p:nvPr>
            <p:ph type="title"/>
          </p:nvPr>
        </p:nvSpPr>
        <p:spPr>
          <a:xfrm>
            <a:off x="1643960" y="355354"/>
            <a:ext cx="8904080" cy="861774"/>
          </a:xfrm>
        </p:spPr>
        <p:txBody>
          <a:bodyPr/>
          <a:lstStyle/>
          <a:p>
            <a:pPr algn="ctr"/>
            <a:r>
              <a:rPr lang="en-US" sz="2800">
                <a:solidFill>
                  <a:schemeClr val="bg1"/>
                </a:solidFill>
              </a:rPr>
              <a:t>Wherever you are in your sustainability journey, together, we can accelerate progress to reach our collective goals</a:t>
            </a:r>
          </a:p>
        </p:txBody>
      </p:sp>
      <p:sp>
        <p:nvSpPr>
          <p:cNvPr id="8" name="Rectangle 7">
            <a:extLst>
              <a:ext uri="{FF2B5EF4-FFF2-40B4-BE49-F238E27FC236}">
                <a16:creationId xmlns:a16="http://schemas.microsoft.com/office/drawing/2014/main" id="{EDDE2108-F720-4A41-B8C8-49B1E8DE0115}"/>
              </a:ext>
              <a:ext uri="{C183D7F6-B498-43B3-948B-1728B52AA6E4}">
                <adec:decorative xmlns:adec="http://schemas.microsoft.com/office/drawing/2017/decorative" val="1"/>
              </a:ext>
            </a:extLst>
          </p:cNvPr>
          <p:cNvSpPr/>
          <p:nvPr/>
        </p:nvSpPr>
        <p:spPr bwMode="auto">
          <a:xfrm>
            <a:off x="0" y="4392539"/>
            <a:ext cx="12192000" cy="24651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41A33EB2-6A70-4F46-9388-2A81585CE257}"/>
              </a:ext>
              <a:ext uri="{C183D7F6-B498-43B3-948B-1728B52AA6E4}">
                <adec:decorative xmlns:adec="http://schemas.microsoft.com/office/drawing/2017/decorative" val="1"/>
              </a:ext>
            </a:extLst>
          </p:cNvPr>
          <p:cNvCxnSpPr>
            <a:cxnSpLocks/>
          </p:cNvCxnSpPr>
          <p:nvPr/>
        </p:nvCxnSpPr>
        <p:spPr>
          <a:xfrm>
            <a:off x="4722826"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908A53-2E2B-4B47-A064-DF3661CC5357}"/>
              </a:ext>
              <a:ext uri="{C183D7F6-B498-43B3-948B-1728B52AA6E4}">
                <adec:decorative xmlns:adec="http://schemas.microsoft.com/office/drawing/2017/decorative" val="1"/>
              </a:ext>
            </a:extLst>
          </p:cNvPr>
          <p:cNvCxnSpPr>
            <a:cxnSpLocks/>
          </p:cNvCxnSpPr>
          <p:nvPr/>
        </p:nvCxnSpPr>
        <p:spPr>
          <a:xfrm>
            <a:off x="8357445"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DE022E0-9091-4CD6-9367-46029F42DB17}"/>
              </a:ext>
            </a:extLst>
          </p:cNvPr>
          <p:cNvSpPr/>
          <p:nvPr/>
        </p:nvSpPr>
        <p:spPr bwMode="auto">
          <a:xfrm>
            <a:off x="485581" y="4737957"/>
            <a:ext cx="3776294"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Accelerate our shared sustainability journey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over a decade of sustainability experience and continuous innovation integrated into our technology, using Microsoft products can help you decarbonize and accelerate your ESG (environmental, social, governance) journey</a:t>
            </a:r>
          </a:p>
        </p:txBody>
      </p:sp>
      <p:sp>
        <p:nvSpPr>
          <p:cNvPr id="14" name="Rectangle 13">
            <a:extLst>
              <a:ext uri="{FF2B5EF4-FFF2-40B4-BE49-F238E27FC236}">
                <a16:creationId xmlns:a16="http://schemas.microsoft.com/office/drawing/2014/main" id="{5EB5AB67-516C-4027-B768-2CB43D687281}"/>
              </a:ext>
            </a:extLst>
          </p:cNvPr>
          <p:cNvSpPr/>
          <p:nvPr/>
        </p:nvSpPr>
        <p:spPr bwMode="auto">
          <a:xfrm>
            <a:off x="5183777" y="4737957"/>
            <a:ext cx="2712717"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Embed sustainability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in everything you do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our technology and partner ecosystem, we bring integrated solutions to connect organizations and their value chain</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E6B4784A-1EA1-4398-8C3C-00F981136B71}"/>
              </a:ext>
            </a:extLst>
          </p:cNvPr>
          <p:cNvSpPr/>
          <p:nvPr/>
        </p:nvSpPr>
        <p:spPr bwMode="auto">
          <a:xfrm>
            <a:off x="8818394" y="4737957"/>
            <a:ext cx="2786905" cy="134774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Create new value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with sustainability</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We’re creating a community </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of collective learning and action, where data can be shared, insights delivered, and more common ways of working can be created</a:t>
            </a:r>
            <a:b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endParaRPr kumimoji="0" lang="en-US" sz="1400" b="0" i="0" u="none" strike="noStrike" kern="0" cap="none" spc="0" normalizeH="0" baseline="0" noProof="0">
              <a:ln>
                <a:noFill/>
              </a:ln>
              <a:solidFill>
                <a:srgbClr val="00B0F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7763625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730F-5ED0-45F3-B627-A92D6457AE93}"/>
              </a:ext>
            </a:extLst>
          </p:cNvPr>
          <p:cNvSpPr>
            <a:spLocks noGrp="1"/>
          </p:cNvSpPr>
          <p:nvPr>
            <p:ph type="title"/>
          </p:nvPr>
        </p:nvSpPr>
        <p:spPr>
          <a:xfrm>
            <a:off x="588263" y="457200"/>
            <a:ext cx="11018520" cy="984885"/>
          </a:xfrm>
        </p:spPr>
        <p:txBody>
          <a:bodyPr/>
          <a:lstStyle/>
          <a:p>
            <a:r>
              <a:rPr lang="en-US">
                <a:solidFill>
                  <a:schemeClr val="tx2"/>
                </a:solidFill>
              </a:rPr>
              <a:t>Microsoft Cloud for Sustainability </a:t>
            </a:r>
            <a:br>
              <a:rPr lang="en-US">
                <a:solidFill>
                  <a:schemeClr val="tx2"/>
                </a:solidFill>
              </a:rPr>
            </a:br>
            <a:r>
              <a:rPr lang="en-US">
                <a:solidFill>
                  <a:schemeClr val="tx2"/>
                </a:solidFill>
              </a:rPr>
              <a:t>accelerates sustainability progress and business growth</a:t>
            </a:r>
          </a:p>
        </p:txBody>
      </p:sp>
      <p:sp>
        <p:nvSpPr>
          <p:cNvPr id="114" name="Rectangle 113">
            <a:extLst>
              <a:ext uri="{FF2B5EF4-FFF2-40B4-BE49-F238E27FC236}">
                <a16:creationId xmlns:a16="http://schemas.microsoft.com/office/drawing/2014/main" id="{B07726C5-512E-4D72-A04E-B1E027CC2967}"/>
              </a:ext>
            </a:extLst>
          </p:cNvPr>
          <p:cNvSpPr/>
          <p:nvPr/>
        </p:nvSpPr>
        <p:spPr bwMode="auto">
          <a:xfrm>
            <a:off x="0"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Unify data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intelligence</a:t>
            </a: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a:endParaRPr>
          </a:p>
        </p:txBody>
      </p:sp>
      <p:sp>
        <p:nvSpPr>
          <p:cNvPr id="138" name="Rectangle 137">
            <a:extLst>
              <a:ext uri="{FF2B5EF4-FFF2-40B4-BE49-F238E27FC236}">
                <a16:creationId xmlns:a16="http://schemas.microsoft.com/office/drawing/2014/main" id="{E4A0ADCC-B77F-441F-8027-BF73AC7925B7}"/>
              </a:ext>
            </a:extLst>
          </p:cNvPr>
          <p:cNvSpPr/>
          <p:nvPr/>
        </p:nvSpPr>
        <p:spPr bwMode="auto">
          <a:xfrm>
            <a:off x="3054933"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Build a sustainable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IT infrastructure</a:t>
            </a:r>
          </a:p>
        </p:txBody>
      </p:sp>
      <p:sp>
        <p:nvSpPr>
          <p:cNvPr id="82" name="Rectangle 81">
            <a:extLst>
              <a:ext uri="{FF2B5EF4-FFF2-40B4-BE49-F238E27FC236}">
                <a16:creationId xmlns:a16="http://schemas.microsoft.com/office/drawing/2014/main" id="{EDEEFB1B-F8AB-49B9-BC4A-58674040AEDA}"/>
              </a:ext>
            </a:extLst>
          </p:cNvPr>
          <p:cNvSpPr/>
          <p:nvPr/>
        </p:nvSpPr>
        <p:spPr bwMode="auto">
          <a:xfrm>
            <a:off x="6115603"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Reduce environmental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impact of operations</a:t>
            </a:r>
          </a:p>
        </p:txBody>
      </p:sp>
      <p:sp>
        <p:nvSpPr>
          <p:cNvPr id="87" name="Rectangle 86">
            <a:extLst>
              <a:ext uri="{FF2B5EF4-FFF2-40B4-BE49-F238E27FC236}">
                <a16:creationId xmlns:a16="http://schemas.microsoft.com/office/drawing/2014/main" id="{4BD3C6AB-F344-4096-BA81-F26F65050CA9}"/>
              </a:ext>
            </a:extLst>
          </p:cNvPr>
          <p:cNvSpPr/>
          <p:nvPr/>
        </p:nvSpPr>
        <p:spPr bwMode="auto">
          <a:xfrm>
            <a:off x="9174480" y="1863634"/>
            <a:ext cx="3017520"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Create sustainable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value chains</a:t>
            </a:r>
          </a:p>
        </p:txBody>
      </p:sp>
      <p:grpSp>
        <p:nvGrpSpPr>
          <p:cNvPr id="76" name="Group 75">
            <a:extLst>
              <a:ext uri="{FF2B5EF4-FFF2-40B4-BE49-F238E27FC236}">
                <a16:creationId xmlns:a16="http://schemas.microsoft.com/office/drawing/2014/main" id="{8661B09F-7666-4ABD-9695-E2F818B1450C}"/>
              </a:ext>
              <a:ext uri="{C183D7F6-B498-43B3-948B-1728B52AA6E4}">
                <adec:decorative xmlns:adec="http://schemas.microsoft.com/office/drawing/2017/decorative" val="1"/>
              </a:ext>
            </a:extLst>
          </p:cNvPr>
          <p:cNvGrpSpPr>
            <a:grpSpLocks noChangeAspect="1"/>
          </p:cNvGrpSpPr>
          <p:nvPr/>
        </p:nvGrpSpPr>
        <p:grpSpPr>
          <a:xfrm>
            <a:off x="7453839" y="2074427"/>
            <a:ext cx="347252" cy="389417"/>
            <a:chOff x="1474668" y="2439"/>
            <a:chExt cx="1319820" cy="1480045"/>
          </a:xfrm>
        </p:grpSpPr>
        <p:sp>
          <p:nvSpPr>
            <p:cNvPr id="77" name="Freeform: Shape 76">
              <a:extLst>
                <a:ext uri="{FF2B5EF4-FFF2-40B4-BE49-F238E27FC236}">
                  <a16:creationId xmlns:a16="http://schemas.microsoft.com/office/drawing/2014/main" id="{1CA97B1D-43D0-4E00-8001-7FC0B5AEBBE0}"/>
                </a:ext>
                <a:ext uri="{C183D7F6-B498-43B3-948B-1728B52AA6E4}">
                  <adec:decorative xmlns:adec="http://schemas.microsoft.com/office/drawing/2017/decorative" val="1"/>
                </a:ext>
              </a:extLst>
            </p:cNvPr>
            <p:cNvSpPr/>
            <p:nvPr/>
          </p:nvSpPr>
          <p:spPr bwMode="auto">
            <a:xfrm rot="4500000">
              <a:off x="1450726" y="647870"/>
              <a:ext cx="237576" cy="189691"/>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8" name="Freeform: Shape 77">
              <a:extLst>
                <a:ext uri="{FF2B5EF4-FFF2-40B4-BE49-F238E27FC236}">
                  <a16:creationId xmlns:a16="http://schemas.microsoft.com/office/drawing/2014/main" id="{E130E407-1435-45EE-A47D-D75F07543570}"/>
                </a:ext>
                <a:ext uri="{C183D7F6-B498-43B3-948B-1728B52AA6E4}">
                  <adec:decorative xmlns:adec="http://schemas.microsoft.com/office/drawing/2017/decorative" val="1"/>
                </a:ext>
              </a:extLst>
            </p:cNvPr>
            <p:cNvSpPr/>
            <p:nvPr/>
          </p:nvSpPr>
          <p:spPr bwMode="auto">
            <a:xfrm rot="4500000">
              <a:off x="1583009" y="1005528"/>
              <a:ext cx="159476" cy="192806"/>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9" name="Freeform: Shape 78">
              <a:extLst>
                <a:ext uri="{FF2B5EF4-FFF2-40B4-BE49-F238E27FC236}">
                  <a16:creationId xmlns:a16="http://schemas.microsoft.com/office/drawing/2014/main" id="{9958DE9E-9ADB-480F-B8B0-827B4D15AB0A}"/>
                </a:ext>
                <a:ext uri="{C183D7F6-B498-43B3-948B-1728B52AA6E4}">
                  <adec:decorative xmlns:adec="http://schemas.microsoft.com/office/drawing/2017/decorative" val="1"/>
                </a:ext>
              </a:extLst>
            </p:cNvPr>
            <p:cNvSpPr/>
            <p:nvPr/>
          </p:nvSpPr>
          <p:spPr bwMode="auto">
            <a:xfrm rot="4500000">
              <a:off x="1751982" y="1203678"/>
              <a:ext cx="206991" cy="203846"/>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80" name="wrench">
              <a:extLst>
                <a:ext uri="{FF2B5EF4-FFF2-40B4-BE49-F238E27FC236}">
                  <a16:creationId xmlns:a16="http://schemas.microsoft.com/office/drawing/2014/main" id="{D6810366-C30B-432E-8A70-F54BEB5B55ED}"/>
                </a:ext>
                <a:ext uri="{C183D7F6-B498-43B3-948B-1728B52AA6E4}">
                  <adec:decorative xmlns:adec="http://schemas.microsoft.com/office/drawing/2017/decorative" val="1"/>
                </a:ext>
              </a:extLst>
            </p:cNvPr>
            <p:cNvSpPr>
              <a:spLocks/>
            </p:cNvSpPr>
            <p:nvPr/>
          </p:nvSpPr>
          <p:spPr bwMode="auto">
            <a:xfrm rot="2700000">
              <a:off x="1339098" y="332425"/>
              <a:ext cx="1124388" cy="464415"/>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bold"/>
                <a:ea typeface="+mn-ea"/>
                <a:cs typeface="+mn-cs"/>
              </a:endParaRPr>
            </a:p>
          </p:txBody>
        </p:sp>
        <p:sp>
          <p:nvSpPr>
            <p:cNvPr id="81" name="Freeform: Shape 80">
              <a:extLst>
                <a:ext uri="{FF2B5EF4-FFF2-40B4-BE49-F238E27FC236}">
                  <a16:creationId xmlns:a16="http://schemas.microsoft.com/office/drawing/2014/main" id="{E3348A68-1133-495E-8A86-35363FAD6C12}"/>
                </a:ext>
                <a:ext uri="{C183D7F6-B498-43B3-948B-1728B52AA6E4}">
                  <adec:decorative xmlns:adec="http://schemas.microsoft.com/office/drawing/2017/decorative" val="1"/>
                </a:ext>
              </a:extLst>
            </p:cNvPr>
            <p:cNvSpPr/>
            <p:nvPr/>
          </p:nvSpPr>
          <p:spPr bwMode="auto">
            <a:xfrm rot="17100000">
              <a:off x="1622037"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85" name="Graphic 84">
            <a:extLst>
              <a:ext uri="{FF2B5EF4-FFF2-40B4-BE49-F238E27FC236}">
                <a16:creationId xmlns:a16="http://schemas.microsoft.com/office/drawing/2014/main" id="{06540234-18B3-446E-A918-A9EC8ACEB83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1902" y="2090269"/>
            <a:ext cx="462004" cy="338051"/>
          </a:xfrm>
          <a:prstGeom prst="rect">
            <a:avLst/>
          </a:prstGeom>
        </p:spPr>
      </p:pic>
      <p:grpSp>
        <p:nvGrpSpPr>
          <p:cNvPr id="90" name="approval">
            <a:extLst>
              <a:ext uri="{FF2B5EF4-FFF2-40B4-BE49-F238E27FC236}">
                <a16:creationId xmlns:a16="http://schemas.microsoft.com/office/drawing/2014/main" id="{BA21D5FE-DEAE-473A-A73E-33C2D5B724AD}"/>
              </a:ext>
              <a:ext uri="{C183D7F6-B498-43B3-948B-1728B52AA6E4}">
                <adec:decorative xmlns:adec="http://schemas.microsoft.com/office/drawing/2017/decorative" val="1"/>
              </a:ext>
            </a:extLst>
          </p:cNvPr>
          <p:cNvGrpSpPr>
            <a:grpSpLocks noChangeAspect="1"/>
          </p:cNvGrpSpPr>
          <p:nvPr/>
        </p:nvGrpSpPr>
        <p:grpSpPr bwMode="auto">
          <a:xfrm>
            <a:off x="1290995" y="2076946"/>
            <a:ext cx="403952" cy="403952"/>
            <a:chOff x="2826" y="3072"/>
            <a:chExt cx="241" cy="241"/>
          </a:xfrm>
        </p:grpSpPr>
        <p:sp>
          <p:nvSpPr>
            <p:cNvPr id="91" name="AutoShape 161">
              <a:extLst>
                <a:ext uri="{FF2B5EF4-FFF2-40B4-BE49-F238E27FC236}">
                  <a16:creationId xmlns:a16="http://schemas.microsoft.com/office/drawing/2014/main" id="{4DA057FD-E5F8-49D6-B457-CDD0A9D67F29}"/>
                </a:ext>
              </a:extLst>
            </p:cNvPr>
            <p:cNvSpPr>
              <a:spLocks noChangeAspect="1" noChangeArrowheads="1" noTextEdit="1"/>
            </p:cNvSpPr>
            <p:nvPr/>
          </p:nvSpPr>
          <p:spPr bwMode="auto">
            <a:xfrm>
              <a:off x="2826" y="3072"/>
              <a:ext cx="24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Oval 163">
              <a:extLst>
                <a:ext uri="{FF2B5EF4-FFF2-40B4-BE49-F238E27FC236}">
                  <a16:creationId xmlns:a16="http://schemas.microsoft.com/office/drawing/2014/main" id="{F521BDE2-1222-4110-A68C-2A5E74CEFE4D}"/>
                </a:ext>
              </a:extLst>
            </p:cNvPr>
            <p:cNvSpPr>
              <a:spLocks noChangeArrowheads="1"/>
            </p:cNvSpPr>
            <p:nvPr/>
          </p:nvSpPr>
          <p:spPr bwMode="auto">
            <a:xfrm>
              <a:off x="2863" y="3109"/>
              <a:ext cx="167" cy="16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64">
              <a:extLst>
                <a:ext uri="{FF2B5EF4-FFF2-40B4-BE49-F238E27FC236}">
                  <a16:creationId xmlns:a16="http://schemas.microsoft.com/office/drawing/2014/main" id="{399C2902-0EDF-4818-A773-7D01EB9CC150}"/>
                </a:ext>
              </a:extLst>
            </p:cNvPr>
            <p:cNvSpPr>
              <a:spLocks noEditPoints="1"/>
            </p:cNvSpPr>
            <p:nvPr/>
          </p:nvSpPr>
          <p:spPr bwMode="auto">
            <a:xfrm>
              <a:off x="2826" y="3072"/>
              <a:ext cx="241" cy="241"/>
            </a:xfrm>
            <a:custGeom>
              <a:avLst/>
              <a:gdLst>
                <a:gd name="T0" fmla="*/ 155 w 174"/>
                <a:gd name="T1" fmla="*/ 78 h 174"/>
                <a:gd name="T2" fmla="*/ 141 w 174"/>
                <a:gd name="T3" fmla="*/ 45 h 174"/>
                <a:gd name="T4" fmla="*/ 155 w 174"/>
                <a:gd name="T5" fmla="*/ 32 h 174"/>
                <a:gd name="T6" fmla="*/ 142 w 174"/>
                <a:gd name="T7" fmla="*/ 19 h 174"/>
                <a:gd name="T8" fmla="*/ 129 w 174"/>
                <a:gd name="T9" fmla="*/ 33 h 174"/>
                <a:gd name="T10" fmla="*/ 96 w 174"/>
                <a:gd name="T11" fmla="*/ 19 h 174"/>
                <a:gd name="T12" fmla="*/ 96 w 174"/>
                <a:gd name="T13" fmla="*/ 0 h 174"/>
                <a:gd name="T14" fmla="*/ 78 w 174"/>
                <a:gd name="T15" fmla="*/ 0 h 174"/>
                <a:gd name="T16" fmla="*/ 78 w 174"/>
                <a:gd name="T17" fmla="*/ 19 h 174"/>
                <a:gd name="T18" fmla="*/ 45 w 174"/>
                <a:gd name="T19" fmla="*/ 33 h 174"/>
                <a:gd name="T20" fmla="*/ 32 w 174"/>
                <a:gd name="T21" fmla="*/ 19 h 174"/>
                <a:gd name="T22" fmla="*/ 19 w 174"/>
                <a:gd name="T23" fmla="*/ 32 h 174"/>
                <a:gd name="T24" fmla="*/ 33 w 174"/>
                <a:gd name="T25" fmla="*/ 45 h 174"/>
                <a:gd name="T26" fmla="*/ 19 w 174"/>
                <a:gd name="T27" fmla="*/ 78 h 174"/>
                <a:gd name="T28" fmla="*/ 0 w 174"/>
                <a:gd name="T29" fmla="*/ 78 h 174"/>
                <a:gd name="T30" fmla="*/ 0 w 174"/>
                <a:gd name="T31" fmla="*/ 96 h 174"/>
                <a:gd name="T32" fmla="*/ 19 w 174"/>
                <a:gd name="T33" fmla="*/ 96 h 174"/>
                <a:gd name="T34" fmla="*/ 33 w 174"/>
                <a:gd name="T35" fmla="*/ 129 h 174"/>
                <a:gd name="T36" fmla="*/ 19 w 174"/>
                <a:gd name="T37" fmla="*/ 142 h 174"/>
                <a:gd name="T38" fmla="*/ 32 w 174"/>
                <a:gd name="T39" fmla="*/ 155 h 174"/>
                <a:gd name="T40" fmla="*/ 45 w 174"/>
                <a:gd name="T41" fmla="*/ 141 h 174"/>
                <a:gd name="T42" fmla="*/ 78 w 174"/>
                <a:gd name="T43" fmla="*/ 155 h 174"/>
                <a:gd name="T44" fmla="*/ 78 w 174"/>
                <a:gd name="T45" fmla="*/ 174 h 174"/>
                <a:gd name="T46" fmla="*/ 96 w 174"/>
                <a:gd name="T47" fmla="*/ 174 h 174"/>
                <a:gd name="T48" fmla="*/ 96 w 174"/>
                <a:gd name="T49" fmla="*/ 155 h 174"/>
                <a:gd name="T50" fmla="*/ 129 w 174"/>
                <a:gd name="T51" fmla="*/ 141 h 174"/>
                <a:gd name="T52" fmla="*/ 142 w 174"/>
                <a:gd name="T53" fmla="*/ 155 h 174"/>
                <a:gd name="T54" fmla="*/ 155 w 174"/>
                <a:gd name="T55" fmla="*/ 142 h 174"/>
                <a:gd name="T56" fmla="*/ 141 w 174"/>
                <a:gd name="T57" fmla="*/ 129 h 174"/>
                <a:gd name="T58" fmla="*/ 155 w 174"/>
                <a:gd name="T59" fmla="*/ 96 h 174"/>
                <a:gd name="T60" fmla="*/ 174 w 174"/>
                <a:gd name="T61" fmla="*/ 96 h 174"/>
                <a:gd name="T62" fmla="*/ 174 w 174"/>
                <a:gd name="T63" fmla="*/ 78 h 174"/>
                <a:gd name="T64" fmla="*/ 155 w 174"/>
                <a:gd name="T65" fmla="*/ 78 h 174"/>
                <a:gd name="T66" fmla="*/ 139 w 174"/>
                <a:gd name="T67" fmla="*/ 103 h 174"/>
                <a:gd name="T68" fmla="*/ 117 w 174"/>
                <a:gd name="T69" fmla="*/ 132 h 174"/>
                <a:gd name="T70" fmla="*/ 82 w 174"/>
                <a:gd name="T71" fmla="*/ 141 h 174"/>
                <a:gd name="T72" fmla="*/ 49 w 174"/>
                <a:gd name="T73" fmla="*/ 125 h 174"/>
                <a:gd name="T74" fmla="*/ 37 w 174"/>
                <a:gd name="T75" fmla="*/ 107 h 174"/>
                <a:gd name="T76" fmla="*/ 33 w 174"/>
                <a:gd name="T77" fmla="*/ 87 h 174"/>
                <a:gd name="T78" fmla="*/ 46 w 174"/>
                <a:gd name="T79" fmla="*/ 52 h 174"/>
                <a:gd name="T80" fmla="*/ 77 w 174"/>
                <a:gd name="T81" fmla="*/ 33 h 174"/>
                <a:gd name="T82" fmla="*/ 113 w 174"/>
                <a:gd name="T83" fmla="*/ 39 h 174"/>
                <a:gd name="T84" fmla="*/ 137 w 174"/>
                <a:gd name="T85" fmla="*/ 65 h 174"/>
                <a:gd name="T86" fmla="*/ 139 w 174"/>
                <a:gd name="T8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4">
                  <a:moveTo>
                    <a:pt x="155" y="78"/>
                  </a:moveTo>
                  <a:cubicBezTo>
                    <a:pt x="153" y="66"/>
                    <a:pt x="149" y="55"/>
                    <a:pt x="141" y="45"/>
                  </a:cubicBezTo>
                  <a:cubicBezTo>
                    <a:pt x="155" y="32"/>
                    <a:pt x="155" y="32"/>
                    <a:pt x="155" y="32"/>
                  </a:cubicBezTo>
                  <a:cubicBezTo>
                    <a:pt x="142" y="19"/>
                    <a:pt x="142" y="19"/>
                    <a:pt x="142" y="19"/>
                  </a:cubicBezTo>
                  <a:cubicBezTo>
                    <a:pt x="129" y="33"/>
                    <a:pt x="129" y="33"/>
                    <a:pt x="129" y="33"/>
                  </a:cubicBezTo>
                  <a:cubicBezTo>
                    <a:pt x="119" y="25"/>
                    <a:pt x="108" y="21"/>
                    <a:pt x="96" y="19"/>
                  </a:cubicBezTo>
                  <a:cubicBezTo>
                    <a:pt x="96" y="0"/>
                    <a:pt x="96" y="0"/>
                    <a:pt x="96" y="0"/>
                  </a:cubicBezTo>
                  <a:cubicBezTo>
                    <a:pt x="78" y="0"/>
                    <a:pt x="78" y="0"/>
                    <a:pt x="78" y="0"/>
                  </a:cubicBezTo>
                  <a:cubicBezTo>
                    <a:pt x="78" y="19"/>
                    <a:pt x="78" y="19"/>
                    <a:pt x="78" y="19"/>
                  </a:cubicBezTo>
                  <a:cubicBezTo>
                    <a:pt x="66" y="21"/>
                    <a:pt x="55" y="25"/>
                    <a:pt x="45" y="33"/>
                  </a:cubicBezTo>
                  <a:cubicBezTo>
                    <a:pt x="32" y="19"/>
                    <a:pt x="32" y="19"/>
                    <a:pt x="32" y="19"/>
                  </a:cubicBezTo>
                  <a:cubicBezTo>
                    <a:pt x="19" y="32"/>
                    <a:pt x="19" y="32"/>
                    <a:pt x="19" y="32"/>
                  </a:cubicBezTo>
                  <a:cubicBezTo>
                    <a:pt x="33" y="45"/>
                    <a:pt x="33" y="45"/>
                    <a:pt x="33" y="45"/>
                  </a:cubicBezTo>
                  <a:cubicBezTo>
                    <a:pt x="25" y="55"/>
                    <a:pt x="21" y="66"/>
                    <a:pt x="19" y="78"/>
                  </a:cubicBezTo>
                  <a:cubicBezTo>
                    <a:pt x="0" y="78"/>
                    <a:pt x="0" y="78"/>
                    <a:pt x="0" y="78"/>
                  </a:cubicBezTo>
                  <a:cubicBezTo>
                    <a:pt x="0" y="96"/>
                    <a:pt x="0" y="96"/>
                    <a:pt x="0" y="96"/>
                  </a:cubicBezTo>
                  <a:cubicBezTo>
                    <a:pt x="19" y="96"/>
                    <a:pt x="19" y="96"/>
                    <a:pt x="19" y="96"/>
                  </a:cubicBezTo>
                  <a:cubicBezTo>
                    <a:pt x="21" y="108"/>
                    <a:pt x="25" y="119"/>
                    <a:pt x="33" y="129"/>
                  </a:cubicBezTo>
                  <a:cubicBezTo>
                    <a:pt x="19" y="142"/>
                    <a:pt x="19" y="142"/>
                    <a:pt x="19" y="142"/>
                  </a:cubicBezTo>
                  <a:cubicBezTo>
                    <a:pt x="32" y="155"/>
                    <a:pt x="32" y="155"/>
                    <a:pt x="32" y="155"/>
                  </a:cubicBezTo>
                  <a:cubicBezTo>
                    <a:pt x="45" y="141"/>
                    <a:pt x="45" y="141"/>
                    <a:pt x="45" y="141"/>
                  </a:cubicBezTo>
                  <a:cubicBezTo>
                    <a:pt x="55" y="149"/>
                    <a:pt x="66" y="153"/>
                    <a:pt x="78" y="155"/>
                  </a:cubicBezTo>
                  <a:cubicBezTo>
                    <a:pt x="78" y="174"/>
                    <a:pt x="78" y="174"/>
                    <a:pt x="78" y="174"/>
                  </a:cubicBezTo>
                  <a:cubicBezTo>
                    <a:pt x="96" y="174"/>
                    <a:pt x="96" y="174"/>
                    <a:pt x="96" y="174"/>
                  </a:cubicBezTo>
                  <a:cubicBezTo>
                    <a:pt x="96" y="155"/>
                    <a:pt x="96" y="155"/>
                    <a:pt x="96" y="155"/>
                  </a:cubicBezTo>
                  <a:cubicBezTo>
                    <a:pt x="108" y="153"/>
                    <a:pt x="119" y="149"/>
                    <a:pt x="129" y="141"/>
                  </a:cubicBezTo>
                  <a:cubicBezTo>
                    <a:pt x="142" y="155"/>
                    <a:pt x="142" y="155"/>
                    <a:pt x="142" y="155"/>
                  </a:cubicBezTo>
                  <a:cubicBezTo>
                    <a:pt x="155" y="142"/>
                    <a:pt x="155" y="142"/>
                    <a:pt x="155" y="142"/>
                  </a:cubicBezTo>
                  <a:cubicBezTo>
                    <a:pt x="141" y="129"/>
                    <a:pt x="141" y="129"/>
                    <a:pt x="141" y="129"/>
                  </a:cubicBezTo>
                  <a:cubicBezTo>
                    <a:pt x="149" y="119"/>
                    <a:pt x="153" y="108"/>
                    <a:pt x="155" y="96"/>
                  </a:cubicBezTo>
                  <a:cubicBezTo>
                    <a:pt x="174" y="96"/>
                    <a:pt x="174" y="96"/>
                    <a:pt x="174" y="96"/>
                  </a:cubicBezTo>
                  <a:cubicBezTo>
                    <a:pt x="174" y="78"/>
                    <a:pt x="174" y="78"/>
                    <a:pt x="174" y="78"/>
                  </a:cubicBezTo>
                  <a:lnTo>
                    <a:pt x="155" y="78"/>
                  </a:lnTo>
                  <a:close/>
                  <a:moveTo>
                    <a:pt x="139" y="103"/>
                  </a:moveTo>
                  <a:cubicBezTo>
                    <a:pt x="135" y="115"/>
                    <a:pt x="127" y="125"/>
                    <a:pt x="117" y="132"/>
                  </a:cubicBezTo>
                  <a:cubicBezTo>
                    <a:pt x="107" y="139"/>
                    <a:pt x="94" y="142"/>
                    <a:pt x="82" y="141"/>
                  </a:cubicBezTo>
                  <a:cubicBezTo>
                    <a:pt x="69" y="139"/>
                    <a:pt x="58" y="134"/>
                    <a:pt x="49" y="125"/>
                  </a:cubicBezTo>
                  <a:cubicBezTo>
                    <a:pt x="44" y="120"/>
                    <a:pt x="40" y="114"/>
                    <a:pt x="37" y="107"/>
                  </a:cubicBezTo>
                  <a:cubicBezTo>
                    <a:pt x="35" y="101"/>
                    <a:pt x="33" y="94"/>
                    <a:pt x="33" y="87"/>
                  </a:cubicBezTo>
                  <a:cubicBezTo>
                    <a:pt x="33" y="74"/>
                    <a:pt x="38" y="62"/>
                    <a:pt x="46" y="52"/>
                  </a:cubicBezTo>
                  <a:cubicBezTo>
                    <a:pt x="54" y="43"/>
                    <a:pt x="65" y="36"/>
                    <a:pt x="77" y="33"/>
                  </a:cubicBezTo>
                  <a:cubicBezTo>
                    <a:pt x="89" y="31"/>
                    <a:pt x="102" y="33"/>
                    <a:pt x="113" y="39"/>
                  </a:cubicBezTo>
                  <a:cubicBezTo>
                    <a:pt x="124" y="45"/>
                    <a:pt x="133" y="54"/>
                    <a:pt x="137" y="65"/>
                  </a:cubicBezTo>
                  <a:cubicBezTo>
                    <a:pt x="142" y="78"/>
                    <a:pt x="142" y="91"/>
                    <a:pt x="139" y="10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65">
              <a:extLst>
                <a:ext uri="{FF2B5EF4-FFF2-40B4-BE49-F238E27FC236}">
                  <a16:creationId xmlns:a16="http://schemas.microsoft.com/office/drawing/2014/main" id="{CB55C757-BBA3-4142-9D0A-F60CA2DCED81}"/>
                </a:ext>
              </a:extLst>
            </p:cNvPr>
            <p:cNvSpPr>
              <a:spLocks/>
            </p:cNvSpPr>
            <p:nvPr/>
          </p:nvSpPr>
          <p:spPr bwMode="auto">
            <a:xfrm>
              <a:off x="2897" y="3152"/>
              <a:ext cx="99" cy="78"/>
            </a:xfrm>
            <a:custGeom>
              <a:avLst/>
              <a:gdLst>
                <a:gd name="T0" fmla="*/ 88 w 99"/>
                <a:gd name="T1" fmla="*/ 0 h 78"/>
                <a:gd name="T2" fmla="*/ 33 w 99"/>
                <a:gd name="T3" fmla="*/ 54 h 78"/>
                <a:gd name="T4" fmla="*/ 11 w 99"/>
                <a:gd name="T5" fmla="*/ 32 h 78"/>
                <a:gd name="T6" fmla="*/ 0 w 99"/>
                <a:gd name="T7" fmla="*/ 43 h 78"/>
                <a:gd name="T8" fmla="*/ 33 w 99"/>
                <a:gd name="T9" fmla="*/ 78 h 78"/>
                <a:gd name="T10" fmla="*/ 99 w 99"/>
                <a:gd name="T11" fmla="*/ 11 h 78"/>
                <a:gd name="T12" fmla="*/ 88 w 99"/>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99" h="78">
                  <a:moveTo>
                    <a:pt x="88" y="0"/>
                  </a:moveTo>
                  <a:lnTo>
                    <a:pt x="33" y="54"/>
                  </a:lnTo>
                  <a:lnTo>
                    <a:pt x="11" y="32"/>
                  </a:lnTo>
                  <a:lnTo>
                    <a:pt x="0" y="43"/>
                  </a:lnTo>
                  <a:lnTo>
                    <a:pt x="33" y="78"/>
                  </a:lnTo>
                  <a:lnTo>
                    <a:pt x="99" y="11"/>
                  </a:lnTo>
                  <a:lnTo>
                    <a:pt x="8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014676B2-45EE-43A8-8431-1DCA6231B7D7}"/>
              </a:ext>
              <a:ext uri="{C183D7F6-B498-43B3-948B-1728B52AA6E4}">
                <adec:decorative xmlns:adec="http://schemas.microsoft.com/office/drawing/2017/decorative" val="1"/>
              </a:ext>
            </a:extLst>
          </p:cNvPr>
          <p:cNvGrpSpPr/>
          <p:nvPr/>
        </p:nvGrpSpPr>
        <p:grpSpPr>
          <a:xfrm>
            <a:off x="4335737" y="2063875"/>
            <a:ext cx="473625" cy="350446"/>
            <a:chOff x="6152729" y="4859061"/>
            <a:chExt cx="1172912" cy="867865"/>
          </a:xfrm>
        </p:grpSpPr>
        <p:sp>
          <p:nvSpPr>
            <p:cNvPr id="129" name="Freeform: Shape 128">
              <a:extLst>
                <a:ext uri="{FF2B5EF4-FFF2-40B4-BE49-F238E27FC236}">
                  <a16:creationId xmlns:a16="http://schemas.microsoft.com/office/drawing/2014/main" id="{6D3AD10F-A1D0-4E24-A3ED-4B9DE5BC9837}"/>
                </a:ext>
              </a:extLst>
            </p:cNvPr>
            <p:cNvSpPr/>
            <p:nvPr/>
          </p:nvSpPr>
          <p:spPr>
            <a:xfrm>
              <a:off x="6152729" y="5046482"/>
              <a:ext cx="1172912" cy="680444"/>
            </a:xfrm>
            <a:custGeom>
              <a:avLst/>
              <a:gdLst>
                <a:gd name="connsiteX0" fmla="*/ 1166921 w 1172912"/>
                <a:gd name="connsiteY0" fmla="*/ 473048 h 680444"/>
                <a:gd name="connsiteX1" fmla="*/ 1168367 w 1172912"/>
                <a:gd name="connsiteY1" fmla="*/ 465405 h 680444"/>
                <a:gd name="connsiteX2" fmla="*/ 1172913 w 1172912"/>
                <a:gd name="connsiteY2" fmla="*/ 415621 h 680444"/>
                <a:gd name="connsiteX3" fmla="*/ 908614 w 1172912"/>
                <a:gd name="connsiteY3" fmla="*/ 151004 h 680444"/>
                <a:gd name="connsiteX4" fmla="*/ 849514 w 1172912"/>
                <a:gd name="connsiteY4" fmla="*/ 158027 h 680444"/>
                <a:gd name="connsiteX5" fmla="*/ 562073 w 1172912"/>
                <a:gd name="connsiteY5" fmla="*/ 0 h 680444"/>
                <a:gd name="connsiteX6" fmla="*/ 221936 w 1172912"/>
                <a:gd name="connsiteY6" fmla="*/ 340223 h 680444"/>
                <a:gd name="connsiteX7" fmla="*/ 222349 w 1172912"/>
                <a:gd name="connsiteY7" fmla="*/ 354064 h 680444"/>
                <a:gd name="connsiteX8" fmla="*/ 167382 w 1172912"/>
                <a:gd name="connsiteY8" fmla="*/ 345181 h 680444"/>
                <a:gd name="connsiteX9" fmla="*/ 0 w 1172912"/>
                <a:gd name="connsiteY9" fmla="*/ 512502 h 680444"/>
                <a:gd name="connsiteX10" fmla="*/ 150644 w 1172912"/>
                <a:gd name="connsiteY10" fmla="*/ 678998 h 680444"/>
                <a:gd name="connsiteX11" fmla="*/ 907994 w 1172912"/>
                <a:gd name="connsiteY11" fmla="*/ 680444 h 680444"/>
                <a:gd name="connsiteX12" fmla="*/ 1139437 w 1172912"/>
                <a:gd name="connsiteY12" fmla="*/ 544934 h 680444"/>
                <a:gd name="connsiteX13" fmla="*/ 1143363 w 1172912"/>
                <a:gd name="connsiteY13" fmla="*/ 537911 h 680444"/>
                <a:gd name="connsiteX14" fmla="*/ 1166921 w 1172912"/>
                <a:gd name="connsiteY14" fmla="*/ 473048 h 68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2912" h="680444">
                  <a:moveTo>
                    <a:pt x="1166921" y="473048"/>
                  </a:moveTo>
                  <a:cubicBezTo>
                    <a:pt x="1167333" y="470362"/>
                    <a:pt x="1168161" y="467676"/>
                    <a:pt x="1168367" y="465405"/>
                  </a:cubicBezTo>
                  <a:cubicBezTo>
                    <a:pt x="1171467" y="449085"/>
                    <a:pt x="1172913" y="432559"/>
                    <a:pt x="1172913" y="415621"/>
                  </a:cubicBezTo>
                  <a:cubicBezTo>
                    <a:pt x="1172913" y="269574"/>
                    <a:pt x="1054713" y="151004"/>
                    <a:pt x="908614" y="151004"/>
                  </a:cubicBezTo>
                  <a:cubicBezTo>
                    <a:pt x="888157" y="151004"/>
                    <a:pt x="868527" y="153276"/>
                    <a:pt x="849514" y="158027"/>
                  </a:cubicBezTo>
                  <a:cubicBezTo>
                    <a:pt x="788762" y="62592"/>
                    <a:pt x="682959" y="0"/>
                    <a:pt x="562073" y="0"/>
                  </a:cubicBezTo>
                  <a:cubicBezTo>
                    <a:pt x="374233" y="0"/>
                    <a:pt x="221936" y="152242"/>
                    <a:pt x="221936" y="340223"/>
                  </a:cubicBezTo>
                  <a:cubicBezTo>
                    <a:pt x="221936" y="344767"/>
                    <a:pt x="221936" y="349518"/>
                    <a:pt x="222349" y="354064"/>
                  </a:cubicBezTo>
                  <a:cubicBezTo>
                    <a:pt x="205404" y="348278"/>
                    <a:pt x="186806" y="345181"/>
                    <a:pt x="167382" y="345181"/>
                  </a:cubicBezTo>
                  <a:cubicBezTo>
                    <a:pt x="75012" y="345181"/>
                    <a:pt x="0" y="420165"/>
                    <a:pt x="0" y="512502"/>
                  </a:cubicBezTo>
                  <a:cubicBezTo>
                    <a:pt x="0" y="599469"/>
                    <a:pt x="66539" y="670530"/>
                    <a:pt x="150644" y="678998"/>
                  </a:cubicBezTo>
                  <a:lnTo>
                    <a:pt x="907994" y="680444"/>
                  </a:lnTo>
                  <a:cubicBezTo>
                    <a:pt x="1007392" y="680444"/>
                    <a:pt x="1093768" y="625495"/>
                    <a:pt x="1139437" y="544934"/>
                  </a:cubicBezTo>
                  <a:cubicBezTo>
                    <a:pt x="1140677" y="542663"/>
                    <a:pt x="1142123" y="540389"/>
                    <a:pt x="1143363" y="537911"/>
                  </a:cubicBezTo>
                  <a:cubicBezTo>
                    <a:pt x="1150597" y="523243"/>
                    <a:pt x="1160722" y="501348"/>
                    <a:pt x="1166921" y="473048"/>
                  </a:cubicBezTo>
                  <a:close/>
                </a:path>
              </a:pathLst>
            </a:custGeom>
            <a:solidFill>
              <a:srgbClr val="50E6FF"/>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0" name="Freeform: Shape 129">
              <a:extLst>
                <a:ext uri="{FF2B5EF4-FFF2-40B4-BE49-F238E27FC236}">
                  <a16:creationId xmlns:a16="http://schemas.microsoft.com/office/drawing/2014/main" id="{87CFEEC4-22C3-422F-9798-E0A7705EF807}"/>
                </a:ext>
              </a:extLst>
            </p:cNvPr>
            <p:cNvSpPr/>
            <p:nvPr/>
          </p:nvSpPr>
          <p:spPr>
            <a:xfrm>
              <a:off x="6522404" y="5443723"/>
              <a:ext cx="434365" cy="217107"/>
            </a:xfrm>
            <a:custGeom>
              <a:avLst/>
              <a:gdLst>
                <a:gd name="connsiteX0" fmla="*/ 0 w 434365"/>
                <a:gd name="connsiteY0" fmla="*/ 217108 h 217107"/>
                <a:gd name="connsiteX1" fmla="*/ 217182 w 434365"/>
                <a:gd name="connsiteY1" fmla="*/ 0 h 217107"/>
                <a:gd name="connsiteX2" fmla="*/ 434366 w 434365"/>
                <a:gd name="connsiteY2" fmla="*/ 217108 h 217107"/>
                <a:gd name="connsiteX3" fmla="*/ 0 w 434365"/>
                <a:gd name="connsiteY3" fmla="*/ 217108 h 217107"/>
              </a:gdLst>
              <a:ahLst/>
              <a:cxnLst>
                <a:cxn ang="0">
                  <a:pos x="connsiteX0" y="connsiteY0"/>
                </a:cxn>
                <a:cxn ang="0">
                  <a:pos x="connsiteX1" y="connsiteY1"/>
                </a:cxn>
                <a:cxn ang="0">
                  <a:pos x="connsiteX2" y="connsiteY2"/>
                </a:cxn>
                <a:cxn ang="0">
                  <a:pos x="connsiteX3" y="connsiteY3"/>
                </a:cxn>
              </a:cxnLst>
              <a:rect l="l" t="t" r="r" b="b"/>
              <a:pathLst>
                <a:path w="434365" h="217107">
                  <a:moveTo>
                    <a:pt x="0" y="217108"/>
                  </a:moveTo>
                  <a:cubicBezTo>
                    <a:pt x="0" y="97089"/>
                    <a:pt x="97121" y="0"/>
                    <a:pt x="217182" y="0"/>
                  </a:cubicBezTo>
                  <a:cubicBezTo>
                    <a:pt x="337244" y="0"/>
                    <a:pt x="434366" y="97089"/>
                    <a:pt x="434366" y="217108"/>
                  </a:cubicBezTo>
                  <a:lnTo>
                    <a:pt x="0" y="217108"/>
                  </a:ln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Freeform: Shape 130">
              <a:extLst>
                <a:ext uri="{FF2B5EF4-FFF2-40B4-BE49-F238E27FC236}">
                  <a16:creationId xmlns:a16="http://schemas.microsoft.com/office/drawing/2014/main" id="{A296A68B-359C-4E02-9480-66AC7AF56844}"/>
                </a:ext>
              </a:extLst>
            </p:cNvPr>
            <p:cNvSpPr/>
            <p:nvPr/>
          </p:nvSpPr>
          <p:spPr>
            <a:xfrm>
              <a:off x="6617048" y="5163165"/>
              <a:ext cx="246319" cy="246233"/>
            </a:xfrm>
            <a:custGeom>
              <a:avLst/>
              <a:gdLst>
                <a:gd name="connsiteX0" fmla="*/ 246320 w 246319"/>
                <a:gd name="connsiteY0" fmla="*/ 123116 h 246233"/>
                <a:gd name="connsiteX1" fmla="*/ 123160 w 246319"/>
                <a:gd name="connsiteY1" fmla="*/ 246234 h 246233"/>
                <a:gd name="connsiteX2" fmla="*/ 0 w 246319"/>
                <a:gd name="connsiteY2" fmla="*/ 123116 h 246233"/>
                <a:gd name="connsiteX3" fmla="*/ 123160 w 246319"/>
                <a:gd name="connsiteY3" fmla="*/ 0 h 246233"/>
                <a:gd name="connsiteX4" fmla="*/ 246320 w 246319"/>
                <a:gd name="connsiteY4" fmla="*/ 123116 h 246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19" h="246233">
                  <a:moveTo>
                    <a:pt x="246320" y="123116"/>
                  </a:moveTo>
                  <a:cubicBezTo>
                    <a:pt x="246320" y="191079"/>
                    <a:pt x="191146" y="246234"/>
                    <a:pt x="123160" y="246234"/>
                  </a:cubicBezTo>
                  <a:cubicBezTo>
                    <a:pt x="55175" y="246234"/>
                    <a:pt x="0" y="191079"/>
                    <a:pt x="0" y="123116"/>
                  </a:cubicBezTo>
                  <a:cubicBezTo>
                    <a:pt x="0" y="55155"/>
                    <a:pt x="55175" y="0"/>
                    <a:pt x="123160" y="0"/>
                  </a:cubicBezTo>
                  <a:cubicBezTo>
                    <a:pt x="191146" y="0"/>
                    <a:pt x="246320" y="55155"/>
                    <a:pt x="246320" y="123116"/>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Freeform: Shape 131">
              <a:extLst>
                <a:ext uri="{FF2B5EF4-FFF2-40B4-BE49-F238E27FC236}">
                  <a16:creationId xmlns:a16="http://schemas.microsoft.com/office/drawing/2014/main" id="{5C49EF05-1F2E-4F32-B0BD-922D904B6FB2}"/>
                </a:ext>
              </a:extLst>
            </p:cNvPr>
            <p:cNvSpPr/>
            <p:nvPr/>
          </p:nvSpPr>
          <p:spPr>
            <a:xfrm>
              <a:off x="6676359" y="485906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Freeform: Shape 132">
              <a:extLst>
                <a:ext uri="{FF2B5EF4-FFF2-40B4-BE49-F238E27FC236}">
                  <a16:creationId xmlns:a16="http://schemas.microsoft.com/office/drawing/2014/main" id="{8050ECB6-942D-4C6A-B411-4A29E6A71C52}"/>
                </a:ext>
              </a:extLst>
            </p:cNvPr>
            <p:cNvSpPr/>
            <p:nvPr/>
          </p:nvSpPr>
          <p:spPr>
            <a:xfrm>
              <a:off x="7142339" y="5602337"/>
              <a:ext cx="123572" cy="123530"/>
            </a:xfrm>
            <a:custGeom>
              <a:avLst/>
              <a:gdLst>
                <a:gd name="connsiteX0" fmla="*/ 61786 w 123574"/>
                <a:gd name="connsiteY0" fmla="*/ 123530 h 123529"/>
                <a:gd name="connsiteX1" fmla="*/ 123574 w 123574"/>
                <a:gd name="connsiteY1" fmla="*/ 61764 h 123529"/>
                <a:gd name="connsiteX2" fmla="*/ 61786 w 123574"/>
                <a:gd name="connsiteY2" fmla="*/ 0 h 123529"/>
                <a:gd name="connsiteX3" fmla="*/ 0 w 123574"/>
                <a:gd name="connsiteY3" fmla="*/ 61764 h 123529"/>
                <a:gd name="connsiteX4" fmla="*/ 61786 w 123574"/>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30"/>
                  </a:moveTo>
                  <a:cubicBezTo>
                    <a:pt x="95911" y="123530"/>
                    <a:pt x="123574" y="95876"/>
                    <a:pt x="123574" y="61764"/>
                  </a:cubicBezTo>
                  <a:cubicBezTo>
                    <a:pt x="123574" y="27653"/>
                    <a:pt x="95911" y="0"/>
                    <a:pt x="61786" y="0"/>
                  </a:cubicBezTo>
                  <a:cubicBezTo>
                    <a:pt x="27663" y="0"/>
                    <a:pt x="0" y="27653"/>
                    <a:pt x="0" y="61764"/>
                  </a:cubicBezTo>
                  <a:cubicBezTo>
                    <a:pt x="0" y="95876"/>
                    <a:pt x="27663" y="123530"/>
                    <a:pt x="61786"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Freeform: Shape 133">
              <a:extLst>
                <a:ext uri="{FF2B5EF4-FFF2-40B4-BE49-F238E27FC236}">
                  <a16:creationId xmlns:a16="http://schemas.microsoft.com/office/drawing/2014/main" id="{1A6698A4-A817-4431-818A-4EA2F5E0DF34}"/>
                </a:ext>
              </a:extLst>
            </p:cNvPr>
            <p:cNvSpPr/>
            <p:nvPr/>
          </p:nvSpPr>
          <p:spPr>
            <a:xfrm>
              <a:off x="6212854" y="5602333"/>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Freeform: Shape 134">
              <a:extLst>
                <a:ext uri="{FF2B5EF4-FFF2-40B4-BE49-F238E27FC236}">
                  <a16:creationId xmlns:a16="http://schemas.microsoft.com/office/drawing/2014/main" id="{DF2365EE-B51F-4F35-9057-D8C6B2EB2DFF}"/>
                </a:ext>
              </a:extLst>
            </p:cNvPr>
            <p:cNvSpPr/>
            <p:nvPr/>
          </p:nvSpPr>
          <p:spPr>
            <a:xfrm>
              <a:off x="6212854" y="5168527"/>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Freeform: Shape 135">
              <a:extLst>
                <a:ext uri="{FF2B5EF4-FFF2-40B4-BE49-F238E27FC236}">
                  <a16:creationId xmlns:a16="http://schemas.microsoft.com/office/drawing/2014/main" id="{F61D1182-8FFB-4C8A-ABD0-C392997774EA}"/>
                </a:ext>
              </a:extLst>
            </p:cNvPr>
            <p:cNvSpPr/>
            <p:nvPr/>
          </p:nvSpPr>
          <p:spPr>
            <a:xfrm>
              <a:off x="7164039" y="501908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113" name="Picture 112">
            <a:extLst>
              <a:ext uri="{FF2B5EF4-FFF2-40B4-BE49-F238E27FC236}">
                <a16:creationId xmlns:a16="http://schemas.microsoft.com/office/drawing/2014/main" id="{83F3724D-EF90-4EA6-B991-E44D0250900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 y="3326881"/>
            <a:ext cx="3017520" cy="2858360"/>
          </a:xfrm>
          <a:prstGeom prst="rect">
            <a:avLst/>
          </a:prstGeom>
        </p:spPr>
      </p:pic>
      <p:pic>
        <p:nvPicPr>
          <p:cNvPr id="137" name="Picture 136" descr="Whiteboarding session">
            <a:extLst>
              <a:ext uri="{FF2B5EF4-FFF2-40B4-BE49-F238E27FC236}">
                <a16:creationId xmlns:a16="http://schemas.microsoft.com/office/drawing/2014/main" id="{CA845C3D-E51A-47B9-AFB0-2B4E12138D2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059355" y="3326881"/>
            <a:ext cx="3017520" cy="2858360"/>
          </a:xfrm>
          <a:prstGeom prst="rect">
            <a:avLst/>
          </a:prstGeom>
        </p:spPr>
      </p:pic>
      <p:pic>
        <p:nvPicPr>
          <p:cNvPr id="72" name="Picture 71">
            <a:extLst>
              <a:ext uri="{FF2B5EF4-FFF2-40B4-BE49-F238E27FC236}">
                <a16:creationId xmlns:a16="http://schemas.microsoft.com/office/drawing/2014/main" id="{2E1A26A5-11CB-42AB-9BFF-4DBABF475CC1}"/>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6116321" y="3326881"/>
            <a:ext cx="3017520" cy="2858360"/>
          </a:xfrm>
          <a:prstGeom prst="rect">
            <a:avLst/>
          </a:prstGeom>
          <a:solidFill>
            <a:srgbClr val="D2D2D2"/>
          </a:solidFill>
        </p:spPr>
      </p:pic>
      <p:pic>
        <p:nvPicPr>
          <p:cNvPr id="86" name="Picture 85" descr="Shipping containers">
            <a:extLst>
              <a:ext uri="{FF2B5EF4-FFF2-40B4-BE49-F238E27FC236}">
                <a16:creationId xmlns:a16="http://schemas.microsoft.com/office/drawing/2014/main" id="{296D975C-0E43-4F69-8C67-19697FF6AB2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174480" y="3326881"/>
            <a:ext cx="3017520" cy="2865089"/>
          </a:xfrm>
          <a:prstGeom prst="rect">
            <a:avLst/>
          </a:prstGeom>
        </p:spPr>
      </p:pic>
    </p:spTree>
    <p:extLst>
      <p:ext uri="{BB962C8B-B14F-4D97-AF65-F5344CB8AC3E}">
        <p14:creationId xmlns:p14="http://schemas.microsoft.com/office/powerpoint/2010/main" val="153967319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1CDB35FB-1B0B-42B3-B471-190299B885D1}"/>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875806" y="0"/>
            <a:ext cx="8316194"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4">
            <a:extLst>
              <a:ext uri="{FF2B5EF4-FFF2-40B4-BE49-F238E27FC236}">
                <a16:creationId xmlns:a16="http://schemas.microsoft.com/office/drawing/2014/main" id="{C4C88818-6BB3-4443-B20E-EA160F870EE1}"/>
              </a:ext>
            </a:extLst>
          </p:cNvPr>
          <p:cNvSpPr txBox="1">
            <a:spLocks noGrp="1"/>
          </p:cNvSpPr>
          <p:nvPr>
            <p:ph type="title" idx="4294967295"/>
          </p:nvPr>
        </p:nvSpPr>
        <p:spPr>
          <a:xfrm>
            <a:off x="588264" y="585775"/>
            <a:ext cx="3435096"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25" rtl="0" eaLnBrk="1" latinLnBrk="0" hangingPunct="1">
              <a:lnSpc>
                <a:spcPct val="100000"/>
              </a:lnSpc>
              <a:spcBef>
                <a:spcPct val="0"/>
              </a:spcBef>
              <a:buNone/>
              <a:defRPr lang="en-US" sz="3200" b="0" kern="1200" cap="none" spc="-50" baseline="0">
                <a:ln w="3175">
                  <a:noFill/>
                </a:ln>
                <a:solidFill>
                  <a:srgbClr val="243A5F"/>
                </a:solidFill>
                <a:effectLst/>
                <a:latin typeface="+mj-lt"/>
                <a:ea typeface="+mn-ea"/>
                <a:cs typeface="Segoe UI" pitchFamily="34" charset="0"/>
              </a:defRPr>
            </a:lvl1pPr>
          </a:lstStyle>
          <a:p>
            <a:pPr marL="0" marR="0" lvl="0" indent="0" algn="l" defTabSz="932725"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Microsoft Sustainability Manager</a:t>
            </a:r>
          </a:p>
        </p:txBody>
      </p:sp>
      <p:sp>
        <p:nvSpPr>
          <p:cNvPr id="10" name="Text Placeholder 1">
            <a:extLst>
              <a:ext uri="{FF2B5EF4-FFF2-40B4-BE49-F238E27FC236}">
                <a16:creationId xmlns:a16="http://schemas.microsoft.com/office/drawing/2014/main" id="{9F8B615B-04E9-42DE-9B51-CBAD3E733A5B}"/>
              </a:ext>
            </a:extLst>
          </p:cNvPr>
          <p:cNvSpPr txBox="1">
            <a:spLocks/>
          </p:cNvSpPr>
          <p:nvPr/>
        </p:nvSpPr>
        <p:spPr>
          <a:xfrm>
            <a:off x="588265" y="2828353"/>
            <a:ext cx="2541044" cy="2842605"/>
          </a:xfrm>
          <a:prstGeom prst="rect">
            <a:avLst/>
          </a:prstGeom>
        </p:spPr>
        <p:txBody>
          <a:bodyPr lIns="0"/>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Unify data intelligence to help you </a:t>
            </a:r>
            <a:b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800" b="0" i="0" u="none" strike="noStrike" kern="0" cap="none" spc="0" normalizeH="0" baseline="0" noProof="0">
                <a:ln>
                  <a:noFill/>
                </a:ln>
                <a:solidFill>
                  <a:srgbClr val="50E6FF"/>
                </a:solidFill>
                <a:effectLst/>
                <a:uLnTx/>
                <a:uFillTx/>
                <a:latin typeface="Segoe UI Semibold"/>
                <a:ea typeface="+mn-ea"/>
                <a:cs typeface="Segoe UI"/>
              </a:rPr>
              <a:t>monitor and manage</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your sustainability performance</a:t>
            </a:r>
          </a:p>
          <a:p>
            <a:pPr marL="0" marR="0" lvl="0" indent="0" algn="l" defTabSz="932725"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16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endParaRPr>
          </a:p>
        </p:txBody>
      </p:sp>
      <p:grpSp>
        <p:nvGrpSpPr>
          <p:cNvPr id="21" name="Group 20" descr="Cloud for sustainability wheel chart">
            <a:extLst>
              <a:ext uri="{FF2B5EF4-FFF2-40B4-BE49-F238E27FC236}">
                <a16:creationId xmlns:a16="http://schemas.microsoft.com/office/drawing/2014/main" id="{823A0EC9-A9B4-492A-BC0E-0ED215374338}"/>
              </a:ext>
            </a:extLst>
          </p:cNvPr>
          <p:cNvGrpSpPr/>
          <p:nvPr/>
        </p:nvGrpSpPr>
        <p:grpSpPr>
          <a:xfrm>
            <a:off x="5557622" y="976761"/>
            <a:ext cx="4952559" cy="4904479"/>
            <a:chOff x="5557622" y="976761"/>
            <a:chExt cx="4952559" cy="4904479"/>
          </a:xfrm>
        </p:grpSpPr>
        <p:sp>
          <p:nvSpPr>
            <p:cNvPr id="23" name="Flowchart: Connector 22">
              <a:extLst>
                <a:ext uri="{FF2B5EF4-FFF2-40B4-BE49-F238E27FC236}">
                  <a16:creationId xmlns:a16="http://schemas.microsoft.com/office/drawing/2014/main" id="{FB9A6D59-B548-479A-88C7-49DAAC31DC11}"/>
                </a:ext>
              </a:extLst>
            </p:cNvPr>
            <p:cNvSpPr/>
            <p:nvPr/>
          </p:nvSpPr>
          <p:spPr>
            <a:xfrm rot="1468554">
              <a:off x="5557622" y="976761"/>
              <a:ext cx="4952559" cy="4904479"/>
            </a:xfrm>
            <a:prstGeom prst="flowChartConnector">
              <a:avLst/>
            </a:prstGeom>
            <a:solidFill>
              <a:schemeClr val="bg1">
                <a:alpha val="5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7001F7A-FA56-4B8C-880D-8FEACF96CB36}"/>
                </a:ext>
              </a:extLst>
            </p:cNvPr>
            <p:cNvGrpSpPr/>
            <p:nvPr/>
          </p:nvGrpSpPr>
          <p:grpSpPr>
            <a:xfrm>
              <a:off x="6156612" y="1551757"/>
              <a:ext cx="3754579" cy="3754486"/>
              <a:chOff x="6156612" y="1551757"/>
              <a:chExt cx="3754579" cy="3754486"/>
            </a:xfrm>
          </p:grpSpPr>
          <p:sp>
            <p:nvSpPr>
              <p:cNvPr id="26" name="Freeform: Shape 25">
                <a:extLst>
                  <a:ext uri="{FF2B5EF4-FFF2-40B4-BE49-F238E27FC236}">
                    <a16:creationId xmlns:a16="http://schemas.microsoft.com/office/drawing/2014/main" id="{97A70312-B3CF-45A3-9716-D9EDAB86753B}"/>
                  </a:ext>
                </a:extLst>
              </p:cNvPr>
              <p:cNvSpPr/>
              <p:nvPr/>
            </p:nvSpPr>
            <p:spPr>
              <a:xfrm>
                <a:off x="6156612" y="1551757"/>
                <a:ext cx="2760715" cy="2435823"/>
              </a:xfrm>
              <a:custGeom>
                <a:avLst/>
                <a:gdLst>
                  <a:gd name="connsiteX0" fmla="*/ 1277019 w 5042020"/>
                  <a:gd name="connsiteY0" fmla="*/ 3109487 h 4448655"/>
                  <a:gd name="connsiteX1" fmla="*/ 2436657 w 5042020"/>
                  <a:gd name="connsiteY1" fmla="*/ 2583198 h 4448655"/>
                  <a:gd name="connsiteX2" fmla="*/ 3320064 w 5042020"/>
                  <a:gd name="connsiteY2" fmla="*/ 2566223 h 4448655"/>
                  <a:gd name="connsiteX3" fmla="*/ 3614361 w 5042020"/>
                  <a:gd name="connsiteY3" fmla="*/ 2632129 h 4448655"/>
                  <a:gd name="connsiteX4" fmla="*/ 3739213 w 5042020"/>
                  <a:gd name="connsiteY4" fmla="*/ 2672491 h 4448655"/>
                  <a:gd name="connsiteX5" fmla="*/ 4181749 w 5042020"/>
                  <a:gd name="connsiteY5" fmla="*/ 3740325 h 4448655"/>
                  <a:gd name="connsiteX6" fmla="*/ 4180876 w 5042020"/>
                  <a:gd name="connsiteY6" fmla="*/ 3742372 h 4448655"/>
                  <a:gd name="connsiteX7" fmla="*/ 4615089 w 5042020"/>
                  <a:gd name="connsiteY7" fmla="*/ 3228172 h 4448655"/>
                  <a:gd name="connsiteX8" fmla="*/ 4814306 w 5042020"/>
                  <a:gd name="connsiteY8" fmla="*/ 293586 h 4448655"/>
                  <a:gd name="connsiteX9" fmla="*/ 4737621 w 5042020"/>
                  <a:gd name="connsiteY9" fmla="*/ 260838 h 4448655"/>
                  <a:gd name="connsiteX10" fmla="*/ 259508 w 5042020"/>
                  <a:gd name="connsiteY10" fmla="*/ 2116565 h 4448655"/>
                  <a:gd name="connsiteX11" fmla="*/ 154140 w 5042020"/>
                  <a:gd name="connsiteY11" fmla="*/ 4447903 h 4448655"/>
                  <a:gd name="connsiteX12" fmla="*/ 1277019 w 5042020"/>
                  <a:gd name="connsiteY12" fmla="*/ 3109487 h 44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2020" h="4448655">
                    <a:moveTo>
                      <a:pt x="1277019" y="3109487"/>
                    </a:moveTo>
                    <a:cubicBezTo>
                      <a:pt x="1634737" y="2839315"/>
                      <a:pt x="2024767" y="2662121"/>
                      <a:pt x="2436657" y="2583198"/>
                    </a:cubicBezTo>
                    <a:cubicBezTo>
                      <a:pt x="2803299" y="2512899"/>
                      <a:pt x="3119428" y="2535167"/>
                      <a:pt x="3320064" y="2566223"/>
                    </a:cubicBezTo>
                    <a:cubicBezTo>
                      <a:pt x="3453922" y="2586937"/>
                      <a:pt x="3554923" y="2613872"/>
                      <a:pt x="3614361" y="2632129"/>
                    </a:cubicBezTo>
                    <a:cubicBezTo>
                      <a:pt x="3656988" y="2642226"/>
                      <a:pt x="3698742" y="2655735"/>
                      <a:pt x="3739213" y="2672491"/>
                    </a:cubicBezTo>
                    <a:cubicBezTo>
                      <a:pt x="4156287" y="2845155"/>
                      <a:pt x="4354414" y="3323250"/>
                      <a:pt x="4181749" y="3740325"/>
                    </a:cubicBezTo>
                    <a:cubicBezTo>
                      <a:pt x="4181476" y="3741007"/>
                      <a:pt x="4181176" y="3741662"/>
                      <a:pt x="4180876" y="3742372"/>
                    </a:cubicBezTo>
                    <a:cubicBezTo>
                      <a:pt x="4347564" y="3590775"/>
                      <a:pt x="4493538" y="3417893"/>
                      <a:pt x="4615089" y="3228172"/>
                    </a:cubicBezTo>
                    <a:cubicBezTo>
                      <a:pt x="5103581" y="2464049"/>
                      <a:pt x="5172106" y="1450550"/>
                      <a:pt x="4814306" y="293586"/>
                    </a:cubicBezTo>
                    <a:cubicBezTo>
                      <a:pt x="4788926" y="282378"/>
                      <a:pt x="4763355" y="271462"/>
                      <a:pt x="4737621" y="260838"/>
                    </a:cubicBezTo>
                    <a:cubicBezTo>
                      <a:pt x="2988544" y="-463304"/>
                      <a:pt x="983650" y="367570"/>
                      <a:pt x="259508" y="2116565"/>
                    </a:cubicBezTo>
                    <a:cubicBezTo>
                      <a:pt x="-59786" y="2887837"/>
                      <a:pt x="-76679" y="3708859"/>
                      <a:pt x="154140" y="4447903"/>
                    </a:cubicBezTo>
                    <a:cubicBezTo>
                      <a:pt x="477747" y="3878195"/>
                      <a:pt x="855114" y="3428236"/>
                      <a:pt x="1277019" y="3109487"/>
                    </a:cubicBezTo>
                    <a:close/>
                  </a:path>
                </a:pathLst>
              </a:custGeom>
              <a:solidFill>
                <a:schemeClr val="accent1"/>
              </a:solidFill>
              <a:ln w="19050"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294D87CC-4925-4C8E-8198-334491D06D74}"/>
                  </a:ext>
                </a:extLst>
              </p:cNvPr>
              <p:cNvSpPr/>
              <p:nvPr/>
            </p:nvSpPr>
            <p:spPr>
              <a:xfrm>
                <a:off x="7632096" y="1746884"/>
                <a:ext cx="2279095" cy="3373065"/>
              </a:xfrm>
              <a:custGeom>
                <a:avLst/>
                <a:gdLst>
                  <a:gd name="connsiteX0" fmla="*/ 2252382 w 4162415"/>
                  <a:gd name="connsiteY0" fmla="*/ -753 h 6160383"/>
                  <a:gd name="connsiteX1" fmla="*/ 2434790 w 4162415"/>
                  <a:gd name="connsiteY1" fmla="*/ 1710608 h 6160383"/>
                  <a:gd name="connsiteX2" fmla="*/ 2009064 w 4162415"/>
                  <a:gd name="connsiteY2" fmla="*/ 2935715 h 6160383"/>
                  <a:gd name="connsiteX3" fmla="*/ 1401422 w 4162415"/>
                  <a:gd name="connsiteY3" fmla="*/ 3599410 h 6160383"/>
                  <a:gd name="connsiteX4" fmla="*/ 1225319 w 4162415"/>
                  <a:gd name="connsiteY4" fmla="*/ 3722925 h 6160383"/>
                  <a:gd name="connsiteX5" fmla="*/ 419252 w 4162415"/>
                  <a:gd name="connsiteY5" fmla="*/ 3826436 h 6160383"/>
                  <a:gd name="connsiteX6" fmla="*/ -2025 w 4162415"/>
                  <a:gd name="connsiteY6" fmla="*/ 3430894 h 6160383"/>
                  <a:gd name="connsiteX7" fmla="*/ 103342 w 4162415"/>
                  <a:gd name="connsiteY7" fmla="*/ 4097973 h 6160383"/>
                  <a:gd name="connsiteX8" fmla="*/ 2222746 w 4162415"/>
                  <a:gd name="connsiteY8" fmla="*/ 6149888 h 6160383"/>
                  <a:gd name="connsiteX9" fmla="*/ 2218652 w 4162415"/>
                  <a:gd name="connsiteY9" fmla="*/ 6159631 h 6160383"/>
                  <a:gd name="connsiteX10" fmla="*/ 3898848 w 4162415"/>
                  <a:gd name="connsiteY10" fmla="*/ 4382390 h 6160383"/>
                  <a:gd name="connsiteX11" fmla="*/ 2252382 w 4162415"/>
                  <a:gd name="connsiteY11" fmla="*/ -753 h 616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2415" h="6160383">
                    <a:moveTo>
                      <a:pt x="2252382" y="-753"/>
                    </a:moveTo>
                    <a:cubicBezTo>
                      <a:pt x="2432497" y="616385"/>
                      <a:pt x="2493982" y="1191387"/>
                      <a:pt x="2434790" y="1710608"/>
                    </a:cubicBezTo>
                    <a:cubicBezTo>
                      <a:pt x="2383102" y="2164306"/>
                      <a:pt x="2239829" y="2576496"/>
                      <a:pt x="2009064" y="2935715"/>
                    </a:cubicBezTo>
                    <a:cubicBezTo>
                      <a:pt x="1803515" y="3255582"/>
                      <a:pt x="1565163" y="3473193"/>
                      <a:pt x="1401422" y="3599410"/>
                    </a:cubicBezTo>
                    <a:cubicBezTo>
                      <a:pt x="1334453" y="3651015"/>
                      <a:pt x="1274442" y="3691897"/>
                      <a:pt x="1225319" y="3722925"/>
                    </a:cubicBezTo>
                    <a:cubicBezTo>
                      <a:pt x="1001541" y="3891932"/>
                      <a:pt x="696956" y="3941410"/>
                      <a:pt x="419252" y="3826436"/>
                    </a:cubicBezTo>
                    <a:cubicBezTo>
                      <a:pt x="235181" y="3750543"/>
                      <a:pt x="85303" y="3609808"/>
                      <a:pt x="-2025" y="3430894"/>
                    </a:cubicBezTo>
                    <a:cubicBezTo>
                      <a:pt x="2996" y="3656965"/>
                      <a:pt x="38419" y="3881344"/>
                      <a:pt x="103342" y="4097973"/>
                    </a:cubicBezTo>
                    <a:cubicBezTo>
                      <a:pt x="364481" y="4966371"/>
                      <a:pt x="1097356" y="5675940"/>
                      <a:pt x="2222746" y="6149888"/>
                    </a:cubicBezTo>
                    <a:lnTo>
                      <a:pt x="2218652" y="6159631"/>
                    </a:lnTo>
                    <a:cubicBezTo>
                      <a:pt x="2951937" y="5806906"/>
                      <a:pt x="3563098" y="5193370"/>
                      <a:pt x="3898848" y="4382390"/>
                    </a:cubicBezTo>
                    <a:cubicBezTo>
                      <a:pt x="4593381" y="2704732"/>
                      <a:pt x="3857204" y="791669"/>
                      <a:pt x="2252382" y="-753"/>
                    </a:cubicBezTo>
                    <a:close/>
                  </a:path>
                </a:pathLst>
              </a:custGeom>
              <a:solidFill>
                <a:srgbClr val="24B1D8"/>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B0B95F2-C0F9-4CFE-B716-2BB264883ADC}"/>
                  </a:ext>
                </a:extLst>
              </p:cNvPr>
              <p:cNvSpPr/>
              <p:nvPr/>
            </p:nvSpPr>
            <p:spPr>
              <a:xfrm>
                <a:off x="6267910" y="3000855"/>
                <a:ext cx="2513844" cy="2305388"/>
              </a:xfrm>
              <a:custGeom>
                <a:avLst/>
                <a:gdLst>
                  <a:gd name="connsiteX0" fmla="*/ 3128285 w 4591148"/>
                  <a:gd name="connsiteY0" fmla="*/ 2934461 h 4210436"/>
                  <a:gd name="connsiteX1" fmla="*/ 2488469 w 4591148"/>
                  <a:gd name="connsiteY1" fmla="*/ 1833361 h 4210436"/>
                  <a:gd name="connsiteX2" fmla="*/ 2383102 w 4591148"/>
                  <a:gd name="connsiteY2" fmla="*/ 956121 h 4210436"/>
                  <a:gd name="connsiteX3" fmla="*/ 2408372 w 4591148"/>
                  <a:gd name="connsiteY3" fmla="*/ 716350 h 4210436"/>
                  <a:gd name="connsiteX4" fmla="*/ 2953628 w 4591148"/>
                  <a:gd name="connsiteY4" fmla="*/ 9536 h 4210436"/>
                  <a:gd name="connsiteX5" fmla="*/ 2248152 w 4591148"/>
                  <a:gd name="connsiteY5" fmla="*/ 45013 h 4210436"/>
                  <a:gd name="connsiteX6" fmla="*/ -2025 w 4591148"/>
                  <a:gd name="connsiteY6" fmla="*/ 1941320 h 4210436"/>
                  <a:gd name="connsiteX7" fmla="*/ 1912157 w 4591148"/>
                  <a:gd name="connsiteY7" fmla="*/ 3948124 h 4210436"/>
                  <a:gd name="connsiteX8" fmla="*/ 4589124 w 4591148"/>
                  <a:gd name="connsiteY8" fmla="*/ 3924873 h 4210436"/>
                  <a:gd name="connsiteX9" fmla="*/ 3128285 w 4591148"/>
                  <a:gd name="connsiteY9" fmla="*/ 2934461 h 421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1148" h="4210436">
                    <a:moveTo>
                      <a:pt x="3128285" y="2934461"/>
                    </a:moveTo>
                    <a:cubicBezTo>
                      <a:pt x="2823509" y="2605616"/>
                      <a:pt x="2608245" y="2235153"/>
                      <a:pt x="2488469" y="1833361"/>
                    </a:cubicBezTo>
                    <a:cubicBezTo>
                      <a:pt x="2381792" y="1475587"/>
                      <a:pt x="2372295" y="1158832"/>
                      <a:pt x="2383102" y="956121"/>
                    </a:cubicBezTo>
                    <a:cubicBezTo>
                      <a:pt x="2387222" y="875806"/>
                      <a:pt x="2395655" y="795764"/>
                      <a:pt x="2408372" y="716350"/>
                    </a:cubicBezTo>
                    <a:cubicBezTo>
                      <a:pt x="2434270" y="393617"/>
                      <a:pt x="2648034" y="116514"/>
                      <a:pt x="2953628" y="9536"/>
                    </a:cubicBezTo>
                    <a:cubicBezTo>
                      <a:pt x="2717978" y="-11832"/>
                      <a:pt x="2480473" y="121"/>
                      <a:pt x="2248152" y="45013"/>
                    </a:cubicBezTo>
                    <a:cubicBezTo>
                      <a:pt x="1359860" y="217460"/>
                      <a:pt x="581873" y="873132"/>
                      <a:pt x="-2025" y="1941320"/>
                    </a:cubicBezTo>
                    <a:cubicBezTo>
                      <a:pt x="313612" y="2818015"/>
                      <a:pt x="983448" y="3563635"/>
                      <a:pt x="1912157" y="3948124"/>
                    </a:cubicBezTo>
                    <a:cubicBezTo>
                      <a:pt x="2806043" y="4318206"/>
                      <a:pt x="3766709" y="4282074"/>
                      <a:pt x="4589124" y="3924873"/>
                    </a:cubicBezTo>
                    <a:cubicBezTo>
                      <a:pt x="3982219" y="3658795"/>
                      <a:pt x="3491052" y="3325883"/>
                      <a:pt x="3128285" y="2934461"/>
                    </a:cubicBezTo>
                    <a:close/>
                  </a:path>
                </a:pathLst>
              </a:custGeom>
              <a:solidFill>
                <a:srgbClr val="33990F"/>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5AD917C-5F8F-45C4-84E6-84D335DC96FC}"/>
                  </a:ext>
                </a:extLst>
              </p:cNvPr>
              <p:cNvSpPr/>
              <p:nvPr/>
            </p:nvSpPr>
            <p:spPr>
              <a:xfrm>
                <a:off x="7318292" y="2130435"/>
                <a:ext cx="627608"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DATA</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Record</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Freeform: Shape 29">
                <a:extLst>
                  <a:ext uri="{FF2B5EF4-FFF2-40B4-BE49-F238E27FC236}">
                    <a16:creationId xmlns:a16="http://schemas.microsoft.com/office/drawing/2014/main" id="{BE081201-01BA-45DB-B742-93B1CBF2A344}"/>
                  </a:ext>
                </a:extLst>
              </p:cNvPr>
              <p:cNvSpPr/>
              <p:nvPr/>
            </p:nvSpPr>
            <p:spPr>
              <a:xfrm>
                <a:off x="8527294" y="3760489"/>
                <a:ext cx="1136530"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INSIGHTS</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Report</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1" name="Freeform: Shape 30">
                <a:extLst>
                  <a:ext uri="{FF2B5EF4-FFF2-40B4-BE49-F238E27FC236}">
                    <a16:creationId xmlns:a16="http://schemas.microsoft.com/office/drawing/2014/main" id="{C6668B6D-86B5-4949-A70D-CC516B15C72F}"/>
                  </a:ext>
                </a:extLst>
              </p:cNvPr>
              <p:cNvSpPr/>
              <p:nvPr/>
            </p:nvSpPr>
            <p:spPr>
              <a:xfrm>
                <a:off x="6571412" y="3933210"/>
                <a:ext cx="934102"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ACTION</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Reduce</a:t>
                </a:r>
              </a:p>
            </p:txBody>
          </p:sp>
          <p:sp>
            <p:nvSpPr>
              <p:cNvPr id="32" name="Oval 31">
                <a:extLst>
                  <a:ext uri="{FF2B5EF4-FFF2-40B4-BE49-F238E27FC236}">
                    <a16:creationId xmlns:a16="http://schemas.microsoft.com/office/drawing/2014/main" id="{A9F7E2EC-8425-4ACE-B849-12DEDF81A336}"/>
                  </a:ext>
                </a:extLst>
              </p:cNvPr>
              <p:cNvSpPr/>
              <p:nvPr/>
            </p:nvSpPr>
            <p:spPr bwMode="auto">
              <a:xfrm>
                <a:off x="7529494" y="2935651"/>
                <a:ext cx="1042404" cy="1042404"/>
              </a:xfrm>
              <a:prstGeom prst="ellipse">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cloud" title="Icon of a cloud">
                <a:extLst>
                  <a:ext uri="{FF2B5EF4-FFF2-40B4-BE49-F238E27FC236}">
                    <a16:creationId xmlns:a16="http://schemas.microsoft.com/office/drawing/2014/main" id="{E6C5E394-47B3-4E84-9984-223664547258}"/>
                  </a:ext>
                </a:extLst>
              </p:cNvPr>
              <p:cNvSpPr>
                <a:spLocks noChangeAspect="1"/>
              </p:cNvSpPr>
              <p:nvPr/>
            </p:nvSpPr>
            <p:spPr bwMode="auto">
              <a:xfrm>
                <a:off x="7695875" y="3202945"/>
                <a:ext cx="709641" cy="452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4228600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750" fill="hold"/>
                                        <p:tgtEl>
                                          <p:spTgt spid="21"/>
                                        </p:tgtEl>
                                        <p:attrNameLst>
                                          <p:attrName>ppt_w</p:attrName>
                                        </p:attrNameLst>
                                      </p:cBhvr>
                                      <p:tavLst>
                                        <p:tav tm="0">
                                          <p:val>
                                            <p:fltVal val="0"/>
                                          </p:val>
                                        </p:tav>
                                        <p:tav tm="100000">
                                          <p:val>
                                            <p:strVal val="#ppt_w"/>
                                          </p:val>
                                        </p:tav>
                                      </p:tavLst>
                                    </p:anim>
                                    <p:anim calcmode="lin" valueType="num">
                                      <p:cBhvr>
                                        <p:cTn id="8" dur="750" fill="hold"/>
                                        <p:tgtEl>
                                          <p:spTgt spid="21"/>
                                        </p:tgtEl>
                                        <p:attrNameLst>
                                          <p:attrName>ppt_h</p:attrName>
                                        </p:attrNameLst>
                                      </p:cBhvr>
                                      <p:tavLst>
                                        <p:tav tm="0">
                                          <p:val>
                                            <p:fltVal val="0"/>
                                          </p:val>
                                        </p:tav>
                                        <p:tav tm="100000">
                                          <p:val>
                                            <p:strVal val="#ppt_h"/>
                                          </p:val>
                                        </p:tav>
                                      </p:tavLst>
                                    </p:anim>
                                    <p:anim calcmode="lin" valueType="num">
                                      <p:cBhvr>
                                        <p:cTn id="9" dur="750" fill="hold"/>
                                        <p:tgtEl>
                                          <p:spTgt spid="21"/>
                                        </p:tgtEl>
                                        <p:attrNameLst>
                                          <p:attrName>style.rotation</p:attrName>
                                        </p:attrNameLst>
                                      </p:cBhvr>
                                      <p:tavLst>
                                        <p:tav tm="0">
                                          <p:val>
                                            <p:fltVal val="90"/>
                                          </p:val>
                                        </p:tav>
                                        <p:tav tm="100000">
                                          <p:val>
                                            <p:fltVal val="0"/>
                                          </p:val>
                                        </p:tav>
                                      </p:tavLst>
                                    </p:anim>
                                    <p:animEffect transition="in" filter="fade">
                                      <p:cBhvr>
                                        <p:cTn id="10" dur="750"/>
                                        <p:tgtEl>
                                          <p:spTgt spid="2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2.5E-6 3.7037E-6 L -2.5E-6 0.01898 " pathEditMode="relative" rAng="0" ptsTypes="AA">
                                      <p:cBhvr>
                                        <p:cTn id="16" dur="700" spd="-100000" fill="hold"/>
                                        <p:tgtEl>
                                          <p:spTgt spid="33"/>
                                        </p:tgtEl>
                                        <p:attrNameLst>
                                          <p:attrName>ppt_x</p:attrName>
                                          <p:attrName>ppt_y</p:attrName>
                                        </p:attrNameLst>
                                      </p:cBhvr>
                                      <p:rCtr x="0" y="949"/>
                                    </p:animMotion>
                                  </p:childTnLst>
                                </p:cTn>
                              </p:par>
                            </p:childTnLst>
                          </p:cTn>
                        </p:par>
                        <p:par>
                          <p:cTn id="17" fill="hold">
                            <p:stCondLst>
                              <p:cond delay="145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0"/>
                                  </p:stCondLst>
                                  <p:childTnLst>
                                    <p:animMotion origin="layout" path="M 8.33333E-7 1.48148E-6 L 8.33333E-7 0.01898 " pathEditMode="relative" rAng="0" ptsTypes="AA">
                                      <p:cBhvr>
                                        <p:cTn id="22" dur="700" spd="-100000" fill="hold"/>
                                        <p:tgtEl>
                                          <p:spTgt spid="1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10" grpId="0"/>
      <p:bldP spid="10"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a:extLst>
              <a:ext uri="{FF2B5EF4-FFF2-40B4-BE49-F238E27FC236}">
                <a16:creationId xmlns:a16="http://schemas.microsoft.com/office/drawing/2014/main" id="{E262C9EA-701B-4766-BCB3-4600374D9899}"/>
              </a:ext>
            </a:extLst>
          </p:cNvPr>
          <p:cNvSpPr>
            <a:spLocks noGrp="1"/>
          </p:cNvSpPr>
          <p:nvPr>
            <p:ph type="title"/>
          </p:nvPr>
        </p:nvSpPr>
        <p:spPr>
          <a:xfrm>
            <a:off x="67260" y="-703818"/>
            <a:ext cx="10145288" cy="615553"/>
          </a:xfrm>
        </p:spPr>
        <p:txBody>
          <a:bodyPr/>
          <a:lstStyle/>
          <a:p>
            <a:pPr algn="l"/>
            <a:r>
              <a:rPr lang="en-US" sz="4000">
                <a:solidFill>
                  <a:schemeClr val="tx2"/>
                </a:solidFill>
                <a:cs typeface="Segoe UI"/>
              </a:rPr>
              <a:t>Resources</a:t>
            </a:r>
            <a:endParaRPr lang="en-US" sz="4000">
              <a:solidFill>
                <a:schemeClr val="tx2"/>
              </a:solidFill>
            </a:endParaRPr>
          </a:p>
        </p:txBody>
      </p:sp>
      <p:pic>
        <p:nvPicPr>
          <p:cNvPr id="10" name="Picture 9">
            <a:extLst>
              <a:ext uri="{FF2B5EF4-FFF2-40B4-BE49-F238E27FC236}">
                <a16:creationId xmlns:a16="http://schemas.microsoft.com/office/drawing/2014/main" id="{8B517E90-B193-4D53-A9C4-4B027EE15233}"/>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5" name="Rectangle 104">
            <a:extLst>
              <a:ext uri="{FF2B5EF4-FFF2-40B4-BE49-F238E27FC236}">
                <a16:creationId xmlns:a16="http://schemas.microsoft.com/office/drawing/2014/main" id="{A8628209-C3C2-4DB8-8F4A-5DB8E9F57D33}"/>
              </a:ext>
              <a:ext uri="{C183D7F6-B498-43B3-948B-1728B52AA6E4}">
                <adec:decorative xmlns:adec="http://schemas.microsoft.com/office/drawing/2017/decorative" val="1"/>
              </a:ext>
            </a:extLst>
          </p:cNvPr>
          <p:cNvSpPr/>
          <p:nvPr/>
        </p:nvSpPr>
        <p:spPr bwMode="auto">
          <a:xfrm>
            <a:off x="0" y="0"/>
            <a:ext cx="12192001" cy="3303917"/>
          </a:xfrm>
          <a:prstGeom prst="rect">
            <a:avLst/>
          </a:prstGeom>
          <a:gradFill>
            <a:gsLst>
              <a:gs pos="16000">
                <a:srgbClr val="FFFFFF"/>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F38519E-A1C3-4FA4-9FF6-3AA367A8F0E3}"/>
              </a:ext>
            </a:extLst>
          </p:cNvPr>
          <p:cNvSpPr/>
          <p:nvPr/>
        </p:nvSpPr>
        <p:spPr bwMode="auto">
          <a:xfrm>
            <a:off x="-1" y="0"/>
            <a:ext cx="680029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82880" rIns="36576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438"/>
              </a:spcBef>
              <a:spcAft>
                <a:spcPts val="3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rPr>
              <a:t>Learn</a:t>
            </a: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endParaRP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a:hlinkClick r:id="rId4">
                  <a:extLst>
                    <a:ext uri="{A12FA001-AC4F-418D-AE19-62706E023703}">
                      <ahyp:hlinkClr xmlns:ahyp="http://schemas.microsoft.com/office/drawing/2018/hyperlinkcolor" val="tx"/>
                    </a:ext>
                  </a:extLst>
                </a:hlinkClick>
              </a:rPr>
              <a:t>Aka.ms/</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a:hlinkClick r:id="rId4">
                  <a:extLst>
                    <a:ext uri="{A12FA001-AC4F-418D-AE19-62706E023703}">
                      <ahyp:hlinkClr xmlns:ahyp="http://schemas.microsoft.com/office/drawing/2018/hyperlinkcolor" val="tx"/>
                    </a:ext>
                  </a:extLst>
                </a:hlinkClick>
              </a:rPr>
              <a:t>CloudforSustainabilityReadiness</a:t>
            </a:r>
            <a:endParaRPr kumimoji="0" lang="en-US" sz="1400" b="0" i="0" u="none" strike="noStrike" kern="1200" cap="none" spc="0" normalizeH="0" baseline="0" noProof="0">
              <a:ln>
                <a:noFill/>
              </a:ln>
              <a:solidFill>
                <a:srgbClr val="50E6FF"/>
              </a:solidFill>
              <a:effectLst/>
              <a:uLnTx/>
              <a:uFillTx/>
              <a:latin typeface="Segoe UI Semibold"/>
              <a:ea typeface="+mn-ea"/>
              <a:cs typeface="Segoe UI"/>
            </a:endParaRP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Microsoft Cloud for Sustainability Readiness Bootcamp</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Microsoft Cloud for Sustainability </a:t>
            </a: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a:rPr>
              <a:t>LearnFest</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 (April ‘22)</a:t>
            </a: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a:hlinkClick r:id="rId5">
                  <a:extLst>
                    <a:ext uri="{A12FA001-AC4F-418D-AE19-62706E023703}">
                      <ahyp:hlinkClr xmlns:ahyp="http://schemas.microsoft.com/office/drawing/2018/hyperlinkcolor" val="tx"/>
                    </a:ext>
                  </a:extLst>
                </a:hlinkClick>
              </a:rPr>
              <a:t>Aka.ms/</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a:hlinkClick r:id="rId5">
                  <a:extLst>
                    <a:ext uri="{A12FA001-AC4F-418D-AE19-62706E023703}">
                      <ahyp:hlinkClr xmlns:ahyp="http://schemas.microsoft.com/office/drawing/2018/hyperlinkcolor" val="tx"/>
                    </a:ext>
                  </a:extLst>
                </a:hlinkClick>
              </a:rPr>
              <a:t>SustainabilityReadiness</a:t>
            </a:r>
            <a:endParaRPr kumimoji="0" lang="en-US" sz="1400" b="0" i="0" u="none" strike="noStrike" kern="1200" cap="none" spc="0" normalizeH="0" baseline="0" noProof="0">
              <a:ln>
                <a:noFill/>
              </a:ln>
              <a:solidFill>
                <a:srgbClr val="50E6FF"/>
              </a:solidFill>
              <a:effectLst/>
              <a:uLnTx/>
              <a:uFillTx/>
              <a:latin typeface="Segoe UI Semibold"/>
              <a:ea typeface="+mn-ea"/>
              <a:cs typeface="Segoe UI"/>
            </a:endParaRPr>
          </a:p>
          <a:p>
            <a:pPr marL="173355" marR="0" lvl="0" indent="-173355" algn="l" defTabSz="932472" rtl="0" eaLnBrk="1" fontAlgn="base" latinLnBrk="0" hangingPunct="1">
              <a:lnSpc>
                <a:spcPct val="100000"/>
              </a:lnSpc>
              <a:spcBef>
                <a:spcPts val="300"/>
              </a:spcBef>
              <a:spcAft>
                <a:spcPts val="438"/>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Sustainability in Action Badge training</a:t>
            </a:r>
          </a:p>
          <a:p>
            <a:pPr marL="173355" marR="0" lvl="0" indent="-173355" algn="l" defTabSz="932472" rtl="0" eaLnBrk="1" fontAlgn="base" latinLnBrk="0" hangingPunct="1">
              <a:lnSpc>
                <a:spcPct val="100000"/>
              </a:lnSpc>
              <a:spcBef>
                <a:spcPts val="300"/>
              </a:spcBef>
              <a:spcAft>
                <a:spcPts val="438"/>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Selling Sustainability on-demand training suite</a:t>
            </a:r>
          </a:p>
          <a:p>
            <a:pPr marL="285750" marR="0" lvl="0" indent="-285750" algn="l" defTabSz="932472" rtl="0" eaLnBrk="1" fontAlgn="base" latinLnBrk="0" hangingPunct="1">
              <a:lnSpc>
                <a:spcPct val="100000"/>
              </a:lnSpc>
              <a:spcBef>
                <a:spcPts val="438"/>
              </a:spcBef>
              <a:spcAft>
                <a:spcPts val="30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438"/>
              </a:spcBef>
              <a:spcAft>
                <a:spcPts val="3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rPr>
              <a:t>Resources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endParaRP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a:hlinkClick r:id="rId6">
                  <a:extLst>
                    <a:ext uri="{A12FA001-AC4F-418D-AE19-62706E023703}">
                      <ahyp:hlinkClr xmlns:ahyp="http://schemas.microsoft.com/office/drawing/2018/hyperlinkcolor" val="tx"/>
                    </a:ext>
                  </a:extLst>
                </a:hlinkClick>
              </a:rPr>
              <a:t>Aka.ms/</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a:hlinkClick r:id="rId6">
                  <a:extLst>
                    <a:ext uri="{A12FA001-AC4F-418D-AE19-62706E023703}">
                      <ahyp:hlinkClr xmlns:ahyp="http://schemas.microsoft.com/office/drawing/2018/hyperlinkcolor" val="tx"/>
                    </a:ext>
                  </a:extLst>
                </a:hlinkClick>
              </a:rPr>
              <a:t>SustainabilityHub</a:t>
            </a:r>
            <a:endParaRPr kumimoji="0" lang="en-US" sz="1400" b="0" i="0" u="none" strike="noStrike" kern="1200" cap="none" spc="0" normalizeH="0" baseline="0" noProof="0">
              <a:ln>
                <a:noFill/>
              </a:ln>
              <a:solidFill>
                <a:srgbClr val="50E6FF"/>
              </a:solidFill>
              <a:effectLst/>
              <a:uLnTx/>
              <a:uFillTx/>
              <a:latin typeface="Segoe UI Semibold"/>
              <a:ea typeface="+mn-ea"/>
              <a:cs typeface="Segoe UI"/>
            </a:endParaRP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Internal and external go-to-market materials</a:t>
            </a: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Industry L100 presentations for sustainability</a:t>
            </a:r>
          </a:p>
          <a:p>
            <a:pPr marL="0" marR="0" lvl="0" indent="0" algn="l" defTabSz="932472" rtl="0" eaLnBrk="1" fontAlgn="base" latinLnBrk="0" hangingPunct="1">
              <a:lnSpc>
                <a:spcPct val="100000"/>
              </a:lnSpc>
              <a:spcBef>
                <a:spcPts val="438"/>
              </a:spcBef>
              <a:spcAft>
                <a:spcPts val="30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438"/>
              </a:spcBef>
              <a:spcAft>
                <a:spcPts val="3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rPr>
              <a:t>Customer opportunity</a:t>
            </a: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rPr>
              <a:t>Microsoft Sustainability Manager </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free trial </a:t>
            </a:r>
            <a:r>
              <a:rPr kumimoji="0" lang="en-US" sz="1400" b="0" i="0" u="none" strike="noStrike" kern="1200" cap="none" spc="0" normalizeH="0" baseline="0" noProof="0">
                <a:ln>
                  <a:noFill/>
                </a:ln>
                <a:solidFill>
                  <a:srgbClr val="50E6FF"/>
                </a:solidFill>
                <a:effectLst/>
                <a:uLnTx/>
                <a:uFillTx/>
                <a:latin typeface="Segoe UI Semibold"/>
                <a:ea typeface="+mn-ea"/>
                <a:cs typeface="Segoe UI"/>
                <a:hlinkClick r:id="rId7">
                  <a:extLst>
                    <a:ext uri="{A12FA001-AC4F-418D-AE19-62706E023703}">
                      <ahyp:hlinkClr xmlns:ahyp="http://schemas.microsoft.com/office/drawing/2018/hyperlinkcolor" val="tx"/>
                    </a:ext>
                  </a:extLst>
                </a:hlinkClick>
              </a:rPr>
              <a:t>Aka.ms/</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a:hlinkClick r:id="rId7">
                  <a:extLst>
                    <a:ext uri="{A12FA001-AC4F-418D-AE19-62706E023703}">
                      <ahyp:hlinkClr xmlns:ahyp="http://schemas.microsoft.com/office/drawing/2018/hyperlinkcolor" val="tx"/>
                    </a:ext>
                  </a:extLst>
                </a:hlinkClick>
              </a:rPr>
              <a:t>MSMtrial</a:t>
            </a:r>
            <a:endParaRPr kumimoji="0" lang="en-US" sz="1400" b="0" i="0" u="none" strike="noStrike" kern="1200" cap="none" spc="0" normalizeH="0" baseline="0" noProof="0">
              <a:ln>
                <a:noFill/>
              </a:ln>
              <a:solidFill>
                <a:srgbClr val="50E6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Service line offerings: </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Digital strategy for sustainability</a:t>
            </a: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Sustainability data management and insights</a:t>
            </a: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Sign up for Microsoft sustainability updates </a:t>
            </a:r>
            <a:r>
              <a:rPr kumimoji="0" lang="en-US" sz="1400" b="0" i="0" u="none" strike="noStrike" kern="1200" cap="none" spc="0" normalizeH="0" baseline="0" noProof="0">
                <a:ln>
                  <a:noFill/>
                </a:ln>
                <a:solidFill>
                  <a:srgbClr val="50E6FF"/>
                </a:solidFill>
                <a:effectLst/>
                <a:uLnTx/>
                <a:uFillTx/>
                <a:latin typeface="Segoe UI Semibold"/>
                <a:ea typeface="+mn-ea"/>
                <a:cs typeface="Segoe UI"/>
                <a:hlinkClick r:id="rId8">
                  <a:extLst>
                    <a:ext uri="{A12FA001-AC4F-418D-AE19-62706E023703}">
                      <ahyp:hlinkClr xmlns:ahyp="http://schemas.microsoft.com/office/drawing/2018/hyperlinkcolor" val="tx"/>
                    </a:ext>
                  </a:extLst>
                </a:hlinkClick>
              </a:rPr>
              <a:t>Aka.ms/Sus-Stay-Informed</a:t>
            </a:r>
            <a:endParaRPr kumimoji="0" lang="en-US" sz="1400" b="0" i="0" u="none" strike="noStrike" kern="1200" cap="none" spc="0" normalizeH="0" baseline="0" noProof="0">
              <a:ln>
                <a:noFill/>
              </a:ln>
              <a:solidFill>
                <a:srgbClr val="50E6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300"/>
              </a:spcBef>
              <a:spcAft>
                <a:spcPts val="438"/>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a:p>
            <a:pPr defTabSz="932472" fontAlgn="base">
              <a:spcBef>
                <a:spcPts val="300"/>
              </a:spcBef>
              <a:spcAft>
                <a:spcPts val="438"/>
              </a:spcAf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If you have additional questions, contact </a:t>
            </a:r>
            <a:r>
              <a:rPr kumimoji="0" lang="en-US" sz="1000" b="0" i="0" u="none" strike="noStrike" kern="1200" cap="none" spc="0" normalizeH="0" baseline="0" noProof="0">
                <a:ln>
                  <a:noFill/>
                </a:ln>
                <a:solidFill>
                  <a:srgbClr val="50E6FF"/>
                </a:solidFill>
                <a:effectLst/>
                <a:uLnTx/>
                <a:uFillTx/>
                <a:latin typeface="Segoe UI Semibold"/>
                <a:ea typeface="+mn-ea"/>
                <a:cs typeface="Segoe UI"/>
                <a:hlinkClick r:id="rId9">
                  <a:extLst>
                    <a:ext uri="{A12FA001-AC4F-418D-AE19-62706E023703}">
                      <ahyp:hlinkClr xmlns:ahyp="http://schemas.microsoft.com/office/drawing/2018/hyperlinkcolor" val="tx"/>
                    </a:ext>
                  </a:extLst>
                </a:hlinkClick>
              </a:rPr>
              <a:t>Aka.ms/</a:t>
            </a:r>
            <a:r>
              <a:rPr kumimoji="0" lang="en-US" sz="1000" b="0" i="0" u="none" strike="noStrike" kern="1200" cap="none" spc="0" normalizeH="0" baseline="0" noProof="0" err="1">
                <a:ln>
                  <a:noFill/>
                </a:ln>
                <a:solidFill>
                  <a:srgbClr val="50E6FF"/>
                </a:solidFill>
                <a:effectLst/>
                <a:uLnTx/>
                <a:uFillTx/>
                <a:latin typeface="Segoe UI Semibold"/>
                <a:ea typeface="+mn-ea"/>
                <a:cs typeface="Segoe UI"/>
                <a:hlinkClick r:id="rId9">
                  <a:extLst>
                    <a:ext uri="{A12FA001-AC4F-418D-AE19-62706E023703}">
                      <ahyp:hlinkClr xmlns:ahyp="http://schemas.microsoft.com/office/drawing/2018/hyperlinkcolor" val="tx"/>
                    </a:ext>
                  </a:extLst>
                </a:hlinkClick>
              </a:rPr>
              <a:t>SusInquiry</a:t>
            </a:r>
            <a:r>
              <a:rPr lang="en-US" sz="1000">
                <a:solidFill>
                  <a:srgbClr val="50E6FF"/>
                </a:solidFill>
                <a:latin typeface="Segoe UI Semibold"/>
                <a:cs typeface="Segoe UI"/>
              </a:rPr>
              <a:t> </a:t>
            </a:r>
            <a:r>
              <a:rPr lang="en-US" sz="1000">
                <a:gradFill>
                  <a:gsLst>
                    <a:gs pos="0">
                      <a:srgbClr val="FFFFFF"/>
                    </a:gs>
                    <a:gs pos="100000">
                      <a:srgbClr val="FFFFFF"/>
                    </a:gs>
                  </a:gsLst>
                  <a:lin ang="5400000" scaled="0"/>
                </a:gradFill>
                <a:latin typeface="Segoe UI"/>
                <a:cs typeface="Segoe UI"/>
              </a:rPr>
              <a:t>or the </a:t>
            </a:r>
            <a:r>
              <a:rPr lang="en-US" sz="1000">
                <a:solidFill>
                  <a:srgbClr val="50E6FF"/>
                </a:solidFill>
                <a:latin typeface="Segoe UI Semibold"/>
                <a:cs typeface="Segoe UI"/>
                <a:hlinkClick r:id="rId10">
                  <a:extLst>
                    <a:ext uri="{A12FA001-AC4F-418D-AE19-62706E023703}">
                      <ahyp:hlinkClr xmlns:ahyp="http://schemas.microsoft.com/office/drawing/2018/hyperlinkcolor" val="tx"/>
                    </a:ext>
                  </a:extLst>
                </a:hlinkClick>
              </a:rPr>
              <a:t>Sustainability Connected Community</a:t>
            </a:r>
            <a:endParaRPr lang="en-US" sz="1000">
              <a:solidFill>
                <a:srgbClr val="50E6FF"/>
              </a:solidFill>
              <a:latin typeface="Segoe UI Semibold"/>
              <a:cs typeface="Segoe UI"/>
            </a:endParaRPr>
          </a:p>
        </p:txBody>
      </p:sp>
      <p:cxnSp>
        <p:nvCxnSpPr>
          <p:cNvPr id="111" name="Straight Connector 110">
            <a:extLst>
              <a:ext uri="{FF2B5EF4-FFF2-40B4-BE49-F238E27FC236}">
                <a16:creationId xmlns:a16="http://schemas.microsoft.com/office/drawing/2014/main" id="{B98ABA95-7116-4EF0-BB96-8704B38A068B}"/>
              </a:ext>
              <a:ext uri="{C183D7F6-B498-43B3-948B-1728B52AA6E4}">
                <adec:decorative xmlns:adec="http://schemas.microsoft.com/office/drawing/2017/decorative" val="1"/>
              </a:ext>
            </a:extLst>
          </p:cNvPr>
          <p:cNvCxnSpPr>
            <a:cxnSpLocks/>
          </p:cNvCxnSpPr>
          <p:nvPr/>
        </p:nvCxnSpPr>
        <p:spPr>
          <a:xfrm>
            <a:off x="446147" y="2556106"/>
            <a:ext cx="5029200" cy="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97D3229-2680-4147-B341-D271A0501124}"/>
              </a:ext>
              <a:ext uri="{C183D7F6-B498-43B3-948B-1728B52AA6E4}">
                <adec:decorative xmlns:adec="http://schemas.microsoft.com/office/drawing/2017/decorative" val="1"/>
              </a:ext>
            </a:extLst>
          </p:cNvPr>
          <p:cNvCxnSpPr>
            <a:cxnSpLocks/>
          </p:cNvCxnSpPr>
          <p:nvPr/>
        </p:nvCxnSpPr>
        <p:spPr>
          <a:xfrm>
            <a:off x="446147" y="4163428"/>
            <a:ext cx="5029200" cy="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180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9826">
        <p159:morph option="byObject"/>
      </p:transition>
    </mc:Choice>
    <mc:Fallback>
      <p:transition spd="slow" advTm="109826">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42304227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8">
            <a:extLst>
              <a:ext uri="{FF2B5EF4-FFF2-40B4-BE49-F238E27FC236}">
                <a16:creationId xmlns:a16="http://schemas.microsoft.com/office/drawing/2014/main" id="{97DCAB8F-71BB-4664-8381-7257CD52ED25}"/>
              </a:ext>
              <a:ext uri="{C183D7F6-B498-43B3-948B-1728B52AA6E4}">
                <adec:decorative xmlns:adec="http://schemas.microsoft.com/office/drawing/2017/decorative" val="1"/>
              </a:ext>
            </a:extLst>
          </p:cNvPr>
          <p:cNvPicPr>
            <a:picLocks noGrp="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0" y="0"/>
            <a:ext cx="12192000" cy="4572000"/>
          </a:xfrm>
          <a:custGeom>
            <a:avLst/>
            <a:gdLst>
              <a:gd name="connsiteX0" fmla="*/ 0 w 2754488"/>
              <a:gd name="connsiteY0" fmla="*/ 0 h 4076700"/>
              <a:gd name="connsiteX1" fmla="*/ 2754488 w 2754488"/>
              <a:gd name="connsiteY1" fmla="*/ 0 h 4076700"/>
              <a:gd name="connsiteX2" fmla="*/ 2754488 w 2754488"/>
              <a:gd name="connsiteY2" fmla="*/ 4076700 h 4076700"/>
              <a:gd name="connsiteX3" fmla="*/ 0 w 2754488"/>
              <a:gd name="connsiteY3" fmla="*/ 4076700 h 4076700"/>
            </a:gdLst>
            <a:ahLst/>
            <a:cxnLst>
              <a:cxn ang="0">
                <a:pos x="connsiteX0" y="connsiteY0"/>
              </a:cxn>
              <a:cxn ang="0">
                <a:pos x="connsiteX1" y="connsiteY1"/>
              </a:cxn>
              <a:cxn ang="0">
                <a:pos x="connsiteX2" y="connsiteY2"/>
              </a:cxn>
              <a:cxn ang="0">
                <a:pos x="connsiteX3" y="connsiteY3"/>
              </a:cxn>
            </a:cxnLst>
            <a:rect l="l" t="t" r="r" b="b"/>
            <a:pathLst>
              <a:path w="2754488" h="4076700">
                <a:moveTo>
                  <a:pt x="0" y="0"/>
                </a:moveTo>
                <a:lnTo>
                  <a:pt x="2754488" y="0"/>
                </a:lnTo>
                <a:lnTo>
                  <a:pt x="2754488" y="4076700"/>
                </a:lnTo>
                <a:lnTo>
                  <a:pt x="0" y="4076700"/>
                </a:lnTo>
                <a:close/>
              </a:path>
            </a:pathLst>
          </a:custGeom>
        </p:spPr>
      </p:pic>
      <p:sp>
        <p:nvSpPr>
          <p:cNvPr id="18" name="Rectangle 17">
            <a:extLst>
              <a:ext uri="{FF2B5EF4-FFF2-40B4-BE49-F238E27FC236}">
                <a16:creationId xmlns:a16="http://schemas.microsoft.com/office/drawing/2014/main" id="{C005424A-EBFA-46BD-87C3-E3DB724B91A4}"/>
              </a:ext>
              <a:ext uri="{C183D7F6-B498-43B3-948B-1728B52AA6E4}">
                <adec:decorative xmlns:adec="http://schemas.microsoft.com/office/drawing/2017/decorative" val="1"/>
              </a:ext>
            </a:extLst>
          </p:cNvPr>
          <p:cNvSpPr/>
          <p:nvPr/>
        </p:nvSpPr>
        <p:spPr bwMode="auto">
          <a:xfrm rot="10800000">
            <a:off x="-4" y="1944981"/>
            <a:ext cx="12192000" cy="2636866"/>
          </a:xfrm>
          <a:prstGeom prst="rect">
            <a:avLst/>
          </a:prstGeom>
          <a:gradFill>
            <a:gsLst>
              <a:gs pos="0">
                <a:srgbClr val="000000">
                  <a:alpha val="60000"/>
                </a:srgbClr>
              </a:gs>
              <a:gs pos="100000">
                <a:srgbClr val="000000">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9" name="Title 18">
            <a:extLst>
              <a:ext uri="{FF2B5EF4-FFF2-40B4-BE49-F238E27FC236}">
                <a16:creationId xmlns:a16="http://schemas.microsoft.com/office/drawing/2014/main" id="{4E237ED7-7DEE-46C8-95B9-CFF2A5166F89}"/>
              </a:ext>
            </a:extLst>
          </p:cNvPr>
          <p:cNvSpPr>
            <a:spLocks noGrp="1"/>
          </p:cNvSpPr>
          <p:nvPr>
            <p:ph type="title" idx="4294967295"/>
          </p:nvPr>
        </p:nvSpPr>
        <p:spPr bwMode="auto">
          <a:xfrm>
            <a:off x="0" y="3936999"/>
            <a:ext cx="12192000" cy="632573"/>
          </a:xfrm>
          <a:prstGeom prst="rect">
            <a:avLst/>
          </a:prstGeom>
          <a:solidFill>
            <a:schemeClr val="tx2"/>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w="3175">
                  <a:noFill/>
                </a:ln>
                <a:solidFill>
                  <a:schemeClr val="bg1"/>
                </a:solidFill>
                <a:effectLst/>
                <a:uLnTx/>
                <a:uFillTx/>
                <a:latin typeface="+mj-lt"/>
                <a:ea typeface="+mn-ea"/>
                <a:cs typeface="Segoe UI Semibold" panose="020B0702040204020203" pitchFamily="34" charset="0"/>
              </a:rPr>
              <a:t>Reduce your footprint</a:t>
            </a:r>
          </a:p>
        </p:txBody>
      </p:sp>
      <p:sp>
        <p:nvSpPr>
          <p:cNvPr id="22" name="list_4" title="Icon of a checklist">
            <a:extLst>
              <a:ext uri="{FF2B5EF4-FFF2-40B4-BE49-F238E27FC236}">
                <a16:creationId xmlns:a16="http://schemas.microsoft.com/office/drawing/2014/main" id="{38FE4BB9-97D5-4639-81E4-D3F8C7D3AC71}"/>
              </a:ext>
            </a:extLst>
          </p:cNvPr>
          <p:cNvSpPr>
            <a:spLocks noChangeAspect="1" noEditPoints="1"/>
          </p:cNvSpPr>
          <p:nvPr/>
        </p:nvSpPr>
        <p:spPr bwMode="auto">
          <a:xfrm>
            <a:off x="1455860" y="5095336"/>
            <a:ext cx="448565" cy="30318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31396B1C-5AE6-4152-9CC5-8A8FBEFB74FB}"/>
              </a:ext>
            </a:extLst>
          </p:cNvPr>
          <p:cNvSpPr txBox="1"/>
          <p:nvPr/>
        </p:nvSpPr>
        <p:spPr>
          <a:xfrm>
            <a:off x="622937" y="5551734"/>
            <a:ext cx="2184400" cy="621370"/>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Set and track sustainability targets</a:t>
            </a:r>
          </a:p>
        </p:txBody>
      </p:sp>
      <p:pic>
        <p:nvPicPr>
          <p:cNvPr id="25" name="Graphic 24" descr="Chat outline">
            <a:extLst>
              <a:ext uri="{FF2B5EF4-FFF2-40B4-BE49-F238E27FC236}">
                <a16:creationId xmlns:a16="http://schemas.microsoft.com/office/drawing/2014/main" id="{9F210E37-EBE4-A709-4950-ED20471616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3499" y="4978169"/>
            <a:ext cx="537514" cy="537514"/>
          </a:xfrm>
          <a:prstGeom prst="rect">
            <a:avLst/>
          </a:prstGeom>
        </p:spPr>
      </p:pic>
      <p:sp>
        <p:nvSpPr>
          <p:cNvPr id="15" name="TextBox 14">
            <a:extLst>
              <a:ext uri="{FF2B5EF4-FFF2-40B4-BE49-F238E27FC236}">
                <a16:creationId xmlns:a16="http://schemas.microsoft.com/office/drawing/2014/main" id="{FD14C4D2-8E2D-413D-A9D4-4D4034680B49}"/>
              </a:ext>
            </a:extLst>
          </p:cNvPr>
          <p:cNvSpPr txBox="1"/>
          <p:nvPr/>
        </p:nvSpPr>
        <p:spPr>
          <a:xfrm>
            <a:off x="3174235" y="5551734"/>
            <a:ext cx="2476042" cy="87611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Collaborate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seamlessly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graph_4" title="Icon of a pie chart">
            <a:extLst>
              <a:ext uri="{FF2B5EF4-FFF2-40B4-BE49-F238E27FC236}">
                <a16:creationId xmlns:a16="http://schemas.microsoft.com/office/drawing/2014/main" id="{0BFDE151-2AB9-4BD8-B87A-05D591E30357}"/>
              </a:ext>
            </a:extLst>
          </p:cNvPr>
          <p:cNvSpPr>
            <a:spLocks noChangeAspect="1" noEditPoints="1"/>
          </p:cNvSpPr>
          <p:nvPr/>
        </p:nvSpPr>
        <p:spPr bwMode="auto">
          <a:xfrm>
            <a:off x="7034193" y="5043348"/>
            <a:ext cx="367277" cy="36576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4A649911-1B20-4D4E-8DC1-7C8645ABF79A}"/>
              </a:ext>
            </a:extLst>
          </p:cNvPr>
          <p:cNvSpPr txBox="1"/>
          <p:nvPr/>
        </p:nvSpPr>
        <p:spPr>
          <a:xfrm>
            <a:off x="5949992" y="5551734"/>
            <a:ext cx="2470606" cy="87611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analytics to improve reduction activities</a:t>
            </a:r>
          </a:p>
        </p:txBody>
      </p:sp>
      <p:sp>
        <p:nvSpPr>
          <p:cNvPr id="24" name="light" title="Icon of a lightbulb">
            <a:extLst>
              <a:ext uri="{FF2B5EF4-FFF2-40B4-BE49-F238E27FC236}">
                <a16:creationId xmlns:a16="http://schemas.microsoft.com/office/drawing/2014/main" id="{5FD0D23C-D319-433D-ABF4-64AC328B315E}"/>
              </a:ext>
            </a:extLst>
          </p:cNvPr>
          <p:cNvSpPr>
            <a:spLocks noChangeAspect="1" noEditPoints="1"/>
          </p:cNvSpPr>
          <p:nvPr/>
        </p:nvSpPr>
        <p:spPr bwMode="auto">
          <a:xfrm>
            <a:off x="10080005" y="5032757"/>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7D78C809-55AE-4D12-8637-4BE0AEF3DA30}"/>
              </a:ext>
            </a:extLst>
          </p:cNvPr>
          <p:cNvSpPr txBox="1"/>
          <p:nvPr/>
        </p:nvSpPr>
        <p:spPr>
          <a:xfrm>
            <a:off x="8855721" y="5551734"/>
            <a:ext cx="2694929" cy="102213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Reimagine fundamentals and drive lasting change</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77099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0"/>
                                  </p:stCondLst>
                                  <p:childTnLst>
                                    <p:animMotion origin="layout" path="M -4.16667E-7 3.7037E-6 L -4.16667E-7 0.01898 " pathEditMode="relative" rAng="0" ptsTypes="AA">
                                      <p:cBhvr>
                                        <p:cTn id="9" dur="700" spd="-100000" fill="hold"/>
                                        <p:tgtEl>
                                          <p:spTgt spid="22"/>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5E-6 -1.11111E-6 L 5E-6 0.01898 " pathEditMode="relative" rAng="0" ptsTypes="AA">
                                      <p:cBhvr>
                                        <p:cTn id="14" dur="700" spd="-100000" fill="hold"/>
                                        <p:tgtEl>
                                          <p:spTgt spid="13"/>
                                        </p:tgtEl>
                                        <p:attrNameLst>
                                          <p:attrName>ppt_x</p:attrName>
                                          <p:attrName>ppt_y</p:attrName>
                                        </p:attrNameLst>
                                      </p:cBhvr>
                                      <p:rCtr x="0" y="949"/>
                                    </p:animMotion>
                                  </p:childTnLst>
                                </p:cTn>
                              </p:par>
                              <p:par>
                                <p:cTn id="15" presetID="10" presetClass="entr" presetSubtype="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250"/>
                                  </p:stCondLst>
                                  <p:childTnLst>
                                    <p:animMotion origin="layout" path="M 1.04167E-6 3.7037E-7 L 1.04167E-6 0.01898 " pathEditMode="relative" rAng="0" ptsTypes="AA">
                                      <p:cBhvr>
                                        <p:cTn id="19" dur="700" spd="-100000" fill="hold"/>
                                        <p:tgtEl>
                                          <p:spTgt spid="15"/>
                                        </p:tgtEl>
                                        <p:attrNameLst>
                                          <p:attrName>ppt_x</p:attrName>
                                          <p:attrName>ppt_y</p:attrName>
                                        </p:attrNameLst>
                                      </p:cBhvr>
                                      <p:rCtr x="0" y="949"/>
                                    </p:animMotion>
                                  </p:childTnLst>
                                </p:cTn>
                              </p:par>
                              <p:par>
                                <p:cTn id="20" presetID="10" presetClass="entr" presetSubtype="0"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grpId="1" nodeType="withEffect">
                                  <p:stCondLst>
                                    <p:cond delay="500"/>
                                  </p:stCondLst>
                                  <p:childTnLst>
                                    <p:animMotion origin="layout" path="M 2.91667E-6 2.96296E-6 L 2.91667E-6 0.01898 " pathEditMode="relative" rAng="0" ptsTypes="AA">
                                      <p:cBhvr>
                                        <p:cTn id="24" dur="700" spd="-100000" fill="hold"/>
                                        <p:tgtEl>
                                          <p:spTgt spid="23"/>
                                        </p:tgtEl>
                                        <p:attrNameLst>
                                          <p:attrName>ppt_x</p:attrName>
                                          <p:attrName>ppt_y</p:attrName>
                                        </p:attrNameLst>
                                      </p:cBhvr>
                                      <p:rCtr x="0" y="949"/>
                                    </p:animMotion>
                                  </p:childTnLst>
                                </p:cTn>
                              </p:par>
                              <p:par>
                                <p:cTn id="25" presetID="10" presetClass="entr" presetSubtype="0" fill="hold" grpId="0" nodeType="with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500"/>
                                  </p:stCondLst>
                                  <p:childTnLst>
                                    <p:animMotion origin="layout" path="M -2.91667E-6 3.7037E-7 L -2.91667E-6 0.01898 " pathEditMode="relative" rAng="0" ptsTypes="AA">
                                      <p:cBhvr>
                                        <p:cTn id="29" dur="700" spd="-100000" fill="hold"/>
                                        <p:tgtEl>
                                          <p:spTgt spid="14"/>
                                        </p:tgtEl>
                                        <p:attrNameLst>
                                          <p:attrName>ppt_x</p:attrName>
                                          <p:attrName>ppt_y</p:attrName>
                                        </p:attrNameLst>
                                      </p:cBhvr>
                                      <p:rCtr x="0" y="949"/>
                                    </p:animMotion>
                                  </p:childTnLst>
                                </p:cTn>
                              </p:par>
                              <p:par>
                                <p:cTn id="30" presetID="10" presetClass="entr" presetSubtype="0" fill="hold" grpId="0" nodeType="withEffect">
                                  <p:stCondLst>
                                    <p:cond delay="75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42" presetClass="path" presetSubtype="0" decel="100000" fill="hold" grpId="1" nodeType="withEffect">
                                  <p:stCondLst>
                                    <p:cond delay="750"/>
                                  </p:stCondLst>
                                  <p:childTnLst>
                                    <p:animMotion origin="layout" path="M -3.125E-6 3.33333E-6 L -3.125E-6 0.01898 " pathEditMode="relative" rAng="0" ptsTypes="AA">
                                      <p:cBhvr>
                                        <p:cTn id="34" dur="700" spd="-100000" fill="hold"/>
                                        <p:tgtEl>
                                          <p:spTgt spid="24"/>
                                        </p:tgtEl>
                                        <p:attrNameLst>
                                          <p:attrName>ppt_x</p:attrName>
                                          <p:attrName>ppt_y</p:attrName>
                                        </p:attrNameLst>
                                      </p:cBhvr>
                                      <p:rCtr x="0" y="949"/>
                                    </p:animMotion>
                                  </p:childTnLst>
                                </p:cTn>
                              </p:par>
                              <p:par>
                                <p:cTn id="35" presetID="10" presetClass="entr" presetSubtype="0" fill="hold" grpId="0" nodeType="withEffect">
                                  <p:stCondLst>
                                    <p:cond delay="75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grpId="1" nodeType="withEffect">
                                  <p:stCondLst>
                                    <p:cond delay="750"/>
                                  </p:stCondLst>
                                  <p:childTnLst>
                                    <p:animMotion origin="layout" path="M -3.125E-6 3.33333E-6 L -3.125E-6 0.01898 " pathEditMode="relative" rAng="0" ptsTypes="AA">
                                      <p:cBhvr>
                                        <p:cTn id="39" dur="700" spd="-100000" fill="hold"/>
                                        <p:tgtEl>
                                          <p:spTgt spid="1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13" grpId="0"/>
      <p:bldP spid="13" grpId="1"/>
      <p:bldP spid="15" grpId="0"/>
      <p:bldP spid="15" grpId="1"/>
      <p:bldP spid="23" grpId="0" animBg="1"/>
      <p:bldP spid="23" grpId="1" animBg="1"/>
      <p:bldP spid="14" grpId="0"/>
      <p:bldP spid="14" grpId="1"/>
      <p:bldP spid="24" grpId="0" animBg="1"/>
      <p:bldP spid="24" grpId="1" animBg="1"/>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EDF0C5-35DC-4916-91D8-FC9ACF8F7BD1}"/>
              </a:ext>
            </a:extLst>
          </p:cNvPr>
          <p:cNvSpPr>
            <a:spLocks noGrp="1"/>
          </p:cNvSpPr>
          <p:nvPr>
            <p:ph type="title"/>
          </p:nvPr>
        </p:nvSpPr>
        <p:spPr>
          <a:xfrm>
            <a:off x="588963" y="457200"/>
            <a:ext cx="11017250" cy="492443"/>
          </a:xfrm>
        </p:spPr>
        <p:txBody>
          <a:bodyPr/>
          <a:lstStyle/>
          <a:p>
            <a:r>
              <a:rPr lang="en-US"/>
              <a:t>Microsoft Sustainability Manager  </a:t>
            </a:r>
          </a:p>
        </p:txBody>
      </p:sp>
      <p:pic>
        <p:nvPicPr>
          <p:cNvPr id="46" name="Picture 2" descr="A river in a forest. ">
            <a:extLst>
              <a:ext uri="{FF2B5EF4-FFF2-40B4-BE49-F238E27FC236}">
                <a16:creationId xmlns:a16="http://schemas.microsoft.com/office/drawing/2014/main" id="{CAB7E0D5-3DFE-465F-B6A4-E57B85EAFBBB}"/>
              </a:ext>
            </a:extLst>
          </p:cNvPr>
          <p:cNvPicPr>
            <a:picLocks noGrp="1" noChangeAspect="1" noChangeArrowheads="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bwMode="auto">
          <a:xfrm>
            <a:off x="0" y="1879994"/>
            <a:ext cx="12192000" cy="4978006"/>
          </a:xfrm>
          <a:prstGeom prst="rect">
            <a:avLst/>
          </a:prstGeom>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FC6FA8B-9C26-4DBC-BB94-4603E7339D8E}"/>
              </a:ext>
              <a:ext uri="{C183D7F6-B498-43B3-948B-1728B52AA6E4}">
                <adec:decorative xmlns:adec="http://schemas.microsoft.com/office/drawing/2017/decorative" val="1"/>
              </a:ext>
            </a:extLst>
          </p:cNvPr>
          <p:cNvSpPr/>
          <p:nvPr/>
        </p:nvSpPr>
        <p:spPr bwMode="auto">
          <a:xfrm>
            <a:off x="0" y="1875364"/>
            <a:ext cx="12192001" cy="4978006"/>
          </a:xfrm>
          <a:prstGeom prst="rect">
            <a:avLst/>
          </a:prstGeom>
          <a:gradFill>
            <a:gsLst>
              <a:gs pos="16000">
                <a:srgbClr val="FFFFFF"/>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 name="Group 3" descr="A circle with, at it's center, a cloud icon. Outside of that is another circle with three sections, the first titled Data, Record, the second, Insights, Report, and the third, Action, Reduce. Outside that circle is a ring with the following text: Dynamic calculation, Data visualization, Actionable insights, Reporting, Goal tracking, Seamless collaboration, Partner solutions, Connection catalog, and Data model.">
            <a:extLst>
              <a:ext uri="{FF2B5EF4-FFF2-40B4-BE49-F238E27FC236}">
                <a16:creationId xmlns:a16="http://schemas.microsoft.com/office/drawing/2014/main" id="{2090DC3B-30AA-6528-C8DB-BA1116E946CD}"/>
              </a:ext>
            </a:extLst>
          </p:cNvPr>
          <p:cNvGrpSpPr/>
          <p:nvPr/>
        </p:nvGrpSpPr>
        <p:grpSpPr>
          <a:xfrm>
            <a:off x="3516075" y="1256982"/>
            <a:ext cx="5156200" cy="5208388"/>
            <a:chOff x="3516075" y="1256982"/>
            <a:chExt cx="5156200" cy="5208388"/>
          </a:xfrm>
        </p:grpSpPr>
        <p:sp>
          <p:nvSpPr>
            <p:cNvPr id="101" name="Freeform: Shape 100" descr="A circle.">
              <a:extLst>
                <a:ext uri="{FF2B5EF4-FFF2-40B4-BE49-F238E27FC236}">
                  <a16:creationId xmlns:a16="http://schemas.microsoft.com/office/drawing/2014/main" id="{FE65C32B-B2C2-4BC8-B684-1FE17A94B9EE}"/>
                </a:ext>
              </a:extLst>
            </p:cNvPr>
            <p:cNvSpPr/>
            <p:nvPr/>
          </p:nvSpPr>
          <p:spPr>
            <a:xfrm rot="1468554">
              <a:off x="3679783" y="1430753"/>
              <a:ext cx="4828783" cy="4860845"/>
            </a:xfrm>
            <a:custGeom>
              <a:avLst/>
              <a:gdLst>
                <a:gd name="connsiteX0" fmla="*/ 1858619 w 4828783"/>
                <a:gd name="connsiteY0" fmla="*/ 1108000 h 4860845"/>
                <a:gd name="connsiteX1" fmla="*/ 973015 w 4828783"/>
                <a:gd name="connsiteY1" fmla="*/ 2431096 h 4860845"/>
                <a:gd name="connsiteX2" fmla="*/ 2423031 w 4828783"/>
                <a:gd name="connsiteY2" fmla="*/ 3867035 h 4860845"/>
                <a:gd name="connsiteX3" fmla="*/ 3873047 w 4828783"/>
                <a:gd name="connsiteY3" fmla="*/ 2431096 h 4860845"/>
                <a:gd name="connsiteX4" fmla="*/ 2423031 w 4828783"/>
                <a:gd name="connsiteY4" fmla="*/ 995157 h 4860845"/>
                <a:gd name="connsiteX5" fmla="*/ 1858619 w 4828783"/>
                <a:gd name="connsiteY5" fmla="*/ 1108000 h 4860845"/>
                <a:gd name="connsiteX6" fmla="*/ 1405963 w 4828783"/>
                <a:gd name="connsiteY6" fmla="*/ 215159 h 4860845"/>
                <a:gd name="connsiteX7" fmla="*/ 4607458 w 4828783"/>
                <a:gd name="connsiteY7" fmla="*/ 1432098 h 4860845"/>
                <a:gd name="connsiteX8" fmla="*/ 3422821 w 4828783"/>
                <a:gd name="connsiteY8" fmla="*/ 4645686 h 4860845"/>
                <a:gd name="connsiteX9" fmla="*/ 221325 w 4828783"/>
                <a:gd name="connsiteY9" fmla="*/ 3428747 h 4860845"/>
                <a:gd name="connsiteX10" fmla="*/ 1405963 w 4828783"/>
                <a:gd name="connsiteY10" fmla="*/ 215159 h 486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8783" h="4860845">
                  <a:moveTo>
                    <a:pt x="1858619" y="1108000"/>
                  </a:moveTo>
                  <a:cubicBezTo>
                    <a:pt x="1338187" y="1325988"/>
                    <a:pt x="973015" y="1836311"/>
                    <a:pt x="973015" y="2431096"/>
                  </a:cubicBezTo>
                  <a:cubicBezTo>
                    <a:pt x="973015" y="3224143"/>
                    <a:pt x="1622209" y="3867035"/>
                    <a:pt x="2423031" y="3867035"/>
                  </a:cubicBezTo>
                  <a:cubicBezTo>
                    <a:pt x="3223853" y="3867035"/>
                    <a:pt x="3873047" y="3224143"/>
                    <a:pt x="3873047" y="2431096"/>
                  </a:cubicBezTo>
                  <a:cubicBezTo>
                    <a:pt x="3873047" y="1638049"/>
                    <a:pt x="3223853" y="995157"/>
                    <a:pt x="2423031" y="995157"/>
                  </a:cubicBezTo>
                  <a:cubicBezTo>
                    <a:pt x="2222826" y="995157"/>
                    <a:pt x="2032097" y="1035338"/>
                    <a:pt x="1858619" y="1108000"/>
                  </a:cubicBezTo>
                  <a:close/>
                  <a:moveTo>
                    <a:pt x="1405963" y="215159"/>
                  </a:moveTo>
                  <a:cubicBezTo>
                    <a:pt x="2617161" y="-336200"/>
                    <a:pt x="4050519" y="208642"/>
                    <a:pt x="4607458" y="1432098"/>
                  </a:cubicBezTo>
                  <a:cubicBezTo>
                    <a:pt x="5164398" y="2655555"/>
                    <a:pt x="4634018" y="4094327"/>
                    <a:pt x="3422821" y="4645686"/>
                  </a:cubicBezTo>
                  <a:cubicBezTo>
                    <a:pt x="2211623" y="5197046"/>
                    <a:pt x="778265" y="4652203"/>
                    <a:pt x="221325" y="3428747"/>
                  </a:cubicBezTo>
                  <a:cubicBezTo>
                    <a:pt x="-335614" y="2205291"/>
                    <a:pt x="194766" y="766518"/>
                    <a:pt x="1405963" y="215159"/>
                  </a:cubicBezTo>
                  <a:close/>
                </a:path>
              </a:pathLst>
            </a:cu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descr="A circle with, at it's center, a cloud icon. Outside of that is another circle with three sections, the first titled Data, Record, the second, Insights, Report, and the third, Action, Reduce. Outside that circle is a ring with the following text: Dynamic calculation, Data visualization, Actionable insights, Reporting, Goal tracking, Seamless collaboration, Partner solutions, Connection catalog, and Data model.">
              <a:extLst>
                <a:ext uri="{FF2B5EF4-FFF2-40B4-BE49-F238E27FC236}">
                  <a16:creationId xmlns:a16="http://schemas.microsoft.com/office/drawing/2014/main" id="{ECE26FCB-D31F-1E00-202D-A056027A8D04}"/>
                </a:ext>
              </a:extLst>
            </p:cNvPr>
            <p:cNvGrpSpPr/>
            <p:nvPr/>
          </p:nvGrpSpPr>
          <p:grpSpPr>
            <a:xfrm>
              <a:off x="3516075" y="1256982"/>
              <a:ext cx="5156200" cy="5208388"/>
              <a:chOff x="3516075" y="1256982"/>
              <a:chExt cx="5156200" cy="5208388"/>
            </a:xfrm>
          </p:grpSpPr>
          <p:grpSp>
            <p:nvGrpSpPr>
              <p:cNvPr id="67" name="Group 66" descr="A circle with three sections. The first section is titled Data, Record. The second section is titled Insights, Report. The third section is titled Action, Reduce. At the center of the circle is an icon of a cloud.">
                <a:extLst>
                  <a:ext uri="{FF2B5EF4-FFF2-40B4-BE49-F238E27FC236}">
                    <a16:creationId xmlns:a16="http://schemas.microsoft.com/office/drawing/2014/main" id="{B4BAF216-1920-43A9-9D44-4E5C06CD5BDB}"/>
                  </a:ext>
                </a:extLst>
              </p:cNvPr>
              <p:cNvGrpSpPr/>
              <p:nvPr/>
            </p:nvGrpSpPr>
            <p:grpSpPr>
              <a:xfrm>
                <a:off x="4601115" y="2353115"/>
                <a:ext cx="3011808" cy="2982569"/>
                <a:chOff x="4601115" y="2353115"/>
                <a:chExt cx="3011808" cy="2982569"/>
              </a:xfrm>
            </p:grpSpPr>
            <p:sp>
              <p:nvSpPr>
                <p:cNvPr id="68" name="Flowchart: Connector 67">
                  <a:extLst>
                    <a:ext uri="{FF2B5EF4-FFF2-40B4-BE49-F238E27FC236}">
                      <a16:creationId xmlns:a16="http://schemas.microsoft.com/office/drawing/2014/main" id="{7F93FC9A-0D5D-4D33-BD3D-2AA00DD5C7B3}"/>
                    </a:ext>
                  </a:extLst>
                </p:cNvPr>
                <p:cNvSpPr/>
                <p:nvPr/>
              </p:nvSpPr>
              <p:spPr>
                <a:xfrm rot="1468554">
                  <a:off x="4601115" y="2353115"/>
                  <a:ext cx="3011808" cy="2982569"/>
                </a:xfrm>
                <a:prstGeom prst="flowChartConnector">
                  <a:avLst/>
                </a:prstGeom>
                <a:solidFill>
                  <a:schemeClr val="bg1">
                    <a:alpha val="5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6" name="Group 75">
                  <a:extLst>
                    <a:ext uri="{FF2B5EF4-FFF2-40B4-BE49-F238E27FC236}">
                      <a16:creationId xmlns:a16="http://schemas.microsoft.com/office/drawing/2014/main" id="{2BACCF9C-14F3-4060-864C-73E73911C6C1}"/>
                    </a:ext>
                  </a:extLst>
                </p:cNvPr>
                <p:cNvGrpSpPr/>
                <p:nvPr/>
              </p:nvGrpSpPr>
              <p:grpSpPr>
                <a:xfrm>
                  <a:off x="4920816" y="2650944"/>
                  <a:ext cx="2385140" cy="2385081"/>
                  <a:chOff x="6156612" y="1551757"/>
                  <a:chExt cx="3754579" cy="3754486"/>
                </a:xfrm>
              </p:grpSpPr>
              <p:sp>
                <p:nvSpPr>
                  <p:cNvPr id="77" name="Freeform: Shape 76">
                    <a:extLst>
                      <a:ext uri="{FF2B5EF4-FFF2-40B4-BE49-F238E27FC236}">
                        <a16:creationId xmlns:a16="http://schemas.microsoft.com/office/drawing/2014/main" id="{3C5DB094-66B6-425F-A8D9-D3035B7C734D}"/>
                      </a:ext>
                    </a:extLst>
                  </p:cNvPr>
                  <p:cNvSpPr/>
                  <p:nvPr/>
                </p:nvSpPr>
                <p:spPr>
                  <a:xfrm>
                    <a:off x="6156612" y="1551757"/>
                    <a:ext cx="2760715" cy="2435823"/>
                  </a:xfrm>
                  <a:custGeom>
                    <a:avLst/>
                    <a:gdLst>
                      <a:gd name="connsiteX0" fmla="*/ 1277019 w 5042020"/>
                      <a:gd name="connsiteY0" fmla="*/ 3109487 h 4448655"/>
                      <a:gd name="connsiteX1" fmla="*/ 2436657 w 5042020"/>
                      <a:gd name="connsiteY1" fmla="*/ 2583198 h 4448655"/>
                      <a:gd name="connsiteX2" fmla="*/ 3320064 w 5042020"/>
                      <a:gd name="connsiteY2" fmla="*/ 2566223 h 4448655"/>
                      <a:gd name="connsiteX3" fmla="*/ 3614361 w 5042020"/>
                      <a:gd name="connsiteY3" fmla="*/ 2632129 h 4448655"/>
                      <a:gd name="connsiteX4" fmla="*/ 3739213 w 5042020"/>
                      <a:gd name="connsiteY4" fmla="*/ 2672491 h 4448655"/>
                      <a:gd name="connsiteX5" fmla="*/ 4181749 w 5042020"/>
                      <a:gd name="connsiteY5" fmla="*/ 3740325 h 4448655"/>
                      <a:gd name="connsiteX6" fmla="*/ 4180876 w 5042020"/>
                      <a:gd name="connsiteY6" fmla="*/ 3742372 h 4448655"/>
                      <a:gd name="connsiteX7" fmla="*/ 4615089 w 5042020"/>
                      <a:gd name="connsiteY7" fmla="*/ 3228172 h 4448655"/>
                      <a:gd name="connsiteX8" fmla="*/ 4814306 w 5042020"/>
                      <a:gd name="connsiteY8" fmla="*/ 293586 h 4448655"/>
                      <a:gd name="connsiteX9" fmla="*/ 4737621 w 5042020"/>
                      <a:gd name="connsiteY9" fmla="*/ 260838 h 4448655"/>
                      <a:gd name="connsiteX10" fmla="*/ 259508 w 5042020"/>
                      <a:gd name="connsiteY10" fmla="*/ 2116565 h 4448655"/>
                      <a:gd name="connsiteX11" fmla="*/ 154140 w 5042020"/>
                      <a:gd name="connsiteY11" fmla="*/ 4447903 h 4448655"/>
                      <a:gd name="connsiteX12" fmla="*/ 1277019 w 5042020"/>
                      <a:gd name="connsiteY12" fmla="*/ 3109487 h 44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2020" h="4448655">
                        <a:moveTo>
                          <a:pt x="1277019" y="3109487"/>
                        </a:moveTo>
                        <a:cubicBezTo>
                          <a:pt x="1634737" y="2839315"/>
                          <a:pt x="2024767" y="2662121"/>
                          <a:pt x="2436657" y="2583198"/>
                        </a:cubicBezTo>
                        <a:cubicBezTo>
                          <a:pt x="2803299" y="2512899"/>
                          <a:pt x="3119428" y="2535167"/>
                          <a:pt x="3320064" y="2566223"/>
                        </a:cubicBezTo>
                        <a:cubicBezTo>
                          <a:pt x="3453922" y="2586937"/>
                          <a:pt x="3554923" y="2613872"/>
                          <a:pt x="3614361" y="2632129"/>
                        </a:cubicBezTo>
                        <a:cubicBezTo>
                          <a:pt x="3656988" y="2642226"/>
                          <a:pt x="3698742" y="2655735"/>
                          <a:pt x="3739213" y="2672491"/>
                        </a:cubicBezTo>
                        <a:cubicBezTo>
                          <a:pt x="4156287" y="2845155"/>
                          <a:pt x="4354414" y="3323250"/>
                          <a:pt x="4181749" y="3740325"/>
                        </a:cubicBezTo>
                        <a:cubicBezTo>
                          <a:pt x="4181476" y="3741007"/>
                          <a:pt x="4181176" y="3741662"/>
                          <a:pt x="4180876" y="3742372"/>
                        </a:cubicBezTo>
                        <a:cubicBezTo>
                          <a:pt x="4347564" y="3590775"/>
                          <a:pt x="4493538" y="3417893"/>
                          <a:pt x="4615089" y="3228172"/>
                        </a:cubicBezTo>
                        <a:cubicBezTo>
                          <a:pt x="5103581" y="2464049"/>
                          <a:pt x="5172106" y="1450550"/>
                          <a:pt x="4814306" y="293586"/>
                        </a:cubicBezTo>
                        <a:cubicBezTo>
                          <a:pt x="4788926" y="282378"/>
                          <a:pt x="4763355" y="271462"/>
                          <a:pt x="4737621" y="260838"/>
                        </a:cubicBezTo>
                        <a:cubicBezTo>
                          <a:pt x="2988544" y="-463304"/>
                          <a:pt x="983650" y="367570"/>
                          <a:pt x="259508" y="2116565"/>
                        </a:cubicBezTo>
                        <a:cubicBezTo>
                          <a:pt x="-59786" y="2887837"/>
                          <a:pt x="-76679" y="3708859"/>
                          <a:pt x="154140" y="4447903"/>
                        </a:cubicBezTo>
                        <a:cubicBezTo>
                          <a:pt x="477747" y="3878195"/>
                          <a:pt x="855114" y="3428236"/>
                          <a:pt x="1277019" y="3109487"/>
                        </a:cubicBezTo>
                        <a:close/>
                      </a:path>
                    </a:pathLst>
                  </a:custGeom>
                  <a:solidFill>
                    <a:srgbClr val="0669BC"/>
                  </a:solidFill>
                  <a:ln w="19050"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AC8B0BFC-A12B-42D7-A5B3-4FB2A7E4B729}"/>
                      </a:ext>
                    </a:extLst>
                  </p:cNvPr>
                  <p:cNvSpPr/>
                  <p:nvPr/>
                </p:nvSpPr>
                <p:spPr>
                  <a:xfrm>
                    <a:off x="7632096" y="1746884"/>
                    <a:ext cx="2279095" cy="3373065"/>
                  </a:xfrm>
                  <a:custGeom>
                    <a:avLst/>
                    <a:gdLst>
                      <a:gd name="connsiteX0" fmla="*/ 2252382 w 4162415"/>
                      <a:gd name="connsiteY0" fmla="*/ -753 h 6160383"/>
                      <a:gd name="connsiteX1" fmla="*/ 2434790 w 4162415"/>
                      <a:gd name="connsiteY1" fmla="*/ 1710608 h 6160383"/>
                      <a:gd name="connsiteX2" fmla="*/ 2009064 w 4162415"/>
                      <a:gd name="connsiteY2" fmla="*/ 2935715 h 6160383"/>
                      <a:gd name="connsiteX3" fmla="*/ 1401422 w 4162415"/>
                      <a:gd name="connsiteY3" fmla="*/ 3599410 h 6160383"/>
                      <a:gd name="connsiteX4" fmla="*/ 1225319 w 4162415"/>
                      <a:gd name="connsiteY4" fmla="*/ 3722925 h 6160383"/>
                      <a:gd name="connsiteX5" fmla="*/ 419252 w 4162415"/>
                      <a:gd name="connsiteY5" fmla="*/ 3826436 h 6160383"/>
                      <a:gd name="connsiteX6" fmla="*/ -2025 w 4162415"/>
                      <a:gd name="connsiteY6" fmla="*/ 3430894 h 6160383"/>
                      <a:gd name="connsiteX7" fmla="*/ 103342 w 4162415"/>
                      <a:gd name="connsiteY7" fmla="*/ 4097973 h 6160383"/>
                      <a:gd name="connsiteX8" fmla="*/ 2222746 w 4162415"/>
                      <a:gd name="connsiteY8" fmla="*/ 6149888 h 6160383"/>
                      <a:gd name="connsiteX9" fmla="*/ 2218652 w 4162415"/>
                      <a:gd name="connsiteY9" fmla="*/ 6159631 h 6160383"/>
                      <a:gd name="connsiteX10" fmla="*/ 3898848 w 4162415"/>
                      <a:gd name="connsiteY10" fmla="*/ 4382390 h 6160383"/>
                      <a:gd name="connsiteX11" fmla="*/ 2252382 w 4162415"/>
                      <a:gd name="connsiteY11" fmla="*/ -753 h 616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2415" h="6160383">
                        <a:moveTo>
                          <a:pt x="2252382" y="-753"/>
                        </a:moveTo>
                        <a:cubicBezTo>
                          <a:pt x="2432497" y="616385"/>
                          <a:pt x="2493982" y="1191387"/>
                          <a:pt x="2434790" y="1710608"/>
                        </a:cubicBezTo>
                        <a:cubicBezTo>
                          <a:pt x="2383102" y="2164306"/>
                          <a:pt x="2239829" y="2576496"/>
                          <a:pt x="2009064" y="2935715"/>
                        </a:cubicBezTo>
                        <a:cubicBezTo>
                          <a:pt x="1803515" y="3255582"/>
                          <a:pt x="1565163" y="3473193"/>
                          <a:pt x="1401422" y="3599410"/>
                        </a:cubicBezTo>
                        <a:cubicBezTo>
                          <a:pt x="1334453" y="3651015"/>
                          <a:pt x="1274442" y="3691897"/>
                          <a:pt x="1225319" y="3722925"/>
                        </a:cubicBezTo>
                        <a:cubicBezTo>
                          <a:pt x="1001541" y="3891932"/>
                          <a:pt x="696956" y="3941410"/>
                          <a:pt x="419252" y="3826436"/>
                        </a:cubicBezTo>
                        <a:cubicBezTo>
                          <a:pt x="235181" y="3750543"/>
                          <a:pt x="85303" y="3609808"/>
                          <a:pt x="-2025" y="3430894"/>
                        </a:cubicBezTo>
                        <a:cubicBezTo>
                          <a:pt x="2996" y="3656965"/>
                          <a:pt x="38419" y="3881344"/>
                          <a:pt x="103342" y="4097973"/>
                        </a:cubicBezTo>
                        <a:cubicBezTo>
                          <a:pt x="364481" y="4966371"/>
                          <a:pt x="1097356" y="5675940"/>
                          <a:pt x="2222746" y="6149888"/>
                        </a:cubicBezTo>
                        <a:lnTo>
                          <a:pt x="2218652" y="6159631"/>
                        </a:lnTo>
                        <a:cubicBezTo>
                          <a:pt x="2951937" y="5806906"/>
                          <a:pt x="3563098" y="5193370"/>
                          <a:pt x="3898848" y="4382390"/>
                        </a:cubicBezTo>
                        <a:cubicBezTo>
                          <a:pt x="4593381" y="2704732"/>
                          <a:pt x="3857204" y="791669"/>
                          <a:pt x="2252382" y="-753"/>
                        </a:cubicBezTo>
                        <a:close/>
                      </a:path>
                    </a:pathLst>
                  </a:custGeom>
                  <a:solidFill>
                    <a:srgbClr val="24B1D8"/>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2714F47-49E0-450F-87F1-5E3C41622905}"/>
                      </a:ext>
                    </a:extLst>
                  </p:cNvPr>
                  <p:cNvSpPr/>
                  <p:nvPr/>
                </p:nvSpPr>
                <p:spPr>
                  <a:xfrm>
                    <a:off x="6267910" y="3000855"/>
                    <a:ext cx="2513844" cy="2305388"/>
                  </a:xfrm>
                  <a:custGeom>
                    <a:avLst/>
                    <a:gdLst>
                      <a:gd name="connsiteX0" fmla="*/ 3128285 w 4591148"/>
                      <a:gd name="connsiteY0" fmla="*/ 2934461 h 4210436"/>
                      <a:gd name="connsiteX1" fmla="*/ 2488469 w 4591148"/>
                      <a:gd name="connsiteY1" fmla="*/ 1833361 h 4210436"/>
                      <a:gd name="connsiteX2" fmla="*/ 2383102 w 4591148"/>
                      <a:gd name="connsiteY2" fmla="*/ 956121 h 4210436"/>
                      <a:gd name="connsiteX3" fmla="*/ 2408372 w 4591148"/>
                      <a:gd name="connsiteY3" fmla="*/ 716350 h 4210436"/>
                      <a:gd name="connsiteX4" fmla="*/ 2953628 w 4591148"/>
                      <a:gd name="connsiteY4" fmla="*/ 9536 h 4210436"/>
                      <a:gd name="connsiteX5" fmla="*/ 2248152 w 4591148"/>
                      <a:gd name="connsiteY5" fmla="*/ 45013 h 4210436"/>
                      <a:gd name="connsiteX6" fmla="*/ -2025 w 4591148"/>
                      <a:gd name="connsiteY6" fmla="*/ 1941320 h 4210436"/>
                      <a:gd name="connsiteX7" fmla="*/ 1912157 w 4591148"/>
                      <a:gd name="connsiteY7" fmla="*/ 3948124 h 4210436"/>
                      <a:gd name="connsiteX8" fmla="*/ 4589124 w 4591148"/>
                      <a:gd name="connsiteY8" fmla="*/ 3924873 h 4210436"/>
                      <a:gd name="connsiteX9" fmla="*/ 3128285 w 4591148"/>
                      <a:gd name="connsiteY9" fmla="*/ 2934461 h 421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1148" h="4210436">
                        <a:moveTo>
                          <a:pt x="3128285" y="2934461"/>
                        </a:moveTo>
                        <a:cubicBezTo>
                          <a:pt x="2823509" y="2605616"/>
                          <a:pt x="2608245" y="2235153"/>
                          <a:pt x="2488469" y="1833361"/>
                        </a:cubicBezTo>
                        <a:cubicBezTo>
                          <a:pt x="2381792" y="1475587"/>
                          <a:pt x="2372295" y="1158832"/>
                          <a:pt x="2383102" y="956121"/>
                        </a:cubicBezTo>
                        <a:cubicBezTo>
                          <a:pt x="2387222" y="875806"/>
                          <a:pt x="2395655" y="795764"/>
                          <a:pt x="2408372" y="716350"/>
                        </a:cubicBezTo>
                        <a:cubicBezTo>
                          <a:pt x="2434270" y="393617"/>
                          <a:pt x="2648034" y="116514"/>
                          <a:pt x="2953628" y="9536"/>
                        </a:cubicBezTo>
                        <a:cubicBezTo>
                          <a:pt x="2717978" y="-11832"/>
                          <a:pt x="2480473" y="121"/>
                          <a:pt x="2248152" y="45013"/>
                        </a:cubicBezTo>
                        <a:cubicBezTo>
                          <a:pt x="1359860" y="217460"/>
                          <a:pt x="581873" y="873132"/>
                          <a:pt x="-2025" y="1941320"/>
                        </a:cubicBezTo>
                        <a:cubicBezTo>
                          <a:pt x="313612" y="2818015"/>
                          <a:pt x="983448" y="3563635"/>
                          <a:pt x="1912157" y="3948124"/>
                        </a:cubicBezTo>
                        <a:cubicBezTo>
                          <a:pt x="2806043" y="4318206"/>
                          <a:pt x="3766709" y="4282074"/>
                          <a:pt x="4589124" y="3924873"/>
                        </a:cubicBezTo>
                        <a:cubicBezTo>
                          <a:pt x="3982219" y="3658795"/>
                          <a:pt x="3491052" y="3325883"/>
                          <a:pt x="3128285" y="2934461"/>
                        </a:cubicBezTo>
                        <a:close/>
                      </a:path>
                    </a:pathLst>
                  </a:custGeom>
                  <a:solidFill>
                    <a:srgbClr val="33990F"/>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CA45172B-A415-427B-9EF4-DC4CAC2BDCD6}"/>
                      </a:ext>
                    </a:extLst>
                  </p:cNvPr>
                  <p:cNvSpPr/>
                  <p:nvPr/>
                </p:nvSpPr>
                <p:spPr>
                  <a:xfrm>
                    <a:off x="7317934" y="2125576"/>
                    <a:ext cx="628319" cy="532936"/>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DATA</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Record</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6" name="Freeform: Shape 95">
                    <a:extLst>
                      <a:ext uri="{FF2B5EF4-FFF2-40B4-BE49-F238E27FC236}">
                        <a16:creationId xmlns:a16="http://schemas.microsoft.com/office/drawing/2014/main" id="{14032F6A-2ED0-4721-8F56-98CF3EB8927F}"/>
                      </a:ext>
                    </a:extLst>
                  </p:cNvPr>
                  <p:cNvSpPr/>
                  <p:nvPr/>
                </p:nvSpPr>
                <p:spPr>
                  <a:xfrm>
                    <a:off x="8559337" y="3755630"/>
                    <a:ext cx="1072435" cy="532936"/>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INSIGHTS</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Report</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7" name="Freeform: Shape 96">
                    <a:extLst>
                      <a:ext uri="{FF2B5EF4-FFF2-40B4-BE49-F238E27FC236}">
                        <a16:creationId xmlns:a16="http://schemas.microsoft.com/office/drawing/2014/main" id="{8A35E924-4EEB-43B4-92A2-011E1C25C28E}"/>
                      </a:ext>
                    </a:extLst>
                  </p:cNvPr>
                  <p:cNvSpPr/>
                  <p:nvPr/>
                </p:nvSpPr>
                <p:spPr>
                  <a:xfrm>
                    <a:off x="6596062" y="3928353"/>
                    <a:ext cx="884796" cy="532936"/>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ACTION</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Reduce</a:t>
                    </a:r>
                  </a:p>
                </p:txBody>
              </p:sp>
              <p:sp>
                <p:nvSpPr>
                  <p:cNvPr id="98" name="Oval 97">
                    <a:extLst>
                      <a:ext uri="{FF2B5EF4-FFF2-40B4-BE49-F238E27FC236}">
                        <a16:creationId xmlns:a16="http://schemas.microsoft.com/office/drawing/2014/main" id="{2ACE0004-6438-4D7F-A237-E533FFE48350}"/>
                      </a:ext>
                    </a:extLst>
                  </p:cNvPr>
                  <p:cNvSpPr/>
                  <p:nvPr/>
                </p:nvSpPr>
                <p:spPr bwMode="auto">
                  <a:xfrm>
                    <a:off x="7529494" y="2935651"/>
                    <a:ext cx="1042404" cy="1042404"/>
                  </a:xfrm>
                  <a:prstGeom prst="ellipse">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cloud" title="Icon of a cloud">
                    <a:extLst>
                      <a:ext uri="{FF2B5EF4-FFF2-40B4-BE49-F238E27FC236}">
                        <a16:creationId xmlns:a16="http://schemas.microsoft.com/office/drawing/2014/main" id="{0CBBD87D-A562-4595-B199-DD9A26F9FBC8}"/>
                      </a:ext>
                    </a:extLst>
                  </p:cNvPr>
                  <p:cNvSpPr>
                    <a:spLocks noChangeAspect="1"/>
                  </p:cNvSpPr>
                  <p:nvPr/>
                </p:nvSpPr>
                <p:spPr bwMode="auto">
                  <a:xfrm>
                    <a:off x="7695875" y="3202945"/>
                    <a:ext cx="709641" cy="452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0" name="Flowchart: Connector 99" descr="This slide is a visual depiction of key features of the Sustainability Cloud including features that enable customers to record data, report and produce insights and take action to reduce, remove and replace.">
                <a:extLst>
                  <a:ext uri="{FF2B5EF4-FFF2-40B4-BE49-F238E27FC236}">
                    <a16:creationId xmlns:a16="http://schemas.microsoft.com/office/drawing/2014/main" id="{E5B08760-EAE9-481A-B72F-065F707E63E9}"/>
                  </a:ext>
                </a:extLst>
              </p:cNvPr>
              <p:cNvSpPr/>
              <p:nvPr/>
            </p:nvSpPr>
            <p:spPr>
              <a:xfrm>
                <a:off x="3516075" y="1256982"/>
                <a:ext cx="5156200" cy="5208388"/>
              </a:xfrm>
              <a:prstGeom prst="flowChartConnector">
                <a:avLst/>
              </a:prstGeom>
              <a:noFill/>
              <a:ln w="19050">
                <a:solidFill>
                  <a:schemeClr val="tx2">
                    <a:alpha val="52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2" name="Group 101" descr="Seamless collaboration">
                <a:extLst>
                  <a:ext uri="{FF2B5EF4-FFF2-40B4-BE49-F238E27FC236}">
                    <a16:creationId xmlns:a16="http://schemas.microsoft.com/office/drawing/2014/main" id="{5D15977B-6978-4F55-A7E3-18E75575E45D}"/>
                  </a:ext>
                </a:extLst>
              </p:cNvPr>
              <p:cNvGrpSpPr/>
              <p:nvPr/>
            </p:nvGrpSpPr>
            <p:grpSpPr>
              <a:xfrm>
                <a:off x="4989750" y="5225573"/>
                <a:ext cx="807913" cy="675494"/>
                <a:chOff x="7137250" y="2140894"/>
                <a:chExt cx="807913" cy="675494"/>
              </a:xfrm>
            </p:grpSpPr>
            <p:sp>
              <p:nvSpPr>
                <p:cNvPr id="103" name="Freeform: Shape 102">
                  <a:extLst>
                    <a:ext uri="{FF2B5EF4-FFF2-40B4-BE49-F238E27FC236}">
                      <a16:creationId xmlns:a16="http://schemas.microsoft.com/office/drawing/2014/main" id="{78759667-75C7-4F7E-91D4-D8CBF3579187}"/>
                    </a:ext>
                  </a:extLst>
                </p:cNvPr>
                <p:cNvSpPr/>
                <p:nvPr/>
              </p:nvSpPr>
              <p:spPr>
                <a:xfrm>
                  <a:off x="7137250" y="2493223"/>
                  <a:ext cx="807913"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Seamless</a:t>
                  </a:r>
                  <a:br>
                    <a:rPr kumimoji="0" lang="en-US" sz="1050" b="0" i="0" u="none" strike="noStrike" kern="1200" cap="none" spc="0" normalizeH="0" baseline="0" noProof="0">
                      <a:ln>
                        <a:noFill/>
                      </a:ln>
                      <a:solidFill>
                        <a:srgbClr val="FFFFFF"/>
                      </a:solidFill>
                      <a:effectLst/>
                      <a:uLnTx/>
                      <a:uFillTx/>
                      <a:latin typeface="Segoe UI Semibold"/>
                      <a:ea typeface="+mn-ea"/>
                      <a:cs typeface="+mn-cs"/>
                    </a:rPr>
                  </a:br>
                  <a:r>
                    <a:rPr kumimoji="0" lang="en-US" sz="1050" b="0" i="0" u="none" strike="noStrike" kern="1200" cap="none" spc="0" normalizeH="0" baseline="0" noProof="0">
                      <a:ln>
                        <a:noFill/>
                      </a:ln>
                      <a:solidFill>
                        <a:srgbClr val="FFFFFF"/>
                      </a:solidFill>
                      <a:effectLst/>
                      <a:uLnTx/>
                      <a:uFillTx/>
                      <a:latin typeface="Segoe UI Semibold"/>
                      <a:ea typeface="+mn-ea"/>
                      <a:cs typeface="+mn-cs"/>
                    </a:rPr>
                    <a:t>collaboration</a:t>
                  </a:r>
                </a:p>
              </p:txBody>
            </p:sp>
            <p:pic>
              <p:nvPicPr>
                <p:cNvPr id="104" name="Graphic 103" descr="User outline">
                  <a:extLst>
                    <a:ext uri="{FF2B5EF4-FFF2-40B4-BE49-F238E27FC236}">
                      <a16:creationId xmlns:a16="http://schemas.microsoft.com/office/drawing/2014/main" id="{F9CDF50D-9D96-4378-A498-5DFE1DDA7F79}"/>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379183" y="2140894"/>
                  <a:ext cx="324046" cy="324046"/>
                </a:xfrm>
                <a:prstGeom prst="rect">
                  <a:avLst/>
                </a:prstGeom>
              </p:spPr>
            </p:pic>
          </p:grpSp>
          <p:grpSp>
            <p:nvGrpSpPr>
              <p:cNvPr id="105" name="Group 104" descr="Connection catalog">
                <a:extLst>
                  <a:ext uri="{FF2B5EF4-FFF2-40B4-BE49-F238E27FC236}">
                    <a16:creationId xmlns:a16="http://schemas.microsoft.com/office/drawing/2014/main" id="{5FDDEE14-2D9E-4D93-9419-06A50F6050FB}"/>
                  </a:ext>
                </a:extLst>
              </p:cNvPr>
              <p:cNvGrpSpPr/>
              <p:nvPr/>
            </p:nvGrpSpPr>
            <p:grpSpPr>
              <a:xfrm>
                <a:off x="3860906" y="3124520"/>
                <a:ext cx="697306" cy="676247"/>
                <a:chOff x="3825839" y="3243538"/>
                <a:chExt cx="697306" cy="676247"/>
              </a:xfrm>
            </p:grpSpPr>
            <p:sp>
              <p:nvSpPr>
                <p:cNvPr id="106" name="Freeform: Shape 105">
                  <a:extLst>
                    <a:ext uri="{FF2B5EF4-FFF2-40B4-BE49-F238E27FC236}">
                      <a16:creationId xmlns:a16="http://schemas.microsoft.com/office/drawing/2014/main" id="{E4711839-C0B5-42E7-AC38-2924A039D10C}"/>
                    </a:ext>
                  </a:extLst>
                </p:cNvPr>
                <p:cNvSpPr/>
                <p:nvPr/>
              </p:nvSpPr>
              <p:spPr>
                <a:xfrm>
                  <a:off x="3825839" y="3596620"/>
                  <a:ext cx="697306"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Connection</a:t>
                  </a:r>
                  <a:br>
                    <a:rPr kumimoji="0" lang="en-US" sz="1050" b="0" i="0" u="none" strike="noStrike" kern="1200" cap="none" spc="0" normalizeH="0" baseline="0" noProof="0">
                      <a:ln>
                        <a:noFill/>
                      </a:ln>
                      <a:solidFill>
                        <a:srgbClr val="FFFFFF"/>
                      </a:solidFill>
                      <a:effectLst/>
                      <a:uLnTx/>
                      <a:uFillTx/>
                      <a:latin typeface="Segoe UI Semibold"/>
                      <a:ea typeface="+mn-ea"/>
                      <a:cs typeface="+mn-cs"/>
                    </a:rPr>
                  </a:br>
                  <a:r>
                    <a:rPr kumimoji="0" lang="en-US" sz="1050" b="0" i="0" u="none" strike="noStrike" kern="1200" cap="none" spc="0" normalizeH="0" baseline="0" noProof="0">
                      <a:ln>
                        <a:noFill/>
                      </a:ln>
                      <a:solidFill>
                        <a:srgbClr val="FFFFFF"/>
                      </a:solidFill>
                      <a:effectLst/>
                      <a:uLnTx/>
                      <a:uFillTx/>
                      <a:latin typeface="Segoe UI Semibold"/>
                      <a:ea typeface="+mn-ea"/>
                      <a:cs typeface="+mn-cs"/>
                    </a:rPr>
                    <a:t>catalog</a:t>
                  </a:r>
                </a:p>
              </p:txBody>
            </p:sp>
            <p:sp>
              <p:nvSpPr>
                <p:cNvPr id="107" name="Intelligence" title="Icon of circles connected by crossing lines">
                  <a:extLst>
                    <a:ext uri="{FF2B5EF4-FFF2-40B4-BE49-F238E27FC236}">
                      <a16:creationId xmlns:a16="http://schemas.microsoft.com/office/drawing/2014/main" id="{B29E50F4-AD8B-4253-9CC3-38603C696A1D}"/>
                    </a:ext>
                  </a:extLst>
                </p:cNvPr>
                <p:cNvSpPr>
                  <a:spLocks noChangeAspect="1" noEditPoints="1"/>
                </p:cNvSpPr>
                <p:nvPr/>
              </p:nvSpPr>
              <p:spPr bwMode="auto">
                <a:xfrm>
                  <a:off x="4070159" y="3243538"/>
                  <a:ext cx="281698" cy="27068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8" name="Group 107" descr="Partner solutions">
                <a:extLst>
                  <a:ext uri="{FF2B5EF4-FFF2-40B4-BE49-F238E27FC236}">
                    <a16:creationId xmlns:a16="http://schemas.microsoft.com/office/drawing/2014/main" id="{7356D8F3-A688-4F73-8BDA-BCB7C502D29E}"/>
                  </a:ext>
                </a:extLst>
              </p:cNvPr>
              <p:cNvGrpSpPr/>
              <p:nvPr/>
            </p:nvGrpSpPr>
            <p:grpSpPr>
              <a:xfrm>
                <a:off x="4179428" y="4467694"/>
                <a:ext cx="549831" cy="649433"/>
                <a:chOff x="4240855" y="4486676"/>
                <a:chExt cx="549831" cy="649433"/>
              </a:xfrm>
            </p:grpSpPr>
            <p:sp>
              <p:nvSpPr>
                <p:cNvPr id="109" name="Freeform: Shape 108">
                  <a:extLst>
                    <a:ext uri="{FF2B5EF4-FFF2-40B4-BE49-F238E27FC236}">
                      <a16:creationId xmlns:a16="http://schemas.microsoft.com/office/drawing/2014/main" id="{8C860744-ADA7-4B48-B671-5E06277C1707}"/>
                    </a:ext>
                  </a:extLst>
                </p:cNvPr>
                <p:cNvSpPr/>
                <p:nvPr/>
              </p:nvSpPr>
              <p:spPr>
                <a:xfrm>
                  <a:off x="4240855" y="4812944"/>
                  <a:ext cx="549831"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Partner</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solutions</a:t>
                  </a:r>
                </a:p>
              </p:txBody>
            </p:sp>
            <p:sp>
              <p:nvSpPr>
                <p:cNvPr id="110" name="Commitments_EC4D" title="Icon of a handshake">
                  <a:extLst>
                    <a:ext uri="{FF2B5EF4-FFF2-40B4-BE49-F238E27FC236}">
                      <a16:creationId xmlns:a16="http://schemas.microsoft.com/office/drawing/2014/main" id="{6AE5801C-247D-4B12-A590-4D7A75957157}"/>
                    </a:ext>
                  </a:extLst>
                </p:cNvPr>
                <p:cNvSpPr>
                  <a:spLocks noChangeAspect="1" noEditPoints="1"/>
                </p:cNvSpPr>
                <p:nvPr/>
              </p:nvSpPr>
              <p:spPr bwMode="auto">
                <a:xfrm>
                  <a:off x="4338620" y="4486676"/>
                  <a:ext cx="288696" cy="27068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1" name="Group 110" descr="Reporting">
                <a:extLst>
                  <a:ext uri="{FF2B5EF4-FFF2-40B4-BE49-F238E27FC236}">
                    <a16:creationId xmlns:a16="http://schemas.microsoft.com/office/drawing/2014/main" id="{A9B042D7-12FB-4AE4-A5E1-F0E4196D2CF9}"/>
                  </a:ext>
                </a:extLst>
              </p:cNvPr>
              <p:cNvGrpSpPr/>
              <p:nvPr/>
            </p:nvGrpSpPr>
            <p:grpSpPr>
              <a:xfrm>
                <a:off x="7399142" y="4667957"/>
                <a:ext cx="610744" cy="499446"/>
                <a:chOff x="7758134" y="3339548"/>
                <a:chExt cx="610744" cy="499446"/>
              </a:xfrm>
            </p:grpSpPr>
            <p:sp>
              <p:nvSpPr>
                <p:cNvPr id="112" name="Freeform: Shape 111">
                  <a:extLst>
                    <a:ext uri="{FF2B5EF4-FFF2-40B4-BE49-F238E27FC236}">
                      <a16:creationId xmlns:a16="http://schemas.microsoft.com/office/drawing/2014/main" id="{5441AB41-8ADB-4D9C-A3BD-ADC6160C2E7C}"/>
                    </a:ext>
                  </a:extLst>
                </p:cNvPr>
                <p:cNvSpPr/>
                <p:nvPr/>
              </p:nvSpPr>
              <p:spPr>
                <a:xfrm>
                  <a:off x="7758134" y="3677411"/>
                  <a:ext cx="610744" cy="161583"/>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Reporting</a:t>
                  </a:r>
                </a:p>
              </p:txBody>
            </p:sp>
            <p:sp>
              <p:nvSpPr>
                <p:cNvPr id="113" name="Page2_E7C3" title="Icon of a document">
                  <a:extLst>
                    <a:ext uri="{FF2B5EF4-FFF2-40B4-BE49-F238E27FC236}">
                      <a16:creationId xmlns:a16="http://schemas.microsoft.com/office/drawing/2014/main" id="{C9BCBE5C-FBFB-4C3E-BC15-0D4290219959}"/>
                    </a:ext>
                  </a:extLst>
                </p:cNvPr>
                <p:cNvSpPr>
                  <a:spLocks noChangeAspect="1" noEditPoints="1"/>
                </p:cNvSpPr>
                <p:nvPr/>
              </p:nvSpPr>
              <p:spPr bwMode="auto">
                <a:xfrm>
                  <a:off x="7947192" y="3339548"/>
                  <a:ext cx="216628" cy="270688"/>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4" name="Group 113" descr="Data visualization">
                <a:extLst>
                  <a:ext uri="{FF2B5EF4-FFF2-40B4-BE49-F238E27FC236}">
                    <a16:creationId xmlns:a16="http://schemas.microsoft.com/office/drawing/2014/main" id="{EEC6F45D-1975-4E73-B9D5-9FE57C12D497}"/>
                  </a:ext>
                </a:extLst>
              </p:cNvPr>
              <p:cNvGrpSpPr/>
              <p:nvPr/>
            </p:nvGrpSpPr>
            <p:grpSpPr>
              <a:xfrm>
                <a:off x="7171678" y="2148167"/>
                <a:ext cx="756618" cy="650420"/>
                <a:chOff x="7085361" y="2066507"/>
                <a:chExt cx="756618" cy="650420"/>
              </a:xfrm>
            </p:grpSpPr>
            <p:sp>
              <p:nvSpPr>
                <p:cNvPr id="115" name="Financial_E7BB" title="Icon of a chart made of vertical lines with a line tracing the top of each, turning into an arrow pointing up">
                  <a:extLst>
                    <a:ext uri="{FF2B5EF4-FFF2-40B4-BE49-F238E27FC236}">
                      <a16:creationId xmlns:a16="http://schemas.microsoft.com/office/drawing/2014/main" id="{86C0768F-1798-4E68-AFD8-CC9A08B2176D}"/>
                    </a:ext>
                  </a:extLst>
                </p:cNvPr>
                <p:cNvSpPr>
                  <a:spLocks noChangeAspect="1" noEditPoints="1"/>
                </p:cNvSpPr>
                <p:nvPr/>
              </p:nvSpPr>
              <p:spPr bwMode="auto">
                <a:xfrm>
                  <a:off x="7325901" y="2066507"/>
                  <a:ext cx="303450" cy="27068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596BF7A-F00D-4189-9051-08532AE95AC5}"/>
                    </a:ext>
                  </a:extLst>
                </p:cNvPr>
                <p:cNvSpPr/>
                <p:nvPr/>
              </p:nvSpPr>
              <p:spPr>
                <a:xfrm>
                  <a:off x="7085361" y="2393762"/>
                  <a:ext cx="756618"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Data</a:t>
                  </a:r>
                  <a:br>
                    <a:rPr kumimoji="0" lang="en-US" sz="1050" b="0" i="0" u="none" strike="noStrike" kern="1200" cap="none" spc="0" normalizeH="0" baseline="0" noProof="0">
                      <a:ln>
                        <a:noFill/>
                      </a:ln>
                      <a:solidFill>
                        <a:srgbClr val="FFFFFF"/>
                      </a:solidFill>
                      <a:effectLst/>
                      <a:uLnTx/>
                      <a:uFillTx/>
                      <a:latin typeface="Segoe UI Semibold"/>
                      <a:ea typeface="+mn-ea"/>
                      <a:cs typeface="+mn-cs"/>
                    </a:rPr>
                  </a:br>
                  <a:r>
                    <a:rPr kumimoji="0" lang="en-US" sz="1050" b="0" i="0" u="none" strike="noStrike" kern="1200" cap="none" spc="0" normalizeH="0" baseline="0" noProof="0">
                      <a:ln>
                        <a:noFill/>
                      </a:ln>
                      <a:solidFill>
                        <a:srgbClr val="FFFFFF"/>
                      </a:solidFill>
                      <a:effectLst/>
                      <a:uLnTx/>
                      <a:uFillTx/>
                      <a:latin typeface="Segoe UI Semibold"/>
                      <a:ea typeface="+mn-ea"/>
                      <a:cs typeface="+mn-cs"/>
                    </a:rPr>
                    <a:t>visualization</a:t>
                  </a:r>
                </a:p>
              </p:txBody>
            </p:sp>
          </p:grpSp>
          <p:grpSp>
            <p:nvGrpSpPr>
              <p:cNvPr id="117" name="Group 116" descr="Dynamic calculation">
                <a:extLst>
                  <a:ext uri="{FF2B5EF4-FFF2-40B4-BE49-F238E27FC236}">
                    <a16:creationId xmlns:a16="http://schemas.microsoft.com/office/drawing/2014/main" id="{572C6EE7-5765-4834-BBB6-F3FA2EA98353}"/>
                  </a:ext>
                </a:extLst>
              </p:cNvPr>
              <p:cNvGrpSpPr/>
              <p:nvPr/>
            </p:nvGrpSpPr>
            <p:grpSpPr>
              <a:xfrm>
                <a:off x="5858132" y="1637514"/>
                <a:ext cx="657232" cy="635841"/>
                <a:chOff x="5752327" y="1593708"/>
                <a:chExt cx="657232" cy="635841"/>
              </a:xfrm>
            </p:grpSpPr>
            <p:sp>
              <p:nvSpPr>
                <p:cNvPr id="118" name="Freeform: Shape 117">
                  <a:extLst>
                    <a:ext uri="{FF2B5EF4-FFF2-40B4-BE49-F238E27FC236}">
                      <a16:creationId xmlns:a16="http://schemas.microsoft.com/office/drawing/2014/main" id="{83BA2A4F-2EB8-40A1-B430-76206DB82A97}"/>
                    </a:ext>
                  </a:extLst>
                </p:cNvPr>
                <p:cNvSpPr/>
                <p:nvPr/>
              </p:nvSpPr>
              <p:spPr>
                <a:xfrm>
                  <a:off x="5752327" y="1906384"/>
                  <a:ext cx="657232"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Dynamic</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calculation</a:t>
                  </a:r>
                </a:p>
              </p:txBody>
            </p:sp>
            <p:sp>
              <p:nvSpPr>
                <p:cNvPr id="119" name="calculator" title="Icon of a calculator">
                  <a:extLst>
                    <a:ext uri="{FF2B5EF4-FFF2-40B4-BE49-F238E27FC236}">
                      <a16:creationId xmlns:a16="http://schemas.microsoft.com/office/drawing/2014/main" id="{0AE1753B-3176-4493-894C-BCE459C29DFE}"/>
                    </a:ext>
                  </a:extLst>
                </p:cNvPr>
                <p:cNvSpPr>
                  <a:spLocks noChangeAspect="1" noEditPoints="1"/>
                </p:cNvSpPr>
                <p:nvPr/>
              </p:nvSpPr>
              <p:spPr bwMode="auto">
                <a:xfrm>
                  <a:off x="5988601" y="1593708"/>
                  <a:ext cx="184684" cy="27068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0" name="Group 119" descr="Data model">
                <a:extLst>
                  <a:ext uri="{FF2B5EF4-FFF2-40B4-BE49-F238E27FC236}">
                    <a16:creationId xmlns:a16="http://schemas.microsoft.com/office/drawing/2014/main" id="{3963DDC9-C1D8-44C1-AB2B-E84DE182F71A}"/>
                  </a:ext>
                </a:extLst>
              </p:cNvPr>
              <p:cNvGrpSpPr/>
              <p:nvPr/>
            </p:nvGrpSpPr>
            <p:grpSpPr>
              <a:xfrm>
                <a:off x="4512359" y="1967084"/>
                <a:ext cx="710131" cy="570155"/>
                <a:chOff x="4361317" y="2065981"/>
                <a:chExt cx="710131" cy="570155"/>
              </a:xfrm>
            </p:grpSpPr>
            <p:sp>
              <p:nvSpPr>
                <p:cNvPr id="121" name="Freeform: Shape 120">
                  <a:extLst>
                    <a:ext uri="{FF2B5EF4-FFF2-40B4-BE49-F238E27FC236}">
                      <a16:creationId xmlns:a16="http://schemas.microsoft.com/office/drawing/2014/main" id="{1CD82A99-A4CE-42A6-B206-A275AB91D335}"/>
                    </a:ext>
                  </a:extLst>
                </p:cNvPr>
                <p:cNvSpPr/>
                <p:nvPr/>
              </p:nvSpPr>
              <p:spPr>
                <a:xfrm>
                  <a:off x="4361317" y="2474553"/>
                  <a:ext cx="710131" cy="161583"/>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mn-ea"/>
                      <a:cs typeface="+mn-cs"/>
                    </a:rPr>
                    <a:t>Data model</a:t>
                  </a:r>
                </a:p>
              </p:txBody>
            </p:sp>
            <p:sp>
              <p:nvSpPr>
                <p:cNvPr id="122" name="server" title="Icon of a server tower">
                  <a:extLst>
                    <a:ext uri="{FF2B5EF4-FFF2-40B4-BE49-F238E27FC236}">
                      <a16:creationId xmlns:a16="http://schemas.microsoft.com/office/drawing/2014/main" id="{58C48F4F-A39F-4538-B532-C1BBE915CE32}"/>
                    </a:ext>
                  </a:extLst>
                </p:cNvPr>
                <p:cNvSpPr>
                  <a:spLocks noChangeAspect="1" noEditPoints="1"/>
                </p:cNvSpPr>
                <p:nvPr/>
              </p:nvSpPr>
              <p:spPr bwMode="auto">
                <a:xfrm>
                  <a:off x="4654007" y="2065981"/>
                  <a:ext cx="142516" cy="27068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4" name="Group 53" descr="Actionable insights">
                <a:extLst>
                  <a:ext uri="{FF2B5EF4-FFF2-40B4-BE49-F238E27FC236}">
                    <a16:creationId xmlns:a16="http://schemas.microsoft.com/office/drawing/2014/main" id="{5C3C2066-9C89-4FD5-61EF-4DF9609003F5}"/>
                  </a:ext>
                </a:extLst>
              </p:cNvPr>
              <p:cNvGrpSpPr/>
              <p:nvPr/>
            </p:nvGrpSpPr>
            <p:grpSpPr>
              <a:xfrm>
                <a:off x="7729837" y="3454999"/>
                <a:ext cx="654026" cy="604415"/>
                <a:chOff x="7434763" y="4518635"/>
                <a:chExt cx="654026" cy="604415"/>
              </a:xfrm>
            </p:grpSpPr>
            <p:sp>
              <p:nvSpPr>
                <p:cNvPr id="55" name="Freeform: Shape 54">
                  <a:extLst>
                    <a:ext uri="{FF2B5EF4-FFF2-40B4-BE49-F238E27FC236}">
                      <a16:creationId xmlns:a16="http://schemas.microsoft.com/office/drawing/2014/main" id="{96EB6980-7DA5-85AF-B6F0-AF5506FB7E90}"/>
                    </a:ext>
                  </a:extLst>
                </p:cNvPr>
                <p:cNvSpPr/>
                <p:nvPr/>
              </p:nvSpPr>
              <p:spPr>
                <a:xfrm>
                  <a:off x="7434763" y="4799885"/>
                  <a:ext cx="654026"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Actionable</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insights</a:t>
                  </a:r>
                </a:p>
              </p:txBody>
            </p:sp>
            <p:sp>
              <p:nvSpPr>
                <p:cNvPr id="56" name="Eye" title="Icon of an eyeball">
                  <a:extLst>
                    <a:ext uri="{FF2B5EF4-FFF2-40B4-BE49-F238E27FC236}">
                      <a16:creationId xmlns:a16="http://schemas.microsoft.com/office/drawing/2014/main" id="{99DFD839-1CC0-8493-2DBD-AAE08795195E}"/>
                    </a:ext>
                  </a:extLst>
                </p:cNvPr>
                <p:cNvSpPr>
                  <a:spLocks noChangeAspect="1" noEditPoints="1"/>
                </p:cNvSpPr>
                <p:nvPr/>
              </p:nvSpPr>
              <p:spPr bwMode="auto">
                <a:xfrm>
                  <a:off x="7554309" y="4518635"/>
                  <a:ext cx="397336" cy="21937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descr="Goal tracking">
                <a:extLst>
                  <a:ext uri="{FF2B5EF4-FFF2-40B4-BE49-F238E27FC236}">
                    <a16:creationId xmlns:a16="http://schemas.microsoft.com/office/drawing/2014/main" id="{17026D48-770E-7A49-BEFD-D21ABAC9FC09}"/>
                  </a:ext>
                </a:extLst>
              </p:cNvPr>
              <p:cNvGrpSpPr/>
              <p:nvPr/>
            </p:nvGrpSpPr>
            <p:grpSpPr>
              <a:xfrm>
                <a:off x="6320483" y="5457482"/>
                <a:ext cx="851195" cy="443585"/>
                <a:chOff x="6318123" y="5484593"/>
                <a:chExt cx="851195" cy="443585"/>
              </a:xfrm>
            </p:grpSpPr>
            <p:sp>
              <p:nvSpPr>
                <p:cNvPr id="127" name="Freeform: Shape 126">
                  <a:extLst>
                    <a:ext uri="{FF2B5EF4-FFF2-40B4-BE49-F238E27FC236}">
                      <a16:creationId xmlns:a16="http://schemas.microsoft.com/office/drawing/2014/main" id="{17F506AB-F692-413E-A91A-D779FD93EDBA}"/>
                    </a:ext>
                  </a:extLst>
                </p:cNvPr>
                <p:cNvSpPr/>
                <p:nvPr/>
              </p:nvSpPr>
              <p:spPr>
                <a:xfrm>
                  <a:off x="6318123" y="5766595"/>
                  <a:ext cx="851195" cy="161583"/>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Goal tracking </a:t>
                  </a:r>
                </a:p>
              </p:txBody>
            </p:sp>
            <p:sp>
              <p:nvSpPr>
                <p:cNvPr id="45" name="list_4" title="Icon of a checklist">
                  <a:extLst>
                    <a:ext uri="{FF2B5EF4-FFF2-40B4-BE49-F238E27FC236}">
                      <a16:creationId xmlns:a16="http://schemas.microsoft.com/office/drawing/2014/main" id="{39CFEC8B-1692-9F15-06C4-C4EC9ECB065A}"/>
                    </a:ext>
                  </a:extLst>
                </p:cNvPr>
                <p:cNvSpPr>
                  <a:spLocks noChangeAspect="1" noEditPoints="1"/>
                </p:cNvSpPr>
                <p:nvPr/>
              </p:nvSpPr>
              <p:spPr bwMode="auto">
                <a:xfrm>
                  <a:off x="6527559" y="5484593"/>
                  <a:ext cx="282532" cy="19096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solidFill>
                  <a:schemeClr val="bg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40895620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D2552708-A50D-4D9D-9268-9EB82F703F6F}"/>
              </a:ext>
              <a:ext uri="{C183D7F6-B498-43B3-948B-1728B52AA6E4}">
                <adec:decorative xmlns:adec="http://schemas.microsoft.com/office/drawing/2017/decorative" val="1"/>
              </a:ext>
            </a:extLst>
          </p:cNvPr>
          <p:cNvSpPr/>
          <p:nvPr/>
        </p:nvSpPr>
        <p:spPr bwMode="auto">
          <a:xfrm>
            <a:off x="4459932" y="1419866"/>
            <a:ext cx="4795540" cy="4228930"/>
          </a:xfrm>
          <a:prstGeom prst="rect">
            <a:avLst/>
          </a:pr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27" name="Rectangle 126">
            <a:extLst>
              <a:ext uri="{FF2B5EF4-FFF2-40B4-BE49-F238E27FC236}">
                <a16:creationId xmlns:a16="http://schemas.microsoft.com/office/drawing/2014/main" id="{258B3DFC-39C1-4126-A4A8-B2E473333AF5}"/>
              </a:ext>
            </a:extLst>
          </p:cNvPr>
          <p:cNvSpPr/>
          <p:nvPr/>
        </p:nvSpPr>
        <p:spPr>
          <a:xfrm>
            <a:off x="5122451" y="1100883"/>
            <a:ext cx="3470502" cy="276999"/>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Sustainability Manager</a:t>
            </a:r>
          </a:p>
        </p:txBody>
      </p:sp>
      <p:sp>
        <p:nvSpPr>
          <p:cNvPr id="128" name="Rectangle 127">
            <a:extLst>
              <a:ext uri="{FF2B5EF4-FFF2-40B4-BE49-F238E27FC236}">
                <a16:creationId xmlns:a16="http://schemas.microsoft.com/office/drawing/2014/main" id="{82E96435-A8A7-4BF3-A2A1-438255689ABA}"/>
              </a:ext>
            </a:extLst>
          </p:cNvPr>
          <p:cNvSpPr/>
          <p:nvPr/>
        </p:nvSpPr>
        <p:spPr>
          <a:xfrm>
            <a:off x="5286164"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Carbon</a:t>
            </a:r>
          </a:p>
        </p:txBody>
      </p:sp>
      <p:sp>
        <p:nvSpPr>
          <p:cNvPr id="129" name="Rectangle 128">
            <a:extLst>
              <a:ext uri="{FF2B5EF4-FFF2-40B4-BE49-F238E27FC236}">
                <a16:creationId xmlns:a16="http://schemas.microsoft.com/office/drawing/2014/main" id="{F76FEF5E-5C3B-421A-9EAC-09D2C4F15F11}"/>
              </a:ext>
            </a:extLst>
          </p:cNvPr>
          <p:cNvSpPr/>
          <p:nvPr/>
        </p:nvSpPr>
        <p:spPr>
          <a:xfrm>
            <a:off x="7408268"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Waste</a:t>
            </a:r>
          </a:p>
        </p:txBody>
      </p:sp>
      <p:sp>
        <p:nvSpPr>
          <p:cNvPr id="130" name="Rectangle 129">
            <a:extLst>
              <a:ext uri="{FF2B5EF4-FFF2-40B4-BE49-F238E27FC236}">
                <a16:creationId xmlns:a16="http://schemas.microsoft.com/office/drawing/2014/main" id="{9B2E2493-6692-4975-B775-7FC85AC55A50}"/>
              </a:ext>
            </a:extLst>
          </p:cNvPr>
          <p:cNvSpPr/>
          <p:nvPr/>
        </p:nvSpPr>
        <p:spPr>
          <a:xfrm>
            <a:off x="6347216"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Water</a:t>
            </a:r>
          </a:p>
        </p:txBody>
      </p:sp>
      <p:sp>
        <p:nvSpPr>
          <p:cNvPr id="131" name="Rectangle 130">
            <a:extLst>
              <a:ext uri="{FF2B5EF4-FFF2-40B4-BE49-F238E27FC236}">
                <a16:creationId xmlns:a16="http://schemas.microsoft.com/office/drawing/2014/main" id="{5CBBE848-359F-4F88-A69C-EE3DB4E611AA}"/>
              </a:ext>
            </a:extLst>
          </p:cNvPr>
          <p:cNvSpPr/>
          <p:nvPr/>
        </p:nvSpPr>
        <p:spPr>
          <a:xfrm>
            <a:off x="4459932" y="5708641"/>
            <a:ext cx="4805183" cy="594988"/>
          </a:xfrm>
          <a:prstGeom prst="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Azure</a:t>
            </a:r>
          </a:p>
        </p:txBody>
      </p:sp>
      <p:sp>
        <p:nvSpPr>
          <p:cNvPr id="132" name="Rectangle 131">
            <a:extLst>
              <a:ext uri="{FF2B5EF4-FFF2-40B4-BE49-F238E27FC236}">
                <a16:creationId xmlns:a16="http://schemas.microsoft.com/office/drawing/2014/main" id="{C1D4480B-D16B-4DC7-8A54-9A9C03AD5A47}"/>
              </a:ext>
              <a:ext uri="{C183D7F6-B498-43B3-948B-1728B52AA6E4}">
                <adec:decorative xmlns:adec="http://schemas.microsoft.com/office/drawing/2017/decorative" val="1"/>
              </a:ext>
            </a:extLst>
          </p:cNvPr>
          <p:cNvSpPr/>
          <p:nvPr/>
        </p:nvSpPr>
        <p:spPr>
          <a:xfrm>
            <a:off x="4561668" y="4990109"/>
            <a:ext cx="4563880" cy="501680"/>
          </a:xfrm>
          <a:prstGeom prst="rect">
            <a:avLst/>
          </a:prstGeom>
          <a:solidFill>
            <a:srgbClr val="000000">
              <a:lumMod val="65000"/>
              <a:lumOff val="35000"/>
            </a:srgbClr>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D9F3F0AA-8B7A-4D14-BA5A-E29CF8FD8A24}"/>
              </a:ext>
            </a:extLst>
          </p:cNvPr>
          <p:cNvSpPr/>
          <p:nvPr/>
        </p:nvSpPr>
        <p:spPr>
          <a:xfrm>
            <a:off x="5431164" y="4990109"/>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Dataverse</a:t>
            </a:r>
          </a:p>
        </p:txBody>
      </p:sp>
      <p:sp>
        <p:nvSpPr>
          <p:cNvPr id="135" name="Rectangle 134">
            <a:extLst>
              <a:ext uri="{FF2B5EF4-FFF2-40B4-BE49-F238E27FC236}">
                <a16:creationId xmlns:a16="http://schemas.microsoft.com/office/drawing/2014/main" id="{A5F55736-6E15-4430-859E-FC72DA0EE40F}"/>
              </a:ext>
            </a:extLst>
          </p:cNvPr>
          <p:cNvSpPr/>
          <p:nvPr/>
        </p:nvSpPr>
        <p:spPr>
          <a:xfrm>
            <a:off x="7306405" y="4990109"/>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 Lake</a:t>
            </a:r>
          </a:p>
        </p:txBody>
      </p:sp>
      <p:sp>
        <p:nvSpPr>
          <p:cNvPr id="136" name="Rectangle 135">
            <a:extLst>
              <a:ext uri="{FF2B5EF4-FFF2-40B4-BE49-F238E27FC236}">
                <a16:creationId xmlns:a16="http://schemas.microsoft.com/office/drawing/2014/main" id="{DD48E80F-352A-4D15-841B-EFE91988ADDD}"/>
              </a:ext>
            </a:extLst>
          </p:cNvPr>
          <p:cNvSpPr/>
          <p:nvPr/>
        </p:nvSpPr>
        <p:spPr>
          <a:xfrm>
            <a:off x="4616785"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Data capture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7" name="Rectangle 136">
            <a:extLst>
              <a:ext uri="{FF2B5EF4-FFF2-40B4-BE49-F238E27FC236}">
                <a16:creationId xmlns:a16="http://schemas.microsoft.com/office/drawing/2014/main" id="{224A2C74-C606-4F9F-B08B-20370F8E8642}"/>
              </a:ext>
            </a:extLst>
          </p:cNvPr>
          <p:cNvSpPr/>
          <p:nvPr/>
        </p:nvSpPr>
        <p:spPr>
          <a:xfrm>
            <a:off x="6129499"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Calculation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8" name="Rectangle 137">
            <a:extLst>
              <a:ext uri="{FF2B5EF4-FFF2-40B4-BE49-F238E27FC236}">
                <a16:creationId xmlns:a16="http://schemas.microsoft.com/office/drawing/2014/main" id="{36924089-1AB9-4321-A2A2-D6BC678AE9A8}"/>
              </a:ext>
            </a:extLst>
          </p:cNvPr>
          <p:cNvSpPr/>
          <p:nvPr/>
        </p:nvSpPr>
        <p:spPr>
          <a:xfrm>
            <a:off x="7642212" y="2293121"/>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Reporting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9" name="Rectangle 138">
            <a:extLst>
              <a:ext uri="{FF2B5EF4-FFF2-40B4-BE49-F238E27FC236}">
                <a16:creationId xmlns:a16="http://schemas.microsoft.com/office/drawing/2014/main" id="{E855E541-4608-4AE9-9E6E-C92897D2BA24}"/>
              </a:ext>
              <a:ext uri="{C183D7F6-B498-43B3-948B-1728B52AA6E4}">
                <adec:decorative xmlns:adec="http://schemas.microsoft.com/office/drawing/2017/decorative" val="1"/>
              </a:ext>
            </a:extLst>
          </p:cNvPr>
          <p:cNvSpPr/>
          <p:nvPr/>
        </p:nvSpPr>
        <p:spPr>
          <a:xfrm>
            <a:off x="4562226" y="3100466"/>
            <a:ext cx="4563880" cy="655637"/>
          </a:xfrm>
          <a:prstGeom prst="rect">
            <a:avLst/>
          </a:prstGeom>
          <a:solidFill>
            <a:schemeClr val="accent3"/>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Cloud for Sustainability data model</a:t>
            </a:r>
          </a:p>
        </p:txBody>
      </p:sp>
      <p:sp>
        <p:nvSpPr>
          <p:cNvPr id="140" name="Rectangle 139">
            <a:extLst>
              <a:ext uri="{FF2B5EF4-FFF2-40B4-BE49-F238E27FC236}">
                <a16:creationId xmlns:a16="http://schemas.microsoft.com/office/drawing/2014/main" id="{6F1E4323-DF90-43C1-B50A-EDA29A5E4993}"/>
              </a:ext>
              <a:ext uri="{C183D7F6-B498-43B3-948B-1728B52AA6E4}">
                <adec:decorative xmlns:adec="http://schemas.microsoft.com/office/drawing/2017/decorative" val="1"/>
              </a:ext>
            </a:extLst>
          </p:cNvPr>
          <p:cNvSpPr/>
          <p:nvPr/>
        </p:nvSpPr>
        <p:spPr>
          <a:xfrm>
            <a:off x="4561668" y="3869954"/>
            <a:ext cx="4563880" cy="1006304"/>
          </a:xfrm>
          <a:prstGeom prst="rect">
            <a:avLst/>
          </a:prstGeom>
          <a:solidFill>
            <a:srgbClr val="000000">
              <a:lumMod val="65000"/>
              <a:lumOff val="35000"/>
            </a:srgbClr>
          </a:solidFill>
          <a:ln w="6350"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Power Platform</a:t>
            </a:r>
          </a:p>
        </p:txBody>
      </p:sp>
      <p:sp>
        <p:nvSpPr>
          <p:cNvPr id="141" name="Rectangle 140">
            <a:extLst>
              <a:ext uri="{FF2B5EF4-FFF2-40B4-BE49-F238E27FC236}">
                <a16:creationId xmlns:a16="http://schemas.microsoft.com/office/drawing/2014/main" id="{03C6BA8E-D9F5-42B4-BD08-8CD78ACE6D5C}"/>
              </a:ext>
            </a:extLst>
          </p:cNvPr>
          <p:cNvSpPr/>
          <p:nvPr/>
        </p:nvSpPr>
        <p:spPr>
          <a:xfrm>
            <a:off x="469637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t>
            </a:r>
            <a:br>
              <a:rPr kumimoji="0" lang="en-US" sz="1600" b="0" i="0" u="none" strike="noStrike" kern="0" cap="none" spc="0" normalizeH="0" baseline="0" noProof="0">
                <a:ln>
                  <a:noFill/>
                </a:ln>
                <a:solidFill>
                  <a:srgbClr val="FFFFFF"/>
                </a:solidFill>
                <a:effectLst/>
                <a:uLnTx/>
                <a:uFillTx/>
                <a:latin typeface="Segoe UI"/>
                <a:ea typeface="+mn-ea"/>
                <a:cs typeface="+mn-cs"/>
              </a:rPr>
            </a:br>
            <a:r>
              <a:rPr kumimoji="0" lang="en-US" sz="1600" b="0" i="0" u="none" strike="noStrike" kern="0" cap="none" spc="0" normalizeH="0" baseline="0" noProof="0">
                <a:ln>
                  <a:noFill/>
                </a:ln>
                <a:solidFill>
                  <a:srgbClr val="FFFFFF"/>
                </a:solidFill>
                <a:effectLst/>
                <a:uLnTx/>
                <a:uFillTx/>
                <a:latin typeface="Segoe UI"/>
                <a:ea typeface="+mn-ea"/>
                <a:cs typeface="+mn-cs"/>
              </a:rPr>
              <a:t>Apps</a:t>
            </a:r>
          </a:p>
        </p:txBody>
      </p:sp>
      <p:sp>
        <p:nvSpPr>
          <p:cNvPr id="142" name="Rectangle 141">
            <a:extLst>
              <a:ext uri="{FF2B5EF4-FFF2-40B4-BE49-F238E27FC236}">
                <a16:creationId xmlns:a16="http://schemas.microsoft.com/office/drawing/2014/main" id="{6448CA72-9D32-4E6A-8931-2A7087ED54FD}"/>
              </a:ext>
            </a:extLst>
          </p:cNvPr>
          <p:cNvSpPr/>
          <p:nvPr/>
        </p:nvSpPr>
        <p:spPr>
          <a:xfrm>
            <a:off x="637204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Automate</a:t>
            </a:r>
          </a:p>
        </p:txBody>
      </p:sp>
      <p:sp>
        <p:nvSpPr>
          <p:cNvPr id="143" name="Rectangle 142">
            <a:extLst>
              <a:ext uri="{FF2B5EF4-FFF2-40B4-BE49-F238E27FC236}">
                <a16:creationId xmlns:a16="http://schemas.microsoft.com/office/drawing/2014/main" id="{E7C65B88-D6B7-414F-A7E8-8688DE8A563A}"/>
              </a:ext>
            </a:extLst>
          </p:cNvPr>
          <p:cNvSpPr/>
          <p:nvPr/>
        </p:nvSpPr>
        <p:spPr>
          <a:xfrm>
            <a:off x="8047717"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BI</a:t>
            </a:r>
          </a:p>
        </p:txBody>
      </p:sp>
      <p:sp>
        <p:nvSpPr>
          <p:cNvPr id="157" name="Oval 156">
            <a:extLst>
              <a:ext uri="{FF2B5EF4-FFF2-40B4-BE49-F238E27FC236}">
                <a16:creationId xmlns:a16="http://schemas.microsoft.com/office/drawing/2014/main" id="{FA942268-5794-4E00-905C-E3B9B09A19D5}"/>
              </a:ext>
              <a:ext uri="{C183D7F6-B498-43B3-948B-1728B52AA6E4}">
                <adec:decorative xmlns:adec="http://schemas.microsoft.com/office/drawing/2017/decorative" val="1"/>
              </a:ext>
            </a:extLst>
          </p:cNvPr>
          <p:cNvSpPr/>
          <p:nvPr/>
        </p:nvSpPr>
        <p:spPr bwMode="auto">
          <a:xfrm>
            <a:off x="5546375"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0F9DDDE1-D960-462C-B698-D7654910BDC1}"/>
              </a:ext>
              <a:ext uri="{C183D7F6-B498-43B3-948B-1728B52AA6E4}">
                <adec:decorative xmlns:adec="http://schemas.microsoft.com/office/drawing/2017/decorative" val="1"/>
              </a:ext>
            </a:extLst>
          </p:cNvPr>
          <p:cNvSpPr/>
          <p:nvPr/>
        </p:nvSpPr>
        <p:spPr bwMode="auto">
          <a:xfrm>
            <a:off x="6630296"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FB5E78E-22D4-45B2-997C-89A059E7338B}"/>
              </a:ext>
              <a:ext uri="{C183D7F6-B498-43B3-948B-1728B52AA6E4}">
                <adec:decorative xmlns:adec="http://schemas.microsoft.com/office/drawing/2017/decorative" val="1"/>
              </a:ext>
            </a:extLst>
          </p:cNvPr>
          <p:cNvSpPr/>
          <p:nvPr/>
        </p:nvSpPr>
        <p:spPr bwMode="auto">
          <a:xfrm>
            <a:off x="7673352"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160" name="Group 159" descr="Water logo">
            <a:extLst>
              <a:ext uri="{FF2B5EF4-FFF2-40B4-BE49-F238E27FC236}">
                <a16:creationId xmlns:a16="http://schemas.microsoft.com/office/drawing/2014/main" id="{C829DCC1-6F73-4CF8-ABF8-20838A5170F5}"/>
              </a:ext>
            </a:extLst>
          </p:cNvPr>
          <p:cNvGrpSpPr/>
          <p:nvPr/>
        </p:nvGrpSpPr>
        <p:grpSpPr>
          <a:xfrm>
            <a:off x="6731209" y="1579983"/>
            <a:ext cx="172538" cy="244284"/>
            <a:chOff x="9263148" y="2122008"/>
            <a:chExt cx="349964" cy="495488"/>
          </a:xfrm>
        </p:grpSpPr>
        <p:sp>
          <p:nvSpPr>
            <p:cNvPr id="161" name="Freeform: Shape 160">
              <a:extLst>
                <a:ext uri="{FF2B5EF4-FFF2-40B4-BE49-F238E27FC236}">
                  <a16:creationId xmlns:a16="http://schemas.microsoft.com/office/drawing/2014/main" id="{D71F8434-712B-484E-8265-35C7A9DA2107}"/>
                </a:ext>
              </a:extLst>
            </p:cNvPr>
            <p:cNvSpPr/>
            <p:nvPr/>
          </p:nvSpPr>
          <p:spPr bwMode="auto">
            <a:xfrm>
              <a:off x="9263148" y="2122008"/>
              <a:ext cx="204173" cy="495488"/>
            </a:xfrm>
            <a:custGeom>
              <a:avLst/>
              <a:gdLst>
                <a:gd name="connsiteX0" fmla="*/ 175179 w 204173"/>
                <a:gd name="connsiteY0" fmla="*/ 0 h 495488"/>
                <a:gd name="connsiteX1" fmla="*/ 202793 w 204173"/>
                <a:gd name="connsiteY1" fmla="*/ 26583 h 495488"/>
                <a:gd name="connsiteX2" fmla="*/ 204173 w 204173"/>
                <a:gd name="connsiteY2" fmla="*/ 28085 h 495488"/>
                <a:gd name="connsiteX3" fmla="*/ 204173 w 204173"/>
                <a:gd name="connsiteY3" fmla="*/ 489575 h 495488"/>
                <a:gd name="connsiteX4" fmla="*/ 175179 w 204173"/>
                <a:gd name="connsiteY4" fmla="*/ 495488 h 495488"/>
                <a:gd name="connsiteX5" fmla="*/ 414 w 204173"/>
                <a:gd name="connsiteY5" fmla="*/ 320094 h 495488"/>
                <a:gd name="connsiteX6" fmla="*/ 175179 w 204173"/>
                <a:gd name="connsiteY6" fmla="*/ 0 h 49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173" h="495488">
                  <a:moveTo>
                    <a:pt x="175179" y="0"/>
                  </a:moveTo>
                  <a:cubicBezTo>
                    <a:pt x="175179" y="0"/>
                    <a:pt x="186238" y="9592"/>
                    <a:pt x="202793" y="26583"/>
                  </a:cubicBezTo>
                  <a:lnTo>
                    <a:pt x="204173" y="28085"/>
                  </a:lnTo>
                  <a:lnTo>
                    <a:pt x="204173" y="489575"/>
                  </a:lnTo>
                  <a:lnTo>
                    <a:pt x="175179" y="495488"/>
                  </a:lnTo>
                  <a:cubicBezTo>
                    <a:pt x="79058" y="495488"/>
                    <a:pt x="414" y="416561"/>
                    <a:pt x="414" y="320094"/>
                  </a:cubicBezTo>
                  <a:cubicBezTo>
                    <a:pt x="414" y="320094"/>
                    <a:pt x="-17063" y="177587"/>
                    <a:pt x="175179" y="0"/>
                  </a:cubicBezTo>
                  <a:close/>
                </a:path>
              </a:pathLst>
            </a:custGeom>
            <a:solidFill>
              <a:srgbClr val="243A5E"/>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599AD580-6C1F-4D6A-9131-5F2A0994932A}"/>
                </a:ext>
              </a:extLst>
            </p:cNvPr>
            <p:cNvSpPr/>
            <p:nvPr/>
          </p:nvSpPr>
          <p:spPr bwMode="auto">
            <a:xfrm>
              <a:off x="9467321" y="2150093"/>
              <a:ext cx="145791" cy="461490"/>
            </a:xfrm>
            <a:custGeom>
              <a:avLst/>
              <a:gdLst>
                <a:gd name="connsiteX0" fmla="*/ 0 w 145791"/>
                <a:gd name="connsiteY0" fmla="*/ 0 h 461490"/>
                <a:gd name="connsiteX1" fmla="*/ 26879 w 145791"/>
                <a:gd name="connsiteY1" fmla="*/ 29261 h 461490"/>
                <a:gd name="connsiteX2" fmla="*/ 145771 w 145791"/>
                <a:gd name="connsiteY2" fmla="*/ 292009 h 461490"/>
                <a:gd name="connsiteX3" fmla="*/ 38864 w 145791"/>
                <a:gd name="connsiteY3" fmla="*/ 453563 h 461490"/>
                <a:gd name="connsiteX4" fmla="*/ 0 w 145791"/>
                <a:gd name="connsiteY4" fmla="*/ 461490 h 461490"/>
                <a:gd name="connsiteX5" fmla="*/ 0 w 145791"/>
                <a:gd name="connsiteY5" fmla="*/ 0 h 46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91" h="461490">
                  <a:moveTo>
                    <a:pt x="0" y="0"/>
                  </a:moveTo>
                  <a:lnTo>
                    <a:pt x="26879" y="29261"/>
                  </a:lnTo>
                  <a:cubicBezTo>
                    <a:pt x="78528" y="88867"/>
                    <a:pt x="147137" y="187869"/>
                    <a:pt x="145771" y="292009"/>
                  </a:cubicBezTo>
                  <a:cubicBezTo>
                    <a:pt x="145771" y="364359"/>
                    <a:pt x="101534" y="426843"/>
                    <a:pt x="38864" y="453563"/>
                  </a:cubicBezTo>
                  <a:lnTo>
                    <a:pt x="0" y="461490"/>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pic>
        <p:nvPicPr>
          <p:cNvPr id="163" name="Picture 162" descr="Waste icon">
            <a:extLst>
              <a:ext uri="{FF2B5EF4-FFF2-40B4-BE49-F238E27FC236}">
                <a16:creationId xmlns:a16="http://schemas.microsoft.com/office/drawing/2014/main" id="{013F5FDB-36FB-4594-B52E-25203CB9CC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41338" y="1582840"/>
            <a:ext cx="238392" cy="238570"/>
          </a:xfrm>
          <a:prstGeom prst="rect">
            <a:avLst/>
          </a:prstGeom>
        </p:spPr>
      </p:pic>
      <p:grpSp>
        <p:nvGrpSpPr>
          <p:cNvPr id="164" name="accelerate" descr="accelerate">
            <a:extLst>
              <a:ext uri="{FF2B5EF4-FFF2-40B4-BE49-F238E27FC236}">
                <a16:creationId xmlns:a16="http://schemas.microsoft.com/office/drawing/2014/main" id="{E7EA9410-BB09-43F7-8CEC-9A79E629B6D2}"/>
              </a:ext>
            </a:extLst>
          </p:cNvPr>
          <p:cNvGrpSpPr/>
          <p:nvPr/>
        </p:nvGrpSpPr>
        <p:grpSpPr>
          <a:xfrm>
            <a:off x="5631639" y="1600207"/>
            <a:ext cx="203836" cy="203836"/>
            <a:chOff x="3552614" y="3048383"/>
            <a:chExt cx="406193" cy="406193"/>
          </a:xfrm>
        </p:grpSpPr>
        <p:sp>
          <p:nvSpPr>
            <p:cNvPr id="165" name="Oval 236">
              <a:extLst>
                <a:ext uri="{FF2B5EF4-FFF2-40B4-BE49-F238E27FC236}">
                  <a16:creationId xmlns:a16="http://schemas.microsoft.com/office/drawing/2014/main" id="{A0450ED8-07C0-410B-ABFB-2A6D5748E19E}"/>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6" name="Oval 237">
              <a:extLst>
                <a:ext uri="{FF2B5EF4-FFF2-40B4-BE49-F238E27FC236}">
                  <a16:creationId xmlns:a16="http://schemas.microsoft.com/office/drawing/2014/main" id="{CE54115B-DA60-416D-A14B-74ABBF5271BD}"/>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Oval 238">
              <a:extLst>
                <a:ext uri="{FF2B5EF4-FFF2-40B4-BE49-F238E27FC236}">
                  <a16:creationId xmlns:a16="http://schemas.microsoft.com/office/drawing/2014/main" id="{404724CB-DE1D-4ABA-A33F-502C31A27A1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68" name="Title 2">
            <a:extLst>
              <a:ext uri="{FF2B5EF4-FFF2-40B4-BE49-F238E27FC236}">
                <a16:creationId xmlns:a16="http://schemas.microsoft.com/office/drawing/2014/main" id="{6DD4D798-A487-4106-81DE-A369D9B27B0D}"/>
              </a:ext>
            </a:extLst>
          </p:cNvPr>
          <p:cNvSpPr>
            <a:spLocks noGrp="1"/>
          </p:cNvSpPr>
          <p:nvPr>
            <p:ph type="title"/>
          </p:nvPr>
        </p:nvSpPr>
        <p:spPr/>
        <p:txBody>
          <a:bodyPr/>
          <a:lstStyle/>
          <a:p>
            <a:r>
              <a:rPr lang="en-US"/>
              <a:t>Solution view</a:t>
            </a:r>
          </a:p>
        </p:txBody>
      </p:sp>
    </p:spTree>
    <p:extLst>
      <p:ext uri="{BB962C8B-B14F-4D97-AF65-F5344CB8AC3E}">
        <p14:creationId xmlns:p14="http://schemas.microsoft.com/office/powerpoint/2010/main" val="25010260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2CBD28F-8F03-474C-9B45-175119ADF5C6}"/>
              </a:ext>
              <a:ext uri="{C183D7F6-B498-43B3-948B-1728B52AA6E4}">
                <adec:decorative xmlns:adec="http://schemas.microsoft.com/office/drawing/2017/decorative" val="1"/>
              </a:ext>
            </a:extLst>
          </p:cNvPr>
          <p:cNvSpPr/>
          <p:nvPr/>
        </p:nvSpPr>
        <p:spPr bwMode="auto">
          <a:xfrm>
            <a:off x="629920" y="1404848"/>
            <a:ext cx="1803187" cy="488376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B162366A-7354-4F2E-A58C-DEC9B9CF7B2F}"/>
              </a:ext>
              <a:ext uri="{C183D7F6-B498-43B3-948B-1728B52AA6E4}">
                <adec:decorative xmlns:adec="http://schemas.microsoft.com/office/drawing/2017/decorative" val="1"/>
              </a:ext>
            </a:extLst>
          </p:cNvPr>
          <p:cNvSpPr/>
          <p:nvPr/>
        </p:nvSpPr>
        <p:spPr bwMode="auto">
          <a:xfrm>
            <a:off x="9463224" y="1419865"/>
            <a:ext cx="2080419" cy="1554480"/>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Report providers</a:t>
            </a:r>
          </a:p>
        </p:txBody>
      </p:sp>
      <p:sp>
        <p:nvSpPr>
          <p:cNvPr id="107" name="Rectangle 106">
            <a:extLst>
              <a:ext uri="{FF2B5EF4-FFF2-40B4-BE49-F238E27FC236}">
                <a16:creationId xmlns:a16="http://schemas.microsoft.com/office/drawing/2014/main" id="{1D50A0F3-5F04-40D7-85B4-F3C2A86B661E}"/>
              </a:ext>
              <a:ext uri="{C183D7F6-B498-43B3-948B-1728B52AA6E4}">
                <adec:decorative xmlns:adec="http://schemas.microsoft.com/office/drawing/2017/decorative" val="1"/>
              </a:ext>
            </a:extLst>
          </p:cNvPr>
          <p:cNvSpPr/>
          <p:nvPr/>
        </p:nvSpPr>
        <p:spPr bwMode="auto">
          <a:xfrm>
            <a:off x="9463222" y="4749149"/>
            <a:ext cx="2080421" cy="1554480"/>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Partner solutions</a:t>
            </a:r>
          </a:p>
        </p:txBody>
      </p:sp>
      <p:sp>
        <p:nvSpPr>
          <p:cNvPr id="108" name="Rectangle 107">
            <a:extLst>
              <a:ext uri="{FF2B5EF4-FFF2-40B4-BE49-F238E27FC236}">
                <a16:creationId xmlns:a16="http://schemas.microsoft.com/office/drawing/2014/main" id="{C4395C87-F24A-4472-9707-F45CA0BDED80}"/>
              </a:ext>
              <a:ext uri="{C183D7F6-B498-43B3-948B-1728B52AA6E4}">
                <adec:decorative xmlns:adec="http://schemas.microsoft.com/office/drawing/2017/decorative" val="1"/>
              </a:ext>
            </a:extLst>
          </p:cNvPr>
          <p:cNvSpPr/>
          <p:nvPr/>
        </p:nvSpPr>
        <p:spPr bwMode="auto">
          <a:xfrm>
            <a:off x="2745499" y="1400653"/>
            <a:ext cx="1572963" cy="488644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09" name="Rectangle 108">
            <a:extLst>
              <a:ext uri="{FF2B5EF4-FFF2-40B4-BE49-F238E27FC236}">
                <a16:creationId xmlns:a16="http://schemas.microsoft.com/office/drawing/2014/main" id="{D2552708-A50D-4D9D-9268-9EB82F703F6F}"/>
              </a:ext>
              <a:ext uri="{C183D7F6-B498-43B3-948B-1728B52AA6E4}">
                <adec:decorative xmlns:adec="http://schemas.microsoft.com/office/drawing/2017/decorative" val="1"/>
              </a:ext>
            </a:extLst>
          </p:cNvPr>
          <p:cNvSpPr/>
          <p:nvPr/>
        </p:nvSpPr>
        <p:spPr bwMode="auto">
          <a:xfrm>
            <a:off x="4459932" y="1419866"/>
            <a:ext cx="4795540" cy="4228930"/>
          </a:xfrm>
          <a:prstGeom prst="rect">
            <a:avLst/>
          </a:pr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10" name="Rectangle 109">
            <a:extLst>
              <a:ext uri="{FF2B5EF4-FFF2-40B4-BE49-F238E27FC236}">
                <a16:creationId xmlns:a16="http://schemas.microsoft.com/office/drawing/2014/main" id="{25153B04-CBF7-4BBB-A3F7-6279559016A8}"/>
              </a:ext>
            </a:extLst>
          </p:cNvPr>
          <p:cNvSpPr/>
          <p:nvPr/>
        </p:nvSpPr>
        <p:spPr>
          <a:xfrm>
            <a:off x="721951" y="1491231"/>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Sales</a:t>
            </a:r>
          </a:p>
        </p:txBody>
      </p:sp>
      <p:sp>
        <p:nvSpPr>
          <p:cNvPr id="111" name="Rectangle 110">
            <a:extLst>
              <a:ext uri="{FF2B5EF4-FFF2-40B4-BE49-F238E27FC236}">
                <a16:creationId xmlns:a16="http://schemas.microsoft.com/office/drawing/2014/main" id="{B4E09FF4-12CE-4855-BA1C-9AA4EAC9F90B}"/>
              </a:ext>
            </a:extLst>
          </p:cNvPr>
          <p:cNvSpPr/>
          <p:nvPr/>
        </p:nvSpPr>
        <p:spPr>
          <a:xfrm>
            <a:off x="721951" y="2085169"/>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Procurement</a:t>
            </a:r>
          </a:p>
        </p:txBody>
      </p:sp>
      <p:sp>
        <p:nvSpPr>
          <p:cNvPr id="112" name="Rectangle 111">
            <a:extLst>
              <a:ext uri="{FF2B5EF4-FFF2-40B4-BE49-F238E27FC236}">
                <a16:creationId xmlns:a16="http://schemas.microsoft.com/office/drawing/2014/main" id="{D3DAD6B7-90F5-4027-BE95-E118BF842132}"/>
              </a:ext>
            </a:extLst>
          </p:cNvPr>
          <p:cNvSpPr/>
          <p:nvPr/>
        </p:nvSpPr>
        <p:spPr>
          <a:xfrm>
            <a:off x="721951" y="2679107"/>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Manufacturing</a:t>
            </a:r>
          </a:p>
        </p:txBody>
      </p:sp>
      <p:sp>
        <p:nvSpPr>
          <p:cNvPr id="113" name="Rectangle 112">
            <a:extLst>
              <a:ext uri="{FF2B5EF4-FFF2-40B4-BE49-F238E27FC236}">
                <a16:creationId xmlns:a16="http://schemas.microsoft.com/office/drawing/2014/main" id="{F7E250D4-72F4-4593-9D33-ECE7BF7C47A6}"/>
              </a:ext>
            </a:extLst>
          </p:cNvPr>
          <p:cNvSpPr/>
          <p:nvPr/>
        </p:nvSpPr>
        <p:spPr>
          <a:xfrm>
            <a:off x="721951" y="3273045"/>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Farms</a:t>
            </a:r>
          </a:p>
        </p:txBody>
      </p:sp>
      <p:sp>
        <p:nvSpPr>
          <p:cNvPr id="114" name="Rectangle 113">
            <a:extLst>
              <a:ext uri="{FF2B5EF4-FFF2-40B4-BE49-F238E27FC236}">
                <a16:creationId xmlns:a16="http://schemas.microsoft.com/office/drawing/2014/main" id="{5F974E0E-3B6C-4BD2-87D0-6FBC3EDDDEFD}"/>
              </a:ext>
            </a:extLst>
          </p:cNvPr>
          <p:cNvSpPr/>
          <p:nvPr/>
        </p:nvSpPr>
        <p:spPr>
          <a:xfrm>
            <a:off x="721951" y="3866983"/>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Logistics</a:t>
            </a:r>
          </a:p>
        </p:txBody>
      </p:sp>
      <p:sp>
        <p:nvSpPr>
          <p:cNvPr id="115" name="Rectangle 114">
            <a:extLst>
              <a:ext uri="{FF2B5EF4-FFF2-40B4-BE49-F238E27FC236}">
                <a16:creationId xmlns:a16="http://schemas.microsoft.com/office/drawing/2014/main" id="{119E104A-C4E9-48CF-BD54-9760EB3E06AB}"/>
              </a:ext>
            </a:extLst>
          </p:cNvPr>
          <p:cNvSpPr/>
          <p:nvPr/>
        </p:nvSpPr>
        <p:spPr>
          <a:xfrm>
            <a:off x="721951" y="4460921"/>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Facilities</a:t>
            </a:r>
          </a:p>
        </p:txBody>
      </p:sp>
      <p:sp>
        <p:nvSpPr>
          <p:cNvPr id="116" name="Rectangle 115">
            <a:extLst>
              <a:ext uri="{FF2B5EF4-FFF2-40B4-BE49-F238E27FC236}">
                <a16:creationId xmlns:a16="http://schemas.microsoft.com/office/drawing/2014/main" id="{3AE74FD7-3F9F-4BEB-9B87-CE65BAA95A41}"/>
              </a:ext>
            </a:extLst>
          </p:cNvPr>
          <p:cNvSpPr/>
          <p:nvPr/>
        </p:nvSpPr>
        <p:spPr>
          <a:xfrm>
            <a:off x="721951" y="5054860"/>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Assets</a:t>
            </a:r>
          </a:p>
        </p:txBody>
      </p:sp>
      <p:sp>
        <p:nvSpPr>
          <p:cNvPr id="117" name="Rectangle 116">
            <a:extLst>
              <a:ext uri="{FF2B5EF4-FFF2-40B4-BE49-F238E27FC236}">
                <a16:creationId xmlns:a16="http://schemas.microsoft.com/office/drawing/2014/main" id="{4DEAD862-F45F-46BC-BF96-F786EE3D1BF3}"/>
              </a:ext>
            </a:extLst>
          </p:cNvPr>
          <p:cNvSpPr/>
          <p:nvPr/>
        </p:nvSpPr>
        <p:spPr>
          <a:xfrm>
            <a:off x="721951" y="5648795"/>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Travel</a:t>
            </a:r>
          </a:p>
        </p:txBody>
      </p:sp>
      <p:sp>
        <p:nvSpPr>
          <p:cNvPr id="118" name="Rectangle 117">
            <a:extLst>
              <a:ext uri="{FF2B5EF4-FFF2-40B4-BE49-F238E27FC236}">
                <a16:creationId xmlns:a16="http://schemas.microsoft.com/office/drawing/2014/main" id="{13FEAA40-E7CC-4F7D-AD91-F151F633C6FF}"/>
              </a:ext>
            </a:extLst>
          </p:cNvPr>
          <p:cNvSpPr/>
          <p:nvPr/>
        </p:nvSpPr>
        <p:spPr>
          <a:xfrm>
            <a:off x="852641" y="1070477"/>
            <a:ext cx="1357744" cy="307777"/>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mn-cs"/>
              </a:rPr>
              <a:t>Operations </a:t>
            </a:r>
          </a:p>
        </p:txBody>
      </p:sp>
      <p:sp>
        <p:nvSpPr>
          <p:cNvPr id="119" name="Rectangle 118">
            <a:extLst>
              <a:ext uri="{FF2B5EF4-FFF2-40B4-BE49-F238E27FC236}">
                <a16:creationId xmlns:a16="http://schemas.microsoft.com/office/drawing/2014/main" id="{A8F29796-1BFD-42A2-A50F-07E09D2F4235}"/>
              </a:ext>
            </a:extLst>
          </p:cNvPr>
          <p:cNvSpPr/>
          <p:nvPr/>
        </p:nvSpPr>
        <p:spPr>
          <a:xfrm>
            <a:off x="3045789" y="1066282"/>
            <a:ext cx="972382" cy="307777"/>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mn-cs"/>
              </a:rPr>
              <a:t>Sources</a:t>
            </a:r>
            <a:r>
              <a:rPr kumimoji="0" lang="en-US" sz="2000" b="1" i="0" u="none" strike="noStrike" kern="1200" cap="none" spc="0" normalizeH="0" baseline="0" noProof="0">
                <a:ln>
                  <a:noFill/>
                </a:ln>
                <a:solidFill>
                  <a:srgbClr val="000000">
                    <a:lumMod val="65000"/>
                    <a:lumOff val="35000"/>
                  </a:srgbClr>
                </a:solidFill>
                <a:effectLst/>
                <a:uLnTx/>
                <a:uFillTx/>
                <a:latin typeface="Segoe UI Semibold"/>
                <a:ea typeface="+mn-ea"/>
                <a:cs typeface="+mn-cs"/>
              </a:rPr>
              <a:t> </a:t>
            </a:r>
          </a:p>
        </p:txBody>
      </p:sp>
      <p:cxnSp>
        <p:nvCxnSpPr>
          <p:cNvPr id="120" name="Straight Connector 119">
            <a:extLst>
              <a:ext uri="{FF2B5EF4-FFF2-40B4-BE49-F238E27FC236}">
                <a16:creationId xmlns:a16="http://schemas.microsoft.com/office/drawing/2014/main" id="{F42377CB-BD9E-4C22-80AD-BEC543008BBD}"/>
              </a:ext>
              <a:ext uri="{C183D7F6-B498-43B3-948B-1728B52AA6E4}">
                <adec:decorative xmlns:adec="http://schemas.microsoft.com/office/drawing/2017/decorative" val="1"/>
              </a:ext>
            </a:extLst>
          </p:cNvPr>
          <p:cNvCxnSpPr>
            <a:cxnSpLocks/>
          </p:cNvCxnSpPr>
          <p:nvPr/>
        </p:nvCxnSpPr>
        <p:spPr>
          <a:xfrm>
            <a:off x="2849007" y="2199766"/>
            <a:ext cx="1308382" cy="0"/>
          </a:xfrm>
          <a:prstGeom prst="line">
            <a:avLst/>
          </a:prstGeom>
          <a:noFill/>
          <a:ln w="6350" cap="flat" cmpd="sng" algn="ctr">
            <a:solidFill>
              <a:srgbClr val="000000">
                <a:lumMod val="65000"/>
              </a:srgbClr>
            </a:solidFill>
            <a:prstDash val="lgDash"/>
          </a:ln>
          <a:effectLst/>
        </p:spPr>
      </p:cxnSp>
      <p:cxnSp>
        <p:nvCxnSpPr>
          <p:cNvPr id="121" name="Straight Connector 120">
            <a:extLst>
              <a:ext uri="{FF2B5EF4-FFF2-40B4-BE49-F238E27FC236}">
                <a16:creationId xmlns:a16="http://schemas.microsoft.com/office/drawing/2014/main" id="{0339672E-8952-4255-A178-4A61FB66F4AC}"/>
              </a:ext>
              <a:ext uri="{C183D7F6-B498-43B3-948B-1728B52AA6E4}">
                <adec:decorative xmlns:adec="http://schemas.microsoft.com/office/drawing/2017/decorative" val="1"/>
              </a:ext>
            </a:extLst>
          </p:cNvPr>
          <p:cNvCxnSpPr>
            <a:cxnSpLocks/>
          </p:cNvCxnSpPr>
          <p:nvPr/>
        </p:nvCxnSpPr>
        <p:spPr>
          <a:xfrm flipV="1">
            <a:off x="2845085" y="3168853"/>
            <a:ext cx="1318513" cy="0"/>
          </a:xfrm>
          <a:prstGeom prst="line">
            <a:avLst/>
          </a:prstGeom>
          <a:noFill/>
          <a:ln w="6350" cap="flat" cmpd="sng" algn="ctr">
            <a:solidFill>
              <a:srgbClr val="000000">
                <a:lumMod val="65000"/>
              </a:srgbClr>
            </a:solidFill>
            <a:prstDash val="lgDash"/>
          </a:ln>
          <a:effectLst/>
        </p:spPr>
      </p:cxnSp>
      <p:cxnSp>
        <p:nvCxnSpPr>
          <p:cNvPr id="122" name="Straight Connector 121">
            <a:extLst>
              <a:ext uri="{FF2B5EF4-FFF2-40B4-BE49-F238E27FC236}">
                <a16:creationId xmlns:a16="http://schemas.microsoft.com/office/drawing/2014/main" id="{5B928A92-FF1D-4905-A121-51D75B70D278}"/>
              </a:ext>
              <a:ext uri="{C183D7F6-B498-43B3-948B-1728B52AA6E4}">
                <adec:decorative xmlns:adec="http://schemas.microsoft.com/office/drawing/2017/decorative" val="1"/>
              </a:ext>
            </a:extLst>
          </p:cNvPr>
          <p:cNvCxnSpPr>
            <a:cxnSpLocks/>
          </p:cNvCxnSpPr>
          <p:nvPr/>
        </p:nvCxnSpPr>
        <p:spPr>
          <a:xfrm flipV="1">
            <a:off x="2845085" y="4860805"/>
            <a:ext cx="1318513" cy="0"/>
          </a:xfrm>
          <a:prstGeom prst="line">
            <a:avLst/>
          </a:prstGeom>
          <a:noFill/>
          <a:ln w="6350" cap="flat" cmpd="sng" algn="ctr">
            <a:solidFill>
              <a:srgbClr val="000000">
                <a:lumMod val="65000"/>
              </a:srgbClr>
            </a:solidFill>
            <a:prstDash val="lgDash"/>
          </a:ln>
          <a:effectLst/>
        </p:spPr>
      </p:cxnSp>
      <p:sp>
        <p:nvSpPr>
          <p:cNvPr id="123" name="Rectangle 122">
            <a:extLst>
              <a:ext uri="{FF2B5EF4-FFF2-40B4-BE49-F238E27FC236}">
                <a16:creationId xmlns:a16="http://schemas.microsoft.com/office/drawing/2014/main" id="{D296C45E-A911-43A5-8138-1D34DB7CD86C}"/>
              </a:ext>
            </a:extLst>
          </p:cNvPr>
          <p:cNvSpPr/>
          <p:nvPr/>
        </p:nvSpPr>
        <p:spPr>
          <a:xfrm>
            <a:off x="3094197" y="4130040"/>
            <a:ext cx="833498" cy="492443"/>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Trading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partners </a:t>
            </a:r>
          </a:p>
        </p:txBody>
      </p:sp>
      <p:sp>
        <p:nvSpPr>
          <p:cNvPr id="124" name="Rectangle 123">
            <a:extLst>
              <a:ext uri="{FF2B5EF4-FFF2-40B4-BE49-F238E27FC236}">
                <a16:creationId xmlns:a16="http://schemas.microsoft.com/office/drawing/2014/main" id="{7AA2513D-7D52-47BC-90BA-2F6AFA5600B1}"/>
              </a:ext>
            </a:extLst>
          </p:cNvPr>
          <p:cNvSpPr/>
          <p:nvPr/>
        </p:nvSpPr>
        <p:spPr>
          <a:xfrm>
            <a:off x="2921746" y="5099127"/>
            <a:ext cx="1165191" cy="492443"/>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Other </a:t>
            </a:r>
            <a:br>
              <a:rPr kumimoji="0" lang="en-US" sz="1600" b="1" i="0" u="none" strike="noStrike" kern="1200" cap="none" spc="0" normalizeH="0" baseline="0" noProof="0">
                <a:ln>
                  <a:noFill/>
                </a:ln>
                <a:solidFill>
                  <a:srgbClr val="FFFFFF"/>
                </a:solidFill>
                <a:effectLst/>
                <a:uLnTx/>
                <a:uFillTx/>
                <a:latin typeface="Segoe UI Semibold"/>
                <a:ea typeface="+mn-ea"/>
                <a:cs typeface="+mn-cs"/>
              </a:rPr>
            </a:br>
            <a:r>
              <a:rPr kumimoji="0" lang="en-US" sz="1600" b="1" i="0" u="none" strike="noStrike" kern="1200" cap="none" spc="0" normalizeH="0" baseline="0" noProof="0">
                <a:ln>
                  <a:noFill/>
                </a:ln>
                <a:solidFill>
                  <a:srgbClr val="FFFFFF"/>
                </a:solidFill>
                <a:effectLst/>
                <a:uLnTx/>
                <a:uFillTx/>
                <a:latin typeface="Segoe UI Semibold"/>
                <a:ea typeface="+mn-ea"/>
                <a:cs typeface="+mn-cs"/>
              </a:rPr>
              <a:t>data sources</a:t>
            </a:r>
          </a:p>
        </p:txBody>
      </p:sp>
      <p:sp>
        <p:nvSpPr>
          <p:cNvPr id="125" name="Rectangle 124">
            <a:extLst>
              <a:ext uri="{FF2B5EF4-FFF2-40B4-BE49-F238E27FC236}">
                <a16:creationId xmlns:a16="http://schemas.microsoft.com/office/drawing/2014/main" id="{0D217D76-0E01-4501-BF1E-9E9317C250BF}"/>
              </a:ext>
            </a:extLst>
          </p:cNvPr>
          <p:cNvSpPr/>
          <p:nvPr/>
        </p:nvSpPr>
        <p:spPr>
          <a:xfrm>
            <a:off x="2864198" y="1715223"/>
            <a:ext cx="1280287"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ERP providers</a:t>
            </a:r>
          </a:p>
        </p:txBody>
      </p:sp>
      <p:sp>
        <p:nvSpPr>
          <p:cNvPr id="126" name="Rectangle 125">
            <a:extLst>
              <a:ext uri="{FF2B5EF4-FFF2-40B4-BE49-F238E27FC236}">
                <a16:creationId xmlns:a16="http://schemas.microsoft.com/office/drawing/2014/main" id="{DB216DCE-55E3-4127-A6A2-5B44AD0E37D8}"/>
              </a:ext>
            </a:extLst>
          </p:cNvPr>
          <p:cNvSpPr/>
          <p:nvPr/>
        </p:nvSpPr>
        <p:spPr>
          <a:xfrm>
            <a:off x="2950696" y="2438088"/>
            <a:ext cx="1105359" cy="49244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Cloud providers</a:t>
            </a:r>
          </a:p>
        </p:txBody>
      </p:sp>
      <p:sp>
        <p:nvSpPr>
          <p:cNvPr id="127" name="Rectangle 126">
            <a:extLst>
              <a:ext uri="{FF2B5EF4-FFF2-40B4-BE49-F238E27FC236}">
                <a16:creationId xmlns:a16="http://schemas.microsoft.com/office/drawing/2014/main" id="{258B3DFC-39C1-4126-A4A8-B2E473333AF5}"/>
              </a:ext>
            </a:extLst>
          </p:cNvPr>
          <p:cNvSpPr/>
          <p:nvPr/>
        </p:nvSpPr>
        <p:spPr>
          <a:xfrm>
            <a:off x="5122451" y="1100883"/>
            <a:ext cx="3470502" cy="276999"/>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Sustainability Manager</a:t>
            </a:r>
          </a:p>
        </p:txBody>
      </p:sp>
      <p:sp>
        <p:nvSpPr>
          <p:cNvPr id="128" name="Rectangle 127">
            <a:extLst>
              <a:ext uri="{FF2B5EF4-FFF2-40B4-BE49-F238E27FC236}">
                <a16:creationId xmlns:a16="http://schemas.microsoft.com/office/drawing/2014/main" id="{82E96435-A8A7-4BF3-A2A1-438255689ABA}"/>
              </a:ext>
            </a:extLst>
          </p:cNvPr>
          <p:cNvSpPr/>
          <p:nvPr/>
        </p:nvSpPr>
        <p:spPr>
          <a:xfrm>
            <a:off x="5286164"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Carbon</a:t>
            </a:r>
          </a:p>
        </p:txBody>
      </p:sp>
      <p:sp>
        <p:nvSpPr>
          <p:cNvPr id="129" name="Rectangle 128">
            <a:extLst>
              <a:ext uri="{FF2B5EF4-FFF2-40B4-BE49-F238E27FC236}">
                <a16:creationId xmlns:a16="http://schemas.microsoft.com/office/drawing/2014/main" id="{F76FEF5E-5C3B-421A-9EAC-09D2C4F15F11}"/>
              </a:ext>
            </a:extLst>
          </p:cNvPr>
          <p:cNvSpPr/>
          <p:nvPr/>
        </p:nvSpPr>
        <p:spPr>
          <a:xfrm>
            <a:off x="7408268"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Waste</a:t>
            </a:r>
          </a:p>
        </p:txBody>
      </p:sp>
      <p:sp>
        <p:nvSpPr>
          <p:cNvPr id="130" name="Rectangle 129">
            <a:extLst>
              <a:ext uri="{FF2B5EF4-FFF2-40B4-BE49-F238E27FC236}">
                <a16:creationId xmlns:a16="http://schemas.microsoft.com/office/drawing/2014/main" id="{9B2E2493-6692-4975-B775-7FC85AC55A50}"/>
              </a:ext>
            </a:extLst>
          </p:cNvPr>
          <p:cNvSpPr/>
          <p:nvPr/>
        </p:nvSpPr>
        <p:spPr>
          <a:xfrm>
            <a:off x="6347216"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Water</a:t>
            </a:r>
          </a:p>
        </p:txBody>
      </p:sp>
      <p:sp>
        <p:nvSpPr>
          <p:cNvPr id="131" name="Rectangle 130">
            <a:extLst>
              <a:ext uri="{FF2B5EF4-FFF2-40B4-BE49-F238E27FC236}">
                <a16:creationId xmlns:a16="http://schemas.microsoft.com/office/drawing/2014/main" id="{5CBBE848-359F-4F88-A69C-EE3DB4E611AA}"/>
              </a:ext>
            </a:extLst>
          </p:cNvPr>
          <p:cNvSpPr/>
          <p:nvPr/>
        </p:nvSpPr>
        <p:spPr>
          <a:xfrm>
            <a:off x="4459932" y="5708641"/>
            <a:ext cx="4805183" cy="594988"/>
          </a:xfrm>
          <a:prstGeom prst="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Azure</a:t>
            </a:r>
          </a:p>
        </p:txBody>
      </p:sp>
      <p:sp>
        <p:nvSpPr>
          <p:cNvPr id="132" name="Rectangle 131">
            <a:extLst>
              <a:ext uri="{FF2B5EF4-FFF2-40B4-BE49-F238E27FC236}">
                <a16:creationId xmlns:a16="http://schemas.microsoft.com/office/drawing/2014/main" id="{C1D4480B-D16B-4DC7-8A54-9A9C03AD5A47}"/>
              </a:ext>
              <a:ext uri="{C183D7F6-B498-43B3-948B-1728B52AA6E4}">
                <adec:decorative xmlns:adec="http://schemas.microsoft.com/office/drawing/2017/decorative" val="1"/>
              </a:ext>
            </a:extLst>
          </p:cNvPr>
          <p:cNvSpPr/>
          <p:nvPr/>
        </p:nvSpPr>
        <p:spPr>
          <a:xfrm>
            <a:off x="4561668" y="4990109"/>
            <a:ext cx="4563880" cy="501680"/>
          </a:xfrm>
          <a:prstGeom prst="rect">
            <a:avLst/>
          </a:prstGeom>
          <a:solidFill>
            <a:srgbClr val="000000">
              <a:lumMod val="65000"/>
              <a:lumOff val="35000"/>
            </a:srgbClr>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D9F3F0AA-8B7A-4D14-BA5A-E29CF8FD8A24}"/>
              </a:ext>
            </a:extLst>
          </p:cNvPr>
          <p:cNvSpPr/>
          <p:nvPr/>
        </p:nvSpPr>
        <p:spPr>
          <a:xfrm>
            <a:off x="5458378" y="4981037"/>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Dataverse</a:t>
            </a:r>
          </a:p>
        </p:txBody>
      </p:sp>
      <p:sp>
        <p:nvSpPr>
          <p:cNvPr id="135" name="Rectangle 134">
            <a:extLst>
              <a:ext uri="{FF2B5EF4-FFF2-40B4-BE49-F238E27FC236}">
                <a16:creationId xmlns:a16="http://schemas.microsoft.com/office/drawing/2014/main" id="{A5F55736-6E15-4430-859E-FC72DA0EE40F}"/>
              </a:ext>
            </a:extLst>
          </p:cNvPr>
          <p:cNvSpPr/>
          <p:nvPr/>
        </p:nvSpPr>
        <p:spPr>
          <a:xfrm>
            <a:off x="7233834" y="4981037"/>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 Lake</a:t>
            </a:r>
          </a:p>
        </p:txBody>
      </p:sp>
      <p:sp>
        <p:nvSpPr>
          <p:cNvPr id="136" name="Rectangle 135">
            <a:extLst>
              <a:ext uri="{FF2B5EF4-FFF2-40B4-BE49-F238E27FC236}">
                <a16:creationId xmlns:a16="http://schemas.microsoft.com/office/drawing/2014/main" id="{DD48E80F-352A-4D15-841B-EFE91988ADDD}"/>
              </a:ext>
            </a:extLst>
          </p:cNvPr>
          <p:cNvSpPr/>
          <p:nvPr/>
        </p:nvSpPr>
        <p:spPr>
          <a:xfrm>
            <a:off x="4616785"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Data capture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7" name="Rectangle 136">
            <a:extLst>
              <a:ext uri="{FF2B5EF4-FFF2-40B4-BE49-F238E27FC236}">
                <a16:creationId xmlns:a16="http://schemas.microsoft.com/office/drawing/2014/main" id="{224A2C74-C606-4F9F-B08B-20370F8E8642}"/>
              </a:ext>
            </a:extLst>
          </p:cNvPr>
          <p:cNvSpPr/>
          <p:nvPr/>
        </p:nvSpPr>
        <p:spPr>
          <a:xfrm>
            <a:off x="6129499"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Calculation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8" name="Rectangle 137">
            <a:extLst>
              <a:ext uri="{FF2B5EF4-FFF2-40B4-BE49-F238E27FC236}">
                <a16:creationId xmlns:a16="http://schemas.microsoft.com/office/drawing/2014/main" id="{36924089-1AB9-4321-A2A2-D6BC678AE9A8}"/>
              </a:ext>
            </a:extLst>
          </p:cNvPr>
          <p:cNvSpPr/>
          <p:nvPr/>
        </p:nvSpPr>
        <p:spPr>
          <a:xfrm>
            <a:off x="7642212" y="2293121"/>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Reporting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9" name="Rectangle 138">
            <a:extLst>
              <a:ext uri="{FF2B5EF4-FFF2-40B4-BE49-F238E27FC236}">
                <a16:creationId xmlns:a16="http://schemas.microsoft.com/office/drawing/2014/main" id="{E855E541-4608-4AE9-9E6E-C92897D2BA24}"/>
              </a:ext>
              <a:ext uri="{C183D7F6-B498-43B3-948B-1728B52AA6E4}">
                <adec:decorative xmlns:adec="http://schemas.microsoft.com/office/drawing/2017/decorative" val="1"/>
              </a:ext>
            </a:extLst>
          </p:cNvPr>
          <p:cNvSpPr/>
          <p:nvPr/>
        </p:nvSpPr>
        <p:spPr>
          <a:xfrm>
            <a:off x="4562226" y="3100466"/>
            <a:ext cx="4563880" cy="655637"/>
          </a:xfrm>
          <a:prstGeom prst="rect">
            <a:avLst/>
          </a:prstGeom>
          <a:solidFill>
            <a:schemeClr val="accent3"/>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Cloud for Sustainability data model</a:t>
            </a:r>
          </a:p>
        </p:txBody>
      </p:sp>
      <p:sp>
        <p:nvSpPr>
          <p:cNvPr id="140" name="Rectangle 139">
            <a:extLst>
              <a:ext uri="{FF2B5EF4-FFF2-40B4-BE49-F238E27FC236}">
                <a16:creationId xmlns:a16="http://schemas.microsoft.com/office/drawing/2014/main" id="{6F1E4323-DF90-43C1-B50A-EDA29A5E4993}"/>
              </a:ext>
              <a:ext uri="{C183D7F6-B498-43B3-948B-1728B52AA6E4}">
                <adec:decorative xmlns:adec="http://schemas.microsoft.com/office/drawing/2017/decorative" val="1"/>
              </a:ext>
            </a:extLst>
          </p:cNvPr>
          <p:cNvSpPr/>
          <p:nvPr/>
        </p:nvSpPr>
        <p:spPr>
          <a:xfrm>
            <a:off x="4561668" y="3869954"/>
            <a:ext cx="4563880" cy="1006304"/>
          </a:xfrm>
          <a:prstGeom prst="rect">
            <a:avLst/>
          </a:prstGeom>
          <a:solidFill>
            <a:srgbClr val="000000">
              <a:lumMod val="65000"/>
              <a:lumOff val="35000"/>
            </a:srgbClr>
          </a:solidFill>
          <a:ln w="6350"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Power Platform</a:t>
            </a:r>
          </a:p>
        </p:txBody>
      </p:sp>
      <p:sp>
        <p:nvSpPr>
          <p:cNvPr id="141" name="Rectangle 140">
            <a:extLst>
              <a:ext uri="{FF2B5EF4-FFF2-40B4-BE49-F238E27FC236}">
                <a16:creationId xmlns:a16="http://schemas.microsoft.com/office/drawing/2014/main" id="{03C6BA8E-D9F5-42B4-BD08-8CD78ACE6D5C}"/>
              </a:ext>
            </a:extLst>
          </p:cNvPr>
          <p:cNvSpPr/>
          <p:nvPr/>
        </p:nvSpPr>
        <p:spPr>
          <a:xfrm>
            <a:off x="469637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t>
            </a:r>
            <a:br>
              <a:rPr kumimoji="0" lang="en-US" sz="1600" b="0" i="0" u="none" strike="noStrike" kern="0" cap="none" spc="0" normalizeH="0" baseline="0" noProof="0">
                <a:ln>
                  <a:noFill/>
                </a:ln>
                <a:solidFill>
                  <a:srgbClr val="FFFFFF"/>
                </a:solidFill>
                <a:effectLst/>
                <a:uLnTx/>
                <a:uFillTx/>
                <a:latin typeface="Segoe UI"/>
                <a:ea typeface="+mn-ea"/>
                <a:cs typeface="+mn-cs"/>
              </a:rPr>
            </a:br>
            <a:r>
              <a:rPr kumimoji="0" lang="en-US" sz="1600" b="0" i="0" u="none" strike="noStrike" kern="0" cap="none" spc="0" normalizeH="0" baseline="0" noProof="0">
                <a:ln>
                  <a:noFill/>
                </a:ln>
                <a:solidFill>
                  <a:srgbClr val="FFFFFF"/>
                </a:solidFill>
                <a:effectLst/>
                <a:uLnTx/>
                <a:uFillTx/>
                <a:latin typeface="Segoe UI"/>
                <a:ea typeface="+mn-ea"/>
                <a:cs typeface="+mn-cs"/>
              </a:rPr>
              <a:t>Apps</a:t>
            </a:r>
          </a:p>
        </p:txBody>
      </p:sp>
      <p:sp>
        <p:nvSpPr>
          <p:cNvPr id="142" name="Rectangle 141">
            <a:extLst>
              <a:ext uri="{FF2B5EF4-FFF2-40B4-BE49-F238E27FC236}">
                <a16:creationId xmlns:a16="http://schemas.microsoft.com/office/drawing/2014/main" id="{6448CA72-9D32-4E6A-8931-2A7087ED54FD}"/>
              </a:ext>
            </a:extLst>
          </p:cNvPr>
          <p:cNvSpPr/>
          <p:nvPr/>
        </p:nvSpPr>
        <p:spPr>
          <a:xfrm>
            <a:off x="637204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Automate</a:t>
            </a:r>
          </a:p>
        </p:txBody>
      </p:sp>
      <p:sp>
        <p:nvSpPr>
          <p:cNvPr id="143" name="Rectangle 142">
            <a:extLst>
              <a:ext uri="{FF2B5EF4-FFF2-40B4-BE49-F238E27FC236}">
                <a16:creationId xmlns:a16="http://schemas.microsoft.com/office/drawing/2014/main" id="{E7C65B88-D6B7-414F-A7E8-8688DE8A563A}"/>
              </a:ext>
            </a:extLst>
          </p:cNvPr>
          <p:cNvSpPr/>
          <p:nvPr/>
        </p:nvSpPr>
        <p:spPr>
          <a:xfrm>
            <a:off x="8047717"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BI</a:t>
            </a:r>
          </a:p>
        </p:txBody>
      </p:sp>
      <p:grpSp>
        <p:nvGrpSpPr>
          <p:cNvPr id="144" name="Group 143" descr="mirosoft program applications">
            <a:extLst>
              <a:ext uri="{FF2B5EF4-FFF2-40B4-BE49-F238E27FC236}">
                <a16:creationId xmlns:a16="http://schemas.microsoft.com/office/drawing/2014/main" id="{BA04DFEB-84FC-46B3-8999-23BB307EA5F1}"/>
              </a:ext>
            </a:extLst>
          </p:cNvPr>
          <p:cNvGrpSpPr/>
          <p:nvPr/>
        </p:nvGrpSpPr>
        <p:grpSpPr>
          <a:xfrm>
            <a:off x="2976258" y="5829892"/>
            <a:ext cx="1056167" cy="283986"/>
            <a:chOff x="2259532" y="5371202"/>
            <a:chExt cx="1056167" cy="283986"/>
          </a:xfrm>
        </p:grpSpPr>
        <p:pic>
          <p:nvPicPr>
            <p:cNvPr id="145" name="Picture 2" descr="image">
              <a:extLst>
                <a:ext uri="{FF2B5EF4-FFF2-40B4-BE49-F238E27FC236}">
                  <a16:creationId xmlns:a16="http://schemas.microsoft.com/office/drawing/2014/main" id="{7E9343AE-6707-430C-90B5-BD8629A77A1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59532" y="5394106"/>
              <a:ext cx="256098" cy="23817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image">
              <a:extLst>
                <a:ext uri="{FF2B5EF4-FFF2-40B4-BE49-F238E27FC236}">
                  <a16:creationId xmlns:a16="http://schemas.microsoft.com/office/drawing/2014/main" id="{775AFE41-833E-4D17-93B6-B5BBAEB0180E}"/>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2647332" y="5371202"/>
              <a:ext cx="283986" cy="283986"/>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76FF3874-C7B2-4D28-8B79-F8BF3D17ECC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3063019" y="5386855"/>
              <a:ext cx="252680" cy="2526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8" name="Straight Arrow Connector 147">
            <a:extLst>
              <a:ext uri="{FF2B5EF4-FFF2-40B4-BE49-F238E27FC236}">
                <a16:creationId xmlns:a16="http://schemas.microsoft.com/office/drawing/2014/main" id="{197924AA-E5D8-4D02-9F3A-01FE8C7687A6}"/>
              </a:ext>
              <a:ext uri="{C183D7F6-B498-43B3-948B-1728B52AA6E4}">
                <adec:decorative xmlns:adec="http://schemas.microsoft.com/office/drawing/2017/decorative" val="1"/>
              </a:ext>
            </a:extLst>
          </p:cNvPr>
          <p:cNvCxnSpPr>
            <a:cxnSpLocks/>
          </p:cNvCxnSpPr>
          <p:nvPr/>
        </p:nvCxnSpPr>
        <p:spPr>
          <a:xfrm flipH="1">
            <a:off x="9174282" y="2653620"/>
            <a:ext cx="288940" cy="0"/>
          </a:xfrm>
          <a:prstGeom prst="straightConnector1">
            <a:avLst/>
          </a:prstGeom>
          <a:noFill/>
          <a:ln w="12700" cap="flat" cmpd="sng" algn="ctr">
            <a:solidFill>
              <a:srgbClr val="FFFFFF"/>
            </a:solidFill>
            <a:prstDash val="solid"/>
            <a:headEnd type="triangle" w="med" len="sm"/>
            <a:tailEnd type="triangle" w="med" len="sm"/>
          </a:ln>
          <a:effectLst/>
        </p:spPr>
      </p:cxnSp>
      <p:cxnSp>
        <p:nvCxnSpPr>
          <p:cNvPr id="149" name="Straight Arrow Connector 148">
            <a:extLst>
              <a:ext uri="{FF2B5EF4-FFF2-40B4-BE49-F238E27FC236}">
                <a16:creationId xmlns:a16="http://schemas.microsoft.com/office/drawing/2014/main" id="{66B72B8F-8C64-4577-B22E-9D3063C3814A}"/>
              </a:ext>
              <a:ext uri="{C183D7F6-B498-43B3-948B-1728B52AA6E4}">
                <adec:decorative xmlns:adec="http://schemas.microsoft.com/office/drawing/2017/decorative" val="1"/>
              </a:ext>
            </a:extLst>
          </p:cNvPr>
          <p:cNvCxnSpPr>
            <a:cxnSpLocks/>
          </p:cNvCxnSpPr>
          <p:nvPr/>
        </p:nvCxnSpPr>
        <p:spPr>
          <a:xfrm flipH="1">
            <a:off x="4212908" y="2653620"/>
            <a:ext cx="247024" cy="0"/>
          </a:xfrm>
          <a:prstGeom prst="straightConnector1">
            <a:avLst/>
          </a:prstGeom>
          <a:noFill/>
          <a:ln w="12700" cap="flat" cmpd="sng" algn="ctr">
            <a:solidFill>
              <a:srgbClr val="000000"/>
            </a:solidFill>
            <a:prstDash val="solid"/>
            <a:headEnd type="triangle" w="med" len="sm"/>
            <a:tailEnd type="triangle" w="med" len="sm"/>
          </a:ln>
          <a:effectLst/>
        </p:spPr>
      </p:cxnSp>
      <p:sp>
        <p:nvSpPr>
          <p:cNvPr id="150" name="Rectangle 149">
            <a:extLst>
              <a:ext uri="{FF2B5EF4-FFF2-40B4-BE49-F238E27FC236}">
                <a16:creationId xmlns:a16="http://schemas.microsoft.com/office/drawing/2014/main" id="{BE5EBA9C-BC7B-48E6-97E1-14AB850A9FB7}"/>
              </a:ext>
            </a:extLst>
          </p:cNvPr>
          <p:cNvSpPr/>
          <p:nvPr/>
        </p:nvSpPr>
        <p:spPr>
          <a:xfrm>
            <a:off x="9667046" y="1085494"/>
            <a:ext cx="1672774"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85000"/>
                    <a:lumOff val="15000"/>
                  </a:srgbClr>
                </a:solidFill>
                <a:effectLst/>
                <a:uLnTx/>
                <a:uFillTx/>
                <a:latin typeface="Segoe UI Semibold"/>
                <a:ea typeface="+mn-ea"/>
                <a:cs typeface="+mn-cs"/>
              </a:rPr>
              <a:t>Ecosystem</a:t>
            </a:r>
          </a:p>
        </p:txBody>
      </p:sp>
      <p:sp>
        <p:nvSpPr>
          <p:cNvPr id="151" name="Isosceles Triangle 150">
            <a:extLst>
              <a:ext uri="{FF2B5EF4-FFF2-40B4-BE49-F238E27FC236}">
                <a16:creationId xmlns:a16="http://schemas.microsoft.com/office/drawing/2014/main" id="{8AE50245-BDC6-42D6-AD80-6EB03F88B825}"/>
              </a:ext>
              <a:ext uri="{C183D7F6-B498-43B3-948B-1728B52AA6E4}">
                <adec:decorative xmlns:adec="http://schemas.microsoft.com/office/drawing/2017/decorative" val="1"/>
              </a:ext>
            </a:extLst>
          </p:cNvPr>
          <p:cNvSpPr/>
          <p:nvPr/>
        </p:nvSpPr>
        <p:spPr bwMode="auto">
          <a:xfrm rot="5400000">
            <a:off x="200565" y="3657642"/>
            <a:ext cx="4883764" cy="408211"/>
          </a:xfrm>
          <a:prstGeom prst="triangle">
            <a:avLst>
              <a:gd name="adj" fmla="val 48584"/>
            </a:avLst>
          </a:prstGeom>
          <a:solidFill>
            <a:srgbClr val="88CB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52" name="Straight Arrow Connector 151">
            <a:extLst>
              <a:ext uri="{FF2B5EF4-FFF2-40B4-BE49-F238E27FC236}">
                <a16:creationId xmlns:a16="http://schemas.microsoft.com/office/drawing/2014/main" id="{0A350F5F-D322-4757-85A8-E200CB57A433}"/>
              </a:ext>
              <a:ext uri="{C183D7F6-B498-43B3-948B-1728B52AA6E4}">
                <adec:decorative xmlns:adec="http://schemas.microsoft.com/office/drawing/2017/decorative" val="1"/>
              </a:ext>
            </a:extLst>
          </p:cNvPr>
          <p:cNvCxnSpPr>
            <a:cxnSpLocks/>
          </p:cNvCxnSpPr>
          <p:nvPr/>
        </p:nvCxnSpPr>
        <p:spPr>
          <a:xfrm flipH="1">
            <a:off x="9174282" y="5147513"/>
            <a:ext cx="289311" cy="0"/>
          </a:xfrm>
          <a:prstGeom prst="straightConnector1">
            <a:avLst/>
          </a:prstGeom>
          <a:noFill/>
          <a:ln w="12700" cap="flat" cmpd="sng" algn="ctr">
            <a:solidFill>
              <a:srgbClr val="FFFFFF"/>
            </a:solidFill>
            <a:prstDash val="solid"/>
            <a:headEnd type="triangle" w="med" len="sm"/>
            <a:tailEnd type="triangle" w="med" len="sm"/>
          </a:ln>
          <a:effectLst/>
        </p:spPr>
      </p:cxnSp>
      <p:sp>
        <p:nvSpPr>
          <p:cNvPr id="153" name="Rectangle 152">
            <a:extLst>
              <a:ext uri="{FF2B5EF4-FFF2-40B4-BE49-F238E27FC236}">
                <a16:creationId xmlns:a16="http://schemas.microsoft.com/office/drawing/2014/main" id="{30D4EDC1-2BEB-474E-93B2-219107820774}"/>
              </a:ext>
              <a:ext uri="{C183D7F6-B498-43B3-948B-1728B52AA6E4}">
                <adec:decorative xmlns:adec="http://schemas.microsoft.com/office/drawing/2017/decorative" val="1"/>
              </a:ext>
            </a:extLst>
          </p:cNvPr>
          <p:cNvSpPr/>
          <p:nvPr/>
        </p:nvSpPr>
        <p:spPr bwMode="auto">
          <a:xfrm>
            <a:off x="9463222" y="3084507"/>
            <a:ext cx="2080421" cy="1554480"/>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Governance partners</a:t>
            </a:r>
          </a:p>
        </p:txBody>
      </p:sp>
      <p:cxnSp>
        <p:nvCxnSpPr>
          <p:cNvPr id="154" name="Straight Arrow Connector 153">
            <a:extLst>
              <a:ext uri="{FF2B5EF4-FFF2-40B4-BE49-F238E27FC236}">
                <a16:creationId xmlns:a16="http://schemas.microsoft.com/office/drawing/2014/main" id="{4E8EFB79-65B3-4D46-BA39-313BC269893B}"/>
              </a:ext>
              <a:ext uri="{C183D7F6-B498-43B3-948B-1728B52AA6E4}">
                <adec:decorative xmlns:adec="http://schemas.microsoft.com/office/drawing/2017/decorative" val="1"/>
              </a:ext>
            </a:extLst>
          </p:cNvPr>
          <p:cNvCxnSpPr>
            <a:cxnSpLocks/>
          </p:cNvCxnSpPr>
          <p:nvPr/>
        </p:nvCxnSpPr>
        <p:spPr>
          <a:xfrm>
            <a:off x="9174282" y="4146227"/>
            <a:ext cx="288940" cy="0"/>
          </a:xfrm>
          <a:prstGeom prst="straightConnector1">
            <a:avLst/>
          </a:prstGeom>
          <a:noFill/>
          <a:ln w="12700" cap="flat" cmpd="sng" algn="ctr">
            <a:solidFill>
              <a:srgbClr val="FFFFFF"/>
            </a:solidFill>
            <a:prstDash val="solid"/>
            <a:headEnd type="triangle" w="med" len="sm"/>
            <a:tailEnd type="triangle" w="med" len="sm"/>
          </a:ln>
          <a:effectLst/>
        </p:spPr>
      </p:cxnSp>
      <p:cxnSp>
        <p:nvCxnSpPr>
          <p:cNvPr id="155" name="Straight Connector 154">
            <a:extLst>
              <a:ext uri="{FF2B5EF4-FFF2-40B4-BE49-F238E27FC236}">
                <a16:creationId xmlns:a16="http://schemas.microsoft.com/office/drawing/2014/main" id="{30EEA912-18C1-41CE-AB2F-189CB32952B4}"/>
              </a:ext>
              <a:ext uri="{C183D7F6-B498-43B3-948B-1728B52AA6E4}">
                <adec:decorative xmlns:adec="http://schemas.microsoft.com/office/drawing/2017/decorative" val="1"/>
              </a:ext>
            </a:extLst>
          </p:cNvPr>
          <p:cNvCxnSpPr>
            <a:cxnSpLocks/>
          </p:cNvCxnSpPr>
          <p:nvPr/>
        </p:nvCxnSpPr>
        <p:spPr>
          <a:xfrm flipV="1">
            <a:off x="2824957" y="3891718"/>
            <a:ext cx="1318513" cy="0"/>
          </a:xfrm>
          <a:prstGeom prst="line">
            <a:avLst/>
          </a:prstGeom>
          <a:noFill/>
          <a:ln w="6350" cap="flat" cmpd="sng" algn="ctr">
            <a:solidFill>
              <a:srgbClr val="000000">
                <a:lumMod val="65000"/>
              </a:srgbClr>
            </a:solidFill>
            <a:prstDash val="lgDash"/>
          </a:ln>
          <a:effectLst/>
        </p:spPr>
      </p:cxnSp>
      <p:sp>
        <p:nvSpPr>
          <p:cNvPr id="156" name="Rectangle 155">
            <a:extLst>
              <a:ext uri="{FF2B5EF4-FFF2-40B4-BE49-F238E27FC236}">
                <a16:creationId xmlns:a16="http://schemas.microsoft.com/office/drawing/2014/main" id="{922A9642-3DD4-4F6F-8CE2-87E637F50D07}"/>
              </a:ext>
            </a:extLst>
          </p:cNvPr>
          <p:cNvSpPr/>
          <p:nvPr/>
        </p:nvSpPr>
        <p:spPr>
          <a:xfrm>
            <a:off x="2995556" y="3407175"/>
            <a:ext cx="1035348"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Agriculture</a:t>
            </a:r>
          </a:p>
        </p:txBody>
      </p:sp>
      <p:sp>
        <p:nvSpPr>
          <p:cNvPr id="157" name="Oval 156">
            <a:extLst>
              <a:ext uri="{FF2B5EF4-FFF2-40B4-BE49-F238E27FC236}">
                <a16:creationId xmlns:a16="http://schemas.microsoft.com/office/drawing/2014/main" id="{FA942268-5794-4E00-905C-E3B9B09A19D5}"/>
              </a:ext>
              <a:ext uri="{C183D7F6-B498-43B3-948B-1728B52AA6E4}">
                <adec:decorative xmlns:adec="http://schemas.microsoft.com/office/drawing/2017/decorative" val="1"/>
              </a:ext>
            </a:extLst>
          </p:cNvPr>
          <p:cNvSpPr/>
          <p:nvPr/>
        </p:nvSpPr>
        <p:spPr bwMode="auto">
          <a:xfrm>
            <a:off x="5546375"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0F9DDDE1-D960-462C-B698-D7654910BDC1}"/>
              </a:ext>
              <a:ext uri="{C183D7F6-B498-43B3-948B-1728B52AA6E4}">
                <adec:decorative xmlns:adec="http://schemas.microsoft.com/office/drawing/2017/decorative" val="1"/>
              </a:ext>
            </a:extLst>
          </p:cNvPr>
          <p:cNvSpPr/>
          <p:nvPr/>
        </p:nvSpPr>
        <p:spPr bwMode="auto">
          <a:xfrm>
            <a:off x="6630296"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FB5E78E-22D4-45B2-997C-89A059E7338B}"/>
              </a:ext>
              <a:ext uri="{C183D7F6-B498-43B3-948B-1728B52AA6E4}">
                <adec:decorative xmlns:adec="http://schemas.microsoft.com/office/drawing/2017/decorative" val="1"/>
              </a:ext>
            </a:extLst>
          </p:cNvPr>
          <p:cNvSpPr/>
          <p:nvPr/>
        </p:nvSpPr>
        <p:spPr bwMode="auto">
          <a:xfrm>
            <a:off x="7673352"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160" name="Group 159" descr="Water logo">
            <a:extLst>
              <a:ext uri="{FF2B5EF4-FFF2-40B4-BE49-F238E27FC236}">
                <a16:creationId xmlns:a16="http://schemas.microsoft.com/office/drawing/2014/main" id="{C829DCC1-6F73-4CF8-ABF8-20838A5170F5}"/>
              </a:ext>
            </a:extLst>
          </p:cNvPr>
          <p:cNvGrpSpPr/>
          <p:nvPr/>
        </p:nvGrpSpPr>
        <p:grpSpPr>
          <a:xfrm>
            <a:off x="6731209" y="1579983"/>
            <a:ext cx="172538" cy="244284"/>
            <a:chOff x="9263148" y="2122008"/>
            <a:chExt cx="349964" cy="495488"/>
          </a:xfrm>
        </p:grpSpPr>
        <p:sp>
          <p:nvSpPr>
            <p:cNvPr id="161" name="Freeform: Shape 160">
              <a:extLst>
                <a:ext uri="{FF2B5EF4-FFF2-40B4-BE49-F238E27FC236}">
                  <a16:creationId xmlns:a16="http://schemas.microsoft.com/office/drawing/2014/main" id="{D71F8434-712B-484E-8265-35C7A9DA2107}"/>
                </a:ext>
              </a:extLst>
            </p:cNvPr>
            <p:cNvSpPr/>
            <p:nvPr/>
          </p:nvSpPr>
          <p:spPr bwMode="auto">
            <a:xfrm>
              <a:off x="9263148" y="2122008"/>
              <a:ext cx="204173" cy="495488"/>
            </a:xfrm>
            <a:custGeom>
              <a:avLst/>
              <a:gdLst>
                <a:gd name="connsiteX0" fmla="*/ 175179 w 204173"/>
                <a:gd name="connsiteY0" fmla="*/ 0 h 495488"/>
                <a:gd name="connsiteX1" fmla="*/ 202793 w 204173"/>
                <a:gd name="connsiteY1" fmla="*/ 26583 h 495488"/>
                <a:gd name="connsiteX2" fmla="*/ 204173 w 204173"/>
                <a:gd name="connsiteY2" fmla="*/ 28085 h 495488"/>
                <a:gd name="connsiteX3" fmla="*/ 204173 w 204173"/>
                <a:gd name="connsiteY3" fmla="*/ 489575 h 495488"/>
                <a:gd name="connsiteX4" fmla="*/ 175179 w 204173"/>
                <a:gd name="connsiteY4" fmla="*/ 495488 h 495488"/>
                <a:gd name="connsiteX5" fmla="*/ 414 w 204173"/>
                <a:gd name="connsiteY5" fmla="*/ 320094 h 495488"/>
                <a:gd name="connsiteX6" fmla="*/ 175179 w 204173"/>
                <a:gd name="connsiteY6" fmla="*/ 0 h 49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173" h="495488">
                  <a:moveTo>
                    <a:pt x="175179" y="0"/>
                  </a:moveTo>
                  <a:cubicBezTo>
                    <a:pt x="175179" y="0"/>
                    <a:pt x="186238" y="9592"/>
                    <a:pt x="202793" y="26583"/>
                  </a:cubicBezTo>
                  <a:lnTo>
                    <a:pt x="204173" y="28085"/>
                  </a:lnTo>
                  <a:lnTo>
                    <a:pt x="204173" y="489575"/>
                  </a:lnTo>
                  <a:lnTo>
                    <a:pt x="175179" y="495488"/>
                  </a:lnTo>
                  <a:cubicBezTo>
                    <a:pt x="79058" y="495488"/>
                    <a:pt x="414" y="416561"/>
                    <a:pt x="414" y="320094"/>
                  </a:cubicBezTo>
                  <a:cubicBezTo>
                    <a:pt x="414" y="320094"/>
                    <a:pt x="-17063" y="177587"/>
                    <a:pt x="175179" y="0"/>
                  </a:cubicBezTo>
                  <a:close/>
                </a:path>
              </a:pathLst>
            </a:custGeom>
            <a:solidFill>
              <a:srgbClr val="243A5E"/>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599AD580-6C1F-4D6A-9131-5F2A0994932A}"/>
                </a:ext>
              </a:extLst>
            </p:cNvPr>
            <p:cNvSpPr/>
            <p:nvPr/>
          </p:nvSpPr>
          <p:spPr bwMode="auto">
            <a:xfrm>
              <a:off x="9467321" y="2150093"/>
              <a:ext cx="145791" cy="461490"/>
            </a:xfrm>
            <a:custGeom>
              <a:avLst/>
              <a:gdLst>
                <a:gd name="connsiteX0" fmla="*/ 0 w 145791"/>
                <a:gd name="connsiteY0" fmla="*/ 0 h 461490"/>
                <a:gd name="connsiteX1" fmla="*/ 26879 w 145791"/>
                <a:gd name="connsiteY1" fmla="*/ 29261 h 461490"/>
                <a:gd name="connsiteX2" fmla="*/ 145771 w 145791"/>
                <a:gd name="connsiteY2" fmla="*/ 292009 h 461490"/>
                <a:gd name="connsiteX3" fmla="*/ 38864 w 145791"/>
                <a:gd name="connsiteY3" fmla="*/ 453563 h 461490"/>
                <a:gd name="connsiteX4" fmla="*/ 0 w 145791"/>
                <a:gd name="connsiteY4" fmla="*/ 461490 h 461490"/>
                <a:gd name="connsiteX5" fmla="*/ 0 w 145791"/>
                <a:gd name="connsiteY5" fmla="*/ 0 h 46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91" h="461490">
                  <a:moveTo>
                    <a:pt x="0" y="0"/>
                  </a:moveTo>
                  <a:lnTo>
                    <a:pt x="26879" y="29261"/>
                  </a:lnTo>
                  <a:cubicBezTo>
                    <a:pt x="78528" y="88867"/>
                    <a:pt x="147137" y="187869"/>
                    <a:pt x="145771" y="292009"/>
                  </a:cubicBezTo>
                  <a:cubicBezTo>
                    <a:pt x="145771" y="364359"/>
                    <a:pt x="101534" y="426843"/>
                    <a:pt x="38864" y="453563"/>
                  </a:cubicBezTo>
                  <a:lnTo>
                    <a:pt x="0" y="461490"/>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pic>
        <p:nvPicPr>
          <p:cNvPr id="163" name="Picture 162" descr="Waste icon">
            <a:extLst>
              <a:ext uri="{FF2B5EF4-FFF2-40B4-BE49-F238E27FC236}">
                <a16:creationId xmlns:a16="http://schemas.microsoft.com/office/drawing/2014/main" id="{013F5FDB-36FB-4594-B52E-25203CB9CC7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1338" y="1582840"/>
            <a:ext cx="238392" cy="238570"/>
          </a:xfrm>
          <a:prstGeom prst="rect">
            <a:avLst/>
          </a:prstGeom>
        </p:spPr>
      </p:pic>
      <p:grpSp>
        <p:nvGrpSpPr>
          <p:cNvPr id="164" name="accelerate" descr="accelerate">
            <a:extLst>
              <a:ext uri="{FF2B5EF4-FFF2-40B4-BE49-F238E27FC236}">
                <a16:creationId xmlns:a16="http://schemas.microsoft.com/office/drawing/2014/main" id="{E7EA9410-BB09-43F7-8CEC-9A79E629B6D2}"/>
              </a:ext>
            </a:extLst>
          </p:cNvPr>
          <p:cNvGrpSpPr/>
          <p:nvPr/>
        </p:nvGrpSpPr>
        <p:grpSpPr>
          <a:xfrm>
            <a:off x="5631639" y="1600207"/>
            <a:ext cx="203836" cy="203836"/>
            <a:chOff x="3552614" y="3048383"/>
            <a:chExt cx="406193" cy="406193"/>
          </a:xfrm>
        </p:grpSpPr>
        <p:sp>
          <p:nvSpPr>
            <p:cNvPr id="165" name="Oval 236">
              <a:extLst>
                <a:ext uri="{FF2B5EF4-FFF2-40B4-BE49-F238E27FC236}">
                  <a16:creationId xmlns:a16="http://schemas.microsoft.com/office/drawing/2014/main" id="{A0450ED8-07C0-410B-ABFB-2A6D5748E19E}"/>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6" name="Oval 237">
              <a:extLst>
                <a:ext uri="{FF2B5EF4-FFF2-40B4-BE49-F238E27FC236}">
                  <a16:creationId xmlns:a16="http://schemas.microsoft.com/office/drawing/2014/main" id="{CE54115B-DA60-416D-A14B-74ABBF5271BD}"/>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Oval 238">
              <a:extLst>
                <a:ext uri="{FF2B5EF4-FFF2-40B4-BE49-F238E27FC236}">
                  <a16:creationId xmlns:a16="http://schemas.microsoft.com/office/drawing/2014/main" id="{404724CB-DE1D-4ABA-A33F-502C31A27A1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68" name="Title 2">
            <a:extLst>
              <a:ext uri="{FF2B5EF4-FFF2-40B4-BE49-F238E27FC236}">
                <a16:creationId xmlns:a16="http://schemas.microsoft.com/office/drawing/2014/main" id="{6DD4D798-A487-4106-81DE-A369D9B27B0D}"/>
              </a:ext>
            </a:extLst>
          </p:cNvPr>
          <p:cNvSpPr>
            <a:spLocks noGrp="1"/>
          </p:cNvSpPr>
          <p:nvPr>
            <p:ph type="title"/>
          </p:nvPr>
        </p:nvSpPr>
        <p:spPr/>
        <p:txBody>
          <a:bodyPr/>
          <a:lstStyle/>
          <a:p>
            <a:r>
              <a:rPr lang="en-US"/>
              <a:t>Solution view</a:t>
            </a:r>
          </a:p>
        </p:txBody>
      </p:sp>
      <p:sp>
        <p:nvSpPr>
          <p:cNvPr id="67" name="Rectangle 66">
            <a:extLst>
              <a:ext uri="{FF2B5EF4-FFF2-40B4-BE49-F238E27FC236}">
                <a16:creationId xmlns:a16="http://schemas.microsoft.com/office/drawing/2014/main" id="{CFD577F7-B794-4764-97B6-3656AE48A104}"/>
              </a:ext>
            </a:extLst>
          </p:cNvPr>
          <p:cNvSpPr/>
          <p:nvPr/>
        </p:nvSpPr>
        <p:spPr>
          <a:xfrm>
            <a:off x="765059" y="1116272"/>
            <a:ext cx="1083630"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Segoe UI Semibold"/>
                <a:ea typeface="+mn-ea"/>
                <a:cs typeface="+mn-cs"/>
              </a:rPr>
              <a:t>Operations </a:t>
            </a:r>
          </a:p>
        </p:txBody>
      </p:sp>
      <p:sp>
        <p:nvSpPr>
          <p:cNvPr id="68" name="Rectangle 67">
            <a:extLst>
              <a:ext uri="{FF2B5EF4-FFF2-40B4-BE49-F238E27FC236}">
                <a16:creationId xmlns:a16="http://schemas.microsoft.com/office/drawing/2014/main" id="{49A6BD35-0785-4DFC-96E8-28029CD13A1E}"/>
              </a:ext>
            </a:extLst>
          </p:cNvPr>
          <p:cNvSpPr/>
          <p:nvPr/>
        </p:nvSpPr>
        <p:spPr>
          <a:xfrm>
            <a:off x="2788008" y="1116272"/>
            <a:ext cx="1245342"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 </a:t>
            </a:r>
          </a:p>
        </p:txBody>
      </p:sp>
    </p:spTree>
    <p:extLst>
      <p:ext uri="{BB962C8B-B14F-4D97-AF65-F5344CB8AC3E}">
        <p14:creationId xmlns:p14="http://schemas.microsoft.com/office/powerpoint/2010/main" val="17756697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
        <p:nvSpPr>
          <p:cNvPr id="3" name="TextBox 2">
            <a:extLst>
              <a:ext uri="{FF2B5EF4-FFF2-40B4-BE49-F238E27FC236}">
                <a16:creationId xmlns:a16="http://schemas.microsoft.com/office/drawing/2014/main" id="{4C85472B-88B1-4228-9E99-39527CBD808D}"/>
              </a:ext>
            </a:extLst>
          </p:cNvPr>
          <p:cNvSpPr txBox="1"/>
          <p:nvPr/>
        </p:nvSpPr>
        <p:spPr>
          <a:xfrm>
            <a:off x="7971411" y="1807085"/>
            <a:ext cx="213039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Microsoft </a:t>
            </a:r>
            <a:b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Sustainability Manager</a:t>
            </a:r>
          </a:p>
        </p:txBody>
      </p:sp>
      <p:grpSp>
        <p:nvGrpSpPr>
          <p:cNvPr id="12" name="Group 11">
            <a:extLst>
              <a:ext uri="{FF2B5EF4-FFF2-40B4-BE49-F238E27FC236}">
                <a16:creationId xmlns:a16="http://schemas.microsoft.com/office/drawing/2014/main" id="{38606EEE-79FC-4ACF-AE85-A216BD4EF641}"/>
              </a:ext>
            </a:extLst>
          </p:cNvPr>
          <p:cNvGrpSpPr/>
          <p:nvPr/>
        </p:nvGrpSpPr>
        <p:grpSpPr>
          <a:xfrm rot="21146256">
            <a:off x="3478799" y="1255866"/>
            <a:ext cx="5272723" cy="5096218"/>
            <a:chOff x="3344554" y="1158491"/>
            <a:chExt cx="5502894" cy="5318684"/>
          </a:xfrm>
          <a:solidFill>
            <a:schemeClr val="accent1">
              <a:lumMod val="40000"/>
              <a:lumOff val="60000"/>
            </a:schemeClr>
          </a:solidFill>
        </p:grpSpPr>
        <p:sp>
          <p:nvSpPr>
            <p:cNvPr id="54" name="Freeform: Shape 53">
              <a:extLst>
                <a:ext uri="{FF2B5EF4-FFF2-40B4-BE49-F238E27FC236}">
                  <a16:creationId xmlns:a16="http://schemas.microsoft.com/office/drawing/2014/main" id="{EA5D37C4-81C5-4D95-A239-C24E48EDE0A9}"/>
                </a:ext>
              </a:extLst>
            </p:cNvPr>
            <p:cNvSpPr/>
            <p:nvPr/>
          </p:nvSpPr>
          <p:spPr bwMode="auto">
            <a:xfrm>
              <a:off x="3344554" y="1158491"/>
              <a:ext cx="5502894" cy="5318684"/>
            </a:xfrm>
            <a:custGeom>
              <a:avLst/>
              <a:gdLst>
                <a:gd name="connsiteX0" fmla="*/ 2751447 w 5502894"/>
                <a:gd name="connsiteY0" fmla="*/ 0 h 5318684"/>
                <a:gd name="connsiteX1" fmla="*/ 4501623 w 5502894"/>
                <a:gd name="connsiteY1" fmla="*/ 607264 h 5318684"/>
                <a:gd name="connsiteX2" fmla="*/ 4507795 w 5502894"/>
                <a:gd name="connsiteY2" fmla="*/ 612685 h 5318684"/>
                <a:gd name="connsiteX3" fmla="*/ 4430594 w 5502894"/>
                <a:gd name="connsiteY3" fmla="*/ 667017 h 5318684"/>
                <a:gd name="connsiteX4" fmla="*/ 4239373 w 5502894"/>
                <a:gd name="connsiteY4" fmla="*/ 528973 h 5318684"/>
                <a:gd name="connsiteX5" fmla="*/ 2751447 w 5502894"/>
                <a:gd name="connsiteY5" fmla="*/ 90205 h 5318684"/>
                <a:gd name="connsiteX6" fmla="*/ 90205 w 5502894"/>
                <a:gd name="connsiteY6" fmla="*/ 2659342 h 5318684"/>
                <a:gd name="connsiteX7" fmla="*/ 2751447 w 5502894"/>
                <a:gd name="connsiteY7" fmla="*/ 5228479 h 5318684"/>
                <a:gd name="connsiteX8" fmla="*/ 5412689 w 5502894"/>
                <a:gd name="connsiteY8" fmla="*/ 2659342 h 5318684"/>
                <a:gd name="connsiteX9" fmla="*/ 5293045 w 5502894"/>
                <a:gd name="connsiteY9" fmla="*/ 1895359 h 5318684"/>
                <a:gd name="connsiteX10" fmla="*/ 5267276 w 5502894"/>
                <a:gd name="connsiteY10" fmla="*/ 1827390 h 5318684"/>
                <a:gd name="connsiteX11" fmla="*/ 5343342 w 5502894"/>
                <a:gd name="connsiteY11" fmla="*/ 1773858 h 5318684"/>
                <a:gd name="connsiteX12" fmla="*/ 5379194 w 5502894"/>
                <a:gd name="connsiteY12" fmla="*/ 1868535 h 5318684"/>
                <a:gd name="connsiteX13" fmla="*/ 5502894 w 5502894"/>
                <a:gd name="connsiteY13" fmla="*/ 2659342 h 5318684"/>
                <a:gd name="connsiteX14" fmla="*/ 2751447 w 5502894"/>
                <a:gd name="connsiteY14" fmla="*/ 5318684 h 5318684"/>
                <a:gd name="connsiteX15" fmla="*/ 0 w 5502894"/>
                <a:gd name="connsiteY15" fmla="*/ 2659342 h 5318684"/>
                <a:gd name="connsiteX16" fmla="*/ 2751447 w 5502894"/>
                <a:gd name="connsiteY16" fmla="*/ 0 h 531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894" h="5318684">
                  <a:moveTo>
                    <a:pt x="2751447" y="0"/>
                  </a:moveTo>
                  <a:cubicBezTo>
                    <a:pt x="3416264" y="0"/>
                    <a:pt x="4026011" y="227894"/>
                    <a:pt x="4501623" y="607264"/>
                  </a:cubicBezTo>
                  <a:lnTo>
                    <a:pt x="4507795" y="612685"/>
                  </a:lnTo>
                  <a:lnTo>
                    <a:pt x="4430594" y="667017"/>
                  </a:lnTo>
                  <a:lnTo>
                    <a:pt x="4239373" y="528973"/>
                  </a:lnTo>
                  <a:cubicBezTo>
                    <a:pt x="3814636" y="251958"/>
                    <a:pt x="3302608" y="90205"/>
                    <a:pt x="2751447" y="90205"/>
                  </a:cubicBezTo>
                  <a:cubicBezTo>
                    <a:pt x="1281684" y="90205"/>
                    <a:pt x="90205" y="1240447"/>
                    <a:pt x="90205" y="2659342"/>
                  </a:cubicBezTo>
                  <a:cubicBezTo>
                    <a:pt x="90205" y="4078237"/>
                    <a:pt x="1281684" y="5228479"/>
                    <a:pt x="2751447" y="5228479"/>
                  </a:cubicBezTo>
                  <a:cubicBezTo>
                    <a:pt x="4221210" y="5228479"/>
                    <a:pt x="5412689" y="4078237"/>
                    <a:pt x="5412689" y="2659342"/>
                  </a:cubicBezTo>
                  <a:cubicBezTo>
                    <a:pt x="5412689" y="2393299"/>
                    <a:pt x="5370801" y="2136701"/>
                    <a:pt x="5293045" y="1895359"/>
                  </a:cubicBezTo>
                  <a:lnTo>
                    <a:pt x="5267276" y="1827390"/>
                  </a:lnTo>
                  <a:lnTo>
                    <a:pt x="5343342" y="1773858"/>
                  </a:lnTo>
                  <a:lnTo>
                    <a:pt x="5379194" y="1868535"/>
                  </a:lnTo>
                  <a:cubicBezTo>
                    <a:pt x="5459586" y="2118351"/>
                    <a:pt x="5502894" y="2383958"/>
                    <a:pt x="5502894" y="2659342"/>
                  </a:cubicBezTo>
                  <a:cubicBezTo>
                    <a:pt x="5502894" y="4128056"/>
                    <a:pt x="4271029" y="5318684"/>
                    <a:pt x="2751447" y="5318684"/>
                  </a:cubicBezTo>
                  <a:cubicBezTo>
                    <a:pt x="1231865" y="5318684"/>
                    <a:pt x="0" y="4128056"/>
                    <a:pt x="0" y="2659342"/>
                  </a:cubicBezTo>
                  <a:cubicBezTo>
                    <a:pt x="0" y="1190628"/>
                    <a:pt x="1231865" y="0"/>
                    <a:pt x="27514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Isosceles Triangle 10">
              <a:extLst>
                <a:ext uri="{FF2B5EF4-FFF2-40B4-BE49-F238E27FC236}">
                  <a16:creationId xmlns:a16="http://schemas.microsoft.com/office/drawing/2014/main" id="{08F09711-6361-4FA5-A086-30310863F77C}"/>
                </a:ext>
              </a:extLst>
            </p:cNvPr>
            <p:cNvSpPr/>
            <p:nvPr/>
          </p:nvSpPr>
          <p:spPr bwMode="auto">
            <a:xfrm rot="8004217">
              <a:off x="7699157" y="1725387"/>
              <a:ext cx="303947" cy="2719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682092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a:xfrm>
            <a:off x="588263" y="457200"/>
            <a:ext cx="11018520" cy="769441"/>
          </a:xfrm>
        </p:spPr>
        <p:txBody>
          <a:bodyPr/>
          <a:lstStyle/>
          <a:p>
            <a:r>
              <a:rPr lang="en-US"/>
              <a:t>Accelerate sustainability progress and business growth</a:t>
            </a:r>
            <a:br>
              <a:rPr lang="en-US"/>
            </a:br>
            <a:r>
              <a:rPr lang="en-US" sz="1800">
                <a:solidFill>
                  <a:schemeClr val="accent1"/>
                </a:solidFill>
              </a:rPr>
              <a:t>Microsoft Cloud for Sustainability</a:t>
            </a:r>
          </a:p>
        </p:txBody>
      </p:sp>
      <p:sp>
        <p:nvSpPr>
          <p:cNvPr id="38" name="Oval 37">
            <a:extLst>
              <a:ext uri="{FF2B5EF4-FFF2-40B4-BE49-F238E27FC236}">
                <a16:creationId xmlns:a16="http://schemas.microsoft.com/office/drawing/2014/main" id="{A06BBE64-EAED-46F2-93A9-741DD2A238E4}"/>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cs typeface="Segoe UI" pitchFamily="34" charset="0"/>
            </a:endParaRPr>
          </a:p>
        </p:txBody>
      </p:sp>
      <p:grpSp>
        <p:nvGrpSpPr>
          <p:cNvPr id="39" name="Group 38">
            <a:extLst>
              <a:ext uri="{FF2B5EF4-FFF2-40B4-BE49-F238E27FC236}">
                <a16:creationId xmlns:a16="http://schemas.microsoft.com/office/drawing/2014/main" id="{1CE1B468-47F3-4E39-A005-9E10AE593D8A}"/>
              </a:ext>
            </a:extLst>
          </p:cNvPr>
          <p:cNvGrpSpPr/>
          <p:nvPr/>
        </p:nvGrpSpPr>
        <p:grpSpPr>
          <a:xfrm>
            <a:off x="3855338" y="1584026"/>
            <a:ext cx="4471600" cy="4462530"/>
            <a:chOff x="3863836" y="1079791"/>
            <a:chExt cx="4471600" cy="4462530"/>
          </a:xfrm>
        </p:grpSpPr>
        <p:sp>
          <p:nvSpPr>
            <p:cNvPr id="40" name="Freeform: Shape 39">
              <a:extLst>
                <a:ext uri="{FF2B5EF4-FFF2-40B4-BE49-F238E27FC236}">
                  <a16:creationId xmlns:a16="http://schemas.microsoft.com/office/drawing/2014/main" id="{06847B15-E6D4-42C8-AFE5-9CAB5A598DD0}"/>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77FFC94D-9EC5-4994-8942-311DEC4520D6}"/>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481E8CB0-67E0-46F3-B2CF-620E43FF2229}"/>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7918486-EDB5-46DB-A10D-E3676FF0AD58}"/>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A9A15431-5DFC-4B8A-8553-285CF4B09ABC}"/>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Unify DATA</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INTELLIGENCE</a:t>
              </a:r>
            </a:p>
          </p:txBody>
        </p:sp>
        <p:sp>
          <p:nvSpPr>
            <p:cNvPr id="51" name="TextBox 50">
              <a:extLst>
                <a:ext uri="{FF2B5EF4-FFF2-40B4-BE49-F238E27FC236}">
                  <a16:creationId xmlns:a16="http://schemas.microsoft.com/office/drawing/2014/main" id="{C6C1A324-CCFA-4A0C-A37D-B7A302A85737}"/>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Reduce</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environmental</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Impact of operations</a:t>
              </a:r>
            </a:p>
          </p:txBody>
        </p:sp>
        <p:sp>
          <p:nvSpPr>
            <p:cNvPr id="52" name="TextBox 51">
              <a:extLst>
                <a:ext uri="{FF2B5EF4-FFF2-40B4-BE49-F238E27FC236}">
                  <a16:creationId xmlns:a16="http://schemas.microsoft.com/office/drawing/2014/main" id="{4C686DBB-877B-442E-A907-2DCD522FE4E7}"/>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Build A</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sustainable it</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infrastructure</a:t>
              </a:r>
            </a:p>
          </p:txBody>
        </p:sp>
        <p:sp>
          <p:nvSpPr>
            <p:cNvPr id="53" name="TextBox 52">
              <a:extLst>
                <a:ext uri="{FF2B5EF4-FFF2-40B4-BE49-F238E27FC236}">
                  <a16:creationId xmlns:a16="http://schemas.microsoft.com/office/drawing/2014/main" id="{C3F97CC3-6CDC-4EB6-9846-7BE00C3E38A8}"/>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CREATE sustainable</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value chains</a:t>
              </a:r>
            </a:p>
          </p:txBody>
        </p:sp>
      </p:grpSp>
      <p:sp>
        <p:nvSpPr>
          <p:cNvPr id="57" name="Oval 56">
            <a:extLst>
              <a:ext uri="{FF2B5EF4-FFF2-40B4-BE49-F238E27FC236}">
                <a16:creationId xmlns:a16="http://schemas.microsoft.com/office/drawing/2014/main" id="{6884D349-3542-4908-80ED-5129ED071989}"/>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algn="ctr"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lang="en-US" sz="1200" b="1" kern="0">
                <a:solidFill>
                  <a:srgbClr val="0078D4"/>
                </a:solidFill>
                <a:latin typeface="Segoe UI Semibold"/>
                <a:cs typeface="Segoe UI Semibold" panose="020B0702040204020203" pitchFamily="34" charset="0"/>
                <a:sym typeface="'Roboto-Bold'"/>
              </a:rPr>
              <a:t>Security &amp; Compliance</a:t>
            </a:r>
          </a:p>
        </p:txBody>
      </p:sp>
      <p:sp>
        <p:nvSpPr>
          <p:cNvPr id="58" name="Arc 57">
            <a:extLst>
              <a:ext uri="{FF2B5EF4-FFF2-40B4-BE49-F238E27FC236}">
                <a16:creationId xmlns:a16="http://schemas.microsoft.com/office/drawing/2014/main" id="{909829E9-C588-4C2D-8854-2D592F33F7DD}"/>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descr="A picture containing valley, mountain, nature, canyon&#10;&#10;Description automatically generated">
            <a:extLst>
              <a:ext uri="{FF2B5EF4-FFF2-40B4-BE49-F238E27FC236}">
                <a16:creationId xmlns:a16="http://schemas.microsoft.com/office/drawing/2014/main" id="{117A0EF2-C9DC-4434-B43B-514CE940BEEF}"/>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Tree>
    <p:extLst>
      <p:ext uri="{BB962C8B-B14F-4D97-AF65-F5344CB8AC3E}">
        <p14:creationId xmlns:p14="http://schemas.microsoft.com/office/powerpoint/2010/main" val="17084392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What did we learn in </a:t>
            </a:r>
            <a:br>
              <a:rPr lang="en-US" sz="2800">
                <a:solidFill>
                  <a:schemeClr val="bg1"/>
                </a:solidFill>
              </a:rPr>
            </a:br>
            <a:r>
              <a:rPr lang="en-US" sz="2800">
                <a:solidFill>
                  <a:schemeClr val="bg1"/>
                </a:solidFill>
              </a:rPr>
              <a:t>Session 1?</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1736229"/>
            <a:ext cx="5674242" cy="3385542"/>
          </a:xfrm>
        </p:spPr>
        <p:txBody>
          <a:bodyPr anchor="ctr"/>
          <a:lstStyle/>
          <a:p>
            <a:pPr marL="342900" indent="-342900">
              <a:spcBef>
                <a:spcPts val="1200"/>
              </a:spcBef>
              <a:spcAft>
                <a:spcPts val="1200"/>
              </a:spcAft>
              <a:buFont typeface="Arial" panose="020B0604020202020204" pitchFamily="34" charset="0"/>
              <a:buChar char="•"/>
            </a:pPr>
            <a:r>
              <a:rPr lang="en-US">
                <a:solidFill>
                  <a:schemeClr val="tx2"/>
                </a:solidFill>
              </a:rPr>
              <a:t>Our sustainability journey</a:t>
            </a:r>
          </a:p>
          <a:p>
            <a:pPr marL="342900" indent="-342900">
              <a:spcBef>
                <a:spcPts val="1200"/>
              </a:spcBef>
              <a:spcAft>
                <a:spcPts val="1200"/>
              </a:spcAft>
              <a:buFont typeface="Arial" panose="020B0604020202020204" pitchFamily="34" charset="0"/>
              <a:buChar char="•"/>
            </a:pPr>
            <a:r>
              <a:rPr lang="en-US">
                <a:solidFill>
                  <a:schemeClr val="tx2"/>
                </a:solidFill>
              </a:rPr>
              <a:t>Our customer promise</a:t>
            </a:r>
          </a:p>
          <a:p>
            <a:pPr marL="342900" indent="-342900">
              <a:spcBef>
                <a:spcPts val="1200"/>
              </a:spcBef>
              <a:spcAft>
                <a:spcPts val="1200"/>
              </a:spcAft>
              <a:buFont typeface="Arial" panose="020B0604020202020204" pitchFamily="34" charset="0"/>
              <a:buChar char="•"/>
            </a:pPr>
            <a:r>
              <a:rPr lang="en-US">
                <a:solidFill>
                  <a:schemeClr val="tx2"/>
                </a:solidFill>
              </a:rPr>
              <a:t>Microsoft Cloud for Sustainability</a:t>
            </a:r>
          </a:p>
          <a:p>
            <a:pPr marL="342900" indent="-342900">
              <a:spcBef>
                <a:spcPts val="1200"/>
              </a:spcBef>
              <a:spcAft>
                <a:spcPts val="1200"/>
              </a:spcAft>
              <a:buFont typeface="Arial" panose="020B0604020202020204" pitchFamily="34" charset="0"/>
              <a:buChar char="•"/>
            </a:pPr>
            <a:r>
              <a:rPr lang="en-US">
                <a:solidFill>
                  <a:schemeClr val="tx2"/>
                </a:solidFill>
              </a:rPr>
              <a:t>Microsoft Sustainability Manager</a:t>
            </a:r>
          </a:p>
          <a:p>
            <a:pPr marL="342900" indent="-342900">
              <a:spcBef>
                <a:spcPts val="1200"/>
              </a:spcBef>
              <a:spcAft>
                <a:spcPts val="1200"/>
              </a:spcAft>
              <a:buFont typeface="Arial" panose="020B0604020202020204" pitchFamily="34" charset="0"/>
              <a:buChar char="•"/>
            </a:pPr>
            <a:r>
              <a:rPr lang="en-US">
                <a:solidFill>
                  <a:schemeClr val="tx2"/>
                </a:solidFill>
              </a:rPr>
              <a:t>Record, report, and reduce emissions</a:t>
            </a:r>
          </a:p>
          <a:p>
            <a:pPr marL="342900" indent="-342900">
              <a:spcBef>
                <a:spcPts val="1200"/>
              </a:spcBef>
              <a:spcAft>
                <a:spcPts val="1200"/>
              </a:spcAft>
              <a:buFont typeface="Arial" panose="020B0604020202020204" pitchFamily="34" charset="0"/>
              <a:buChar char="•"/>
            </a:pPr>
            <a:r>
              <a:rPr lang="en-US">
                <a:solidFill>
                  <a:schemeClr val="tx2"/>
                </a:solidFill>
              </a:rPr>
              <a:t>Integrated cloud solutions</a:t>
            </a:r>
          </a:p>
        </p:txBody>
      </p:sp>
    </p:spTree>
    <p:extLst>
      <p:ext uri="{BB962C8B-B14F-4D97-AF65-F5344CB8AC3E}">
        <p14:creationId xmlns:p14="http://schemas.microsoft.com/office/powerpoint/2010/main" val="37605667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26362472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8180087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3105771"/>
            <a:ext cx="4627931" cy="861774"/>
          </a:xfrm>
        </p:spPr>
        <p:txBody>
          <a:bodyPr/>
          <a:lstStyle/>
          <a:p>
            <a:r>
              <a:rPr lang="en-US" sz="2800">
                <a:solidFill>
                  <a:schemeClr val="bg1"/>
                </a:solidFill>
              </a:rPr>
              <a:t>Session 1: </a:t>
            </a:r>
            <a:br>
              <a:rPr lang="en-US" sz="2800">
                <a:solidFill>
                  <a:schemeClr val="bg1"/>
                </a:solidFill>
              </a:rPr>
            </a:br>
            <a:r>
              <a:rPr lang="en-US" sz="2800">
                <a:solidFill>
                  <a:schemeClr val="bg1"/>
                </a:solidFill>
              </a:rPr>
              <a:t>Our sustainability story</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1736229"/>
            <a:ext cx="5674242" cy="3385542"/>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Our sustainability journey</a:t>
            </a:r>
          </a:p>
          <a:p>
            <a:pPr marL="342900" indent="-342900">
              <a:spcBef>
                <a:spcPts val="1200"/>
              </a:spcBef>
              <a:spcAft>
                <a:spcPts val="1200"/>
              </a:spcAft>
              <a:buFont typeface="Arial" panose="020B0604020202020204" pitchFamily="34" charset="0"/>
              <a:buChar char="•"/>
            </a:pPr>
            <a:r>
              <a:rPr lang="en-US">
                <a:solidFill>
                  <a:schemeClr val="tx2"/>
                </a:solidFill>
              </a:rPr>
              <a:t>Our customer promise</a:t>
            </a:r>
          </a:p>
          <a:p>
            <a:pPr marL="342900" indent="-342900">
              <a:spcBef>
                <a:spcPts val="1200"/>
              </a:spcBef>
              <a:spcAft>
                <a:spcPts val="1200"/>
              </a:spcAft>
              <a:buFont typeface="Arial" panose="020B0604020202020204" pitchFamily="34" charset="0"/>
              <a:buChar char="•"/>
            </a:pPr>
            <a:r>
              <a:rPr lang="en-US">
                <a:solidFill>
                  <a:schemeClr val="tx2"/>
                </a:solidFill>
              </a:rPr>
              <a:t>Microsoft Cloud for Sustainability</a:t>
            </a:r>
          </a:p>
          <a:p>
            <a:pPr marL="342900" indent="-342900">
              <a:spcBef>
                <a:spcPts val="1200"/>
              </a:spcBef>
              <a:spcAft>
                <a:spcPts val="1200"/>
              </a:spcAft>
              <a:buFont typeface="Arial" panose="020B0604020202020204" pitchFamily="34" charset="0"/>
              <a:buChar char="•"/>
            </a:pPr>
            <a:r>
              <a:rPr lang="en-US">
                <a:solidFill>
                  <a:schemeClr val="tx2"/>
                </a:solidFill>
              </a:rPr>
              <a:t>Microsoft Sustainability Manager</a:t>
            </a:r>
          </a:p>
          <a:p>
            <a:pPr marL="342900" indent="-342900">
              <a:spcBef>
                <a:spcPts val="1200"/>
              </a:spcBef>
              <a:spcAft>
                <a:spcPts val="1200"/>
              </a:spcAft>
              <a:buFont typeface="Arial" panose="020B0604020202020204" pitchFamily="34" charset="0"/>
              <a:buChar char="•"/>
            </a:pPr>
            <a:r>
              <a:rPr lang="en-US">
                <a:solidFill>
                  <a:schemeClr val="tx2"/>
                </a:solidFill>
              </a:rPr>
              <a:t>Record, report, and reduce emissions</a:t>
            </a:r>
          </a:p>
          <a:p>
            <a:pPr marL="342900" indent="-342900">
              <a:spcBef>
                <a:spcPts val="1200"/>
              </a:spcBef>
              <a:spcAft>
                <a:spcPts val="1200"/>
              </a:spcAft>
              <a:buFont typeface="Arial" panose="020B0604020202020204" pitchFamily="34" charset="0"/>
              <a:buChar char="•"/>
            </a:pPr>
            <a:r>
              <a:rPr lang="en-US">
                <a:solidFill>
                  <a:schemeClr val="tx2"/>
                </a:solidFill>
              </a:rPr>
              <a:t>Integrated cloud solutions</a:t>
            </a:r>
          </a:p>
        </p:txBody>
      </p:sp>
    </p:spTree>
    <p:extLst>
      <p:ext uri="{BB962C8B-B14F-4D97-AF65-F5344CB8AC3E}">
        <p14:creationId xmlns:p14="http://schemas.microsoft.com/office/powerpoint/2010/main" val="22686447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E1961877-AD1C-ADD1-1E50-8851BE3761BB}"/>
              </a:ext>
            </a:extLst>
          </p:cNvPr>
          <p:cNvSpPr>
            <a:spLocks noGrp="1"/>
          </p:cNvSpPr>
          <p:nvPr>
            <p:ph type="title"/>
          </p:nvPr>
        </p:nvSpPr>
        <p:spPr>
          <a:xfrm>
            <a:off x="588263" y="3152001"/>
            <a:ext cx="4167887" cy="553998"/>
          </a:xfrm>
        </p:spPr>
        <p:txBody>
          <a:bodyPr/>
          <a:lstStyle/>
          <a:p>
            <a:r>
              <a:rPr lang="en-US" sz="2800"/>
              <a:t>Readiness bootcamp</a:t>
            </a:r>
          </a:p>
        </p:txBody>
      </p:sp>
      <p:sp>
        <p:nvSpPr>
          <p:cNvPr id="11" name="Text Placeholder 6">
            <a:extLst>
              <a:ext uri="{FF2B5EF4-FFF2-40B4-BE49-F238E27FC236}">
                <a16:creationId xmlns:a16="http://schemas.microsoft.com/office/drawing/2014/main" id="{3A317C64-B5EF-0571-FC3C-36BECFB11B8F}"/>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390907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3213557"/>
            <a:ext cx="4627931" cy="430887"/>
          </a:xfrm>
        </p:spPr>
        <p:txBody>
          <a:bodyPr/>
          <a:lstStyle/>
          <a:p>
            <a:r>
              <a:rPr lang="en-US" sz="2800">
                <a:solidFill>
                  <a:schemeClr val="bg1"/>
                </a:solidFill>
              </a:rPr>
              <a:t>Session 2: Carbon context</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1120676"/>
            <a:ext cx="5674242" cy="4308872"/>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Sustainability drivers and challenges</a:t>
            </a:r>
          </a:p>
          <a:p>
            <a:pPr marL="342900" indent="-342900">
              <a:spcBef>
                <a:spcPts val="1200"/>
              </a:spcBef>
              <a:spcAft>
                <a:spcPts val="1200"/>
              </a:spcAft>
              <a:buFont typeface="Arial" panose="020B0604020202020204" pitchFamily="34" charset="0"/>
              <a:buChar char="•"/>
            </a:pPr>
            <a:r>
              <a:rPr lang="en-US">
                <a:solidFill>
                  <a:schemeClr val="tx2"/>
                </a:solidFill>
              </a:rPr>
              <a:t>The need for global standards for carbon measurement</a:t>
            </a:r>
          </a:p>
          <a:p>
            <a:pPr marL="342900" indent="-342900">
              <a:spcBef>
                <a:spcPts val="1200"/>
              </a:spcBef>
              <a:spcAft>
                <a:spcPts val="1200"/>
              </a:spcAft>
              <a:buFont typeface="Arial" panose="020B0604020202020204" pitchFamily="34" charset="0"/>
              <a:buChar char="•"/>
            </a:pPr>
            <a:r>
              <a:rPr lang="en-US">
                <a:solidFill>
                  <a:schemeClr val="tx2"/>
                </a:solidFill>
              </a:rPr>
              <a:t>Definitions and concepts</a:t>
            </a:r>
          </a:p>
          <a:p>
            <a:pPr marL="342900" indent="-342900">
              <a:spcBef>
                <a:spcPts val="1200"/>
              </a:spcBef>
              <a:spcAft>
                <a:spcPts val="1200"/>
              </a:spcAft>
              <a:buFont typeface="Arial" panose="020B0604020202020204" pitchFamily="34" charset="0"/>
              <a:buChar char="•"/>
            </a:pPr>
            <a:r>
              <a:rPr lang="en-US">
                <a:solidFill>
                  <a:schemeClr val="tx2"/>
                </a:solidFill>
              </a:rPr>
              <a:t>Emission sources and CO</a:t>
            </a:r>
            <a:r>
              <a:rPr lang="en-US" baseline="-25000">
                <a:solidFill>
                  <a:schemeClr val="tx2"/>
                </a:solidFill>
              </a:rPr>
              <a:t>2</a:t>
            </a:r>
            <a:r>
              <a:rPr lang="en-US">
                <a:solidFill>
                  <a:schemeClr val="tx2"/>
                </a:solidFill>
              </a:rPr>
              <a:t>e</a:t>
            </a:r>
          </a:p>
          <a:p>
            <a:pPr marL="342900" indent="-342900">
              <a:spcBef>
                <a:spcPts val="1200"/>
              </a:spcBef>
              <a:spcAft>
                <a:spcPts val="1200"/>
              </a:spcAft>
              <a:buFont typeface="Arial" panose="020B0604020202020204" pitchFamily="34" charset="0"/>
              <a:buChar char="•"/>
            </a:pPr>
            <a:r>
              <a:rPr lang="en-US">
                <a:solidFill>
                  <a:schemeClr val="tx2"/>
                </a:solidFill>
              </a:rPr>
              <a:t>Emission scopes</a:t>
            </a:r>
          </a:p>
          <a:p>
            <a:pPr marL="342900" indent="-342900">
              <a:spcBef>
                <a:spcPts val="1200"/>
              </a:spcBef>
              <a:spcAft>
                <a:spcPts val="1200"/>
              </a:spcAft>
              <a:buFont typeface="Arial" panose="020B0604020202020204" pitchFamily="34" charset="0"/>
              <a:buChar char="•"/>
            </a:pPr>
            <a:r>
              <a:rPr lang="en-US">
                <a:solidFill>
                  <a:schemeClr val="tx2"/>
                </a:solidFill>
              </a:rPr>
              <a:t>Reduction targets and goals</a:t>
            </a:r>
          </a:p>
          <a:p>
            <a:pPr marL="342900" indent="-342900">
              <a:spcBef>
                <a:spcPts val="1200"/>
              </a:spcBef>
              <a:spcAft>
                <a:spcPts val="1200"/>
              </a:spcAft>
              <a:buFont typeface="Arial" panose="020B0604020202020204" pitchFamily="34" charset="0"/>
              <a:buChar char="•"/>
            </a:pPr>
            <a:r>
              <a:rPr lang="en-US">
                <a:solidFill>
                  <a:schemeClr val="tx2"/>
                </a:solidFill>
              </a:rPr>
              <a:t>Emission factors and estimation factors</a:t>
            </a:r>
          </a:p>
        </p:txBody>
      </p:sp>
    </p:spTree>
    <p:extLst>
      <p:ext uri="{BB962C8B-B14F-4D97-AF65-F5344CB8AC3E}">
        <p14:creationId xmlns:p14="http://schemas.microsoft.com/office/powerpoint/2010/main" val="12089478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188AEE3-465A-40D0-AA62-5D1EBC6C160E}"/>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E394B503-2717-4DAA-BD01-BA722D4F7D12}"/>
              </a:ext>
            </a:extLst>
          </p:cNvPr>
          <p:cNvSpPr>
            <a:spLocks noGrp="1"/>
          </p:cNvSpPr>
          <p:nvPr>
            <p:ph type="title"/>
          </p:nvPr>
        </p:nvSpPr>
        <p:spPr>
          <a:xfrm>
            <a:off x="588963" y="457200"/>
            <a:ext cx="11017250" cy="1231106"/>
          </a:xfrm>
        </p:spPr>
        <p:txBody>
          <a:bodyPr/>
          <a:lstStyle/>
          <a:p>
            <a:r>
              <a:rPr lang="en-US" sz="4000"/>
              <a:t>Our climate, </a:t>
            </a:r>
            <a:br>
              <a:rPr lang="en-US" sz="4000"/>
            </a:br>
            <a:r>
              <a:rPr lang="en-US" sz="4000"/>
              <a:t>	</a:t>
            </a:r>
          </a:p>
        </p:txBody>
      </p:sp>
      <p:sp>
        <p:nvSpPr>
          <p:cNvPr id="15" name="TextBox 14">
            <a:extLst>
              <a:ext uri="{FF2B5EF4-FFF2-40B4-BE49-F238E27FC236}">
                <a16:creationId xmlns:a16="http://schemas.microsoft.com/office/drawing/2014/main" id="{F39D6284-B4BE-4489-B9C7-8D0CF6D69030}"/>
              </a:ext>
            </a:extLst>
          </p:cNvPr>
          <p:cNvSpPr txBox="1"/>
          <p:nvPr/>
        </p:nvSpPr>
        <p:spPr>
          <a:xfrm>
            <a:off x="1464469" y="1016336"/>
            <a:ext cx="6738936" cy="707886"/>
          </a:xfrm>
          <a:prstGeom prst="rect">
            <a:avLst/>
          </a:prstGeom>
          <a:noFill/>
        </p:spPr>
        <p:txBody>
          <a:bodyPr wrap="square">
            <a:spAutoFit/>
          </a:bodyPr>
          <a:lstStyle/>
          <a:p>
            <a:r>
              <a:rPr lang="en-US" sz="4000" spc="-50">
                <a:ln w="3175">
                  <a:noFill/>
                </a:ln>
                <a:solidFill>
                  <a:schemeClr val="tx2"/>
                </a:solidFill>
                <a:latin typeface="Segoe UI Semibold"/>
                <a:cs typeface="Segoe UI" pitchFamily="34" charset="0"/>
              </a:rPr>
              <a:t>o</a:t>
            </a:r>
            <a:r>
              <a:rPr kumimoji="0" lang="en-US" sz="4000" b="0" i="0" u="none" strike="noStrike" kern="1200" cap="none" spc="-50" normalizeH="0" baseline="0" noProof="0">
                <a:ln w="3175">
                  <a:noFill/>
                </a:ln>
                <a:solidFill>
                  <a:schemeClr val="tx2"/>
                </a:solidFill>
                <a:effectLst/>
                <a:uLnTx/>
                <a:uFillTx/>
                <a:latin typeface="Segoe UI Semibold"/>
                <a:ea typeface="+mn-ea"/>
                <a:cs typeface="Segoe UI" pitchFamily="34" charset="0"/>
              </a:rPr>
              <a:t>ur</a:t>
            </a:r>
            <a:r>
              <a:rPr kumimoji="0" lang="en-US" sz="4000" b="0" i="0" u="none" strike="noStrike" kern="1200" cap="none" spc="-50" normalizeH="0" baseline="0" noProof="0">
                <a:ln w="3175">
                  <a:noFill/>
                </a:ln>
                <a:solidFill>
                  <a:schemeClr val="tx2"/>
                </a:solidFill>
                <a:effectLst/>
                <a:uLnTx/>
                <a:uFillTx/>
                <a:latin typeface="Segoe UI Semibold"/>
                <a:cs typeface="Segoe UI" pitchFamily="34" charset="0"/>
              </a:rPr>
              <a:t> future</a:t>
            </a:r>
            <a:endParaRPr lang="en-US">
              <a:solidFill>
                <a:schemeClr val="tx2"/>
              </a:solidFill>
            </a:endParaRPr>
          </a:p>
        </p:txBody>
      </p:sp>
    </p:spTree>
    <p:extLst>
      <p:ext uri="{BB962C8B-B14F-4D97-AF65-F5344CB8AC3E}">
        <p14:creationId xmlns:p14="http://schemas.microsoft.com/office/powerpoint/2010/main" val="638804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2.77556E-17 L -2.08333E-7 0.01898 " pathEditMode="relative" rAng="0" ptsTypes="AA">
                                      <p:cBhvr>
                                        <p:cTn id="9" dur="700" spd="-100000" fill="hold"/>
                                        <p:tgtEl>
                                          <p:spTgt spid="2"/>
                                        </p:tgtEl>
                                        <p:attrNameLst>
                                          <p:attrName>ppt_x</p:attrName>
                                          <p:attrName>ppt_y</p:attrName>
                                        </p:attrNameLst>
                                      </p:cBhvr>
                                      <p:rCtr x="0" y="949"/>
                                    </p:animMotion>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500"/>
                                  </p:stCondLst>
                                  <p:childTnLst>
                                    <p:animMotion origin="layout" path="M -2.08333E-7 3.7037E-6 L -2.08333E-7 0.01898 " pathEditMode="relative" rAng="0" ptsTypes="AA">
                                      <p:cBhvr>
                                        <p:cTn id="14" dur="700" spd="-100000" fill="hold"/>
                                        <p:tgtEl>
                                          <p:spTgt spid="1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p:bldP spid="1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35635B16-1CBF-4F6F-8117-21F8DE4A10FE}"/>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4" cstate="print">
            <a:extLst>
              <a:ext uri="{28A0092B-C50C-407E-A947-70E740481C1C}">
                <a14:useLocalDpi xmlns:a14="http://schemas.microsoft.com/office/drawing/2010/main"/>
              </a:ext>
              <a:ext uri="{837473B0-CC2E-450A-ABE3-18F120FF3D39}">
                <a1611:picAttrSrcUrl xmlns:a1611="http://schemas.microsoft.com/office/drawing/2016/11/main" r:id="rId5"/>
              </a:ext>
            </a:extLst>
          </a:blip>
          <a:srcRect/>
          <a:stretch/>
        </p:blipFill>
        <p:spPr>
          <a:xfrm>
            <a:off x="0" y="0"/>
            <a:ext cx="12191999" cy="6858000"/>
          </a:xfrm>
          <a:prstGeom prst="rect">
            <a:avLst/>
          </a:prstGeom>
        </p:spPr>
      </p:pic>
      <p:sp>
        <p:nvSpPr>
          <p:cNvPr id="13" name="Rectangle 12">
            <a:extLst>
              <a:ext uri="{FF2B5EF4-FFF2-40B4-BE49-F238E27FC236}">
                <a16:creationId xmlns:a16="http://schemas.microsoft.com/office/drawing/2014/main" id="{EAAE8B27-C0D4-4681-8860-EC1BFB708CD8}"/>
              </a:ext>
              <a:ext uri="{C183D7F6-B498-43B3-948B-1728B52AA6E4}">
                <adec:decorative xmlns:adec="http://schemas.microsoft.com/office/drawing/2017/decorative" val="1"/>
              </a:ext>
            </a:extLst>
          </p:cNvPr>
          <p:cNvSpPr/>
          <p:nvPr/>
        </p:nvSpPr>
        <p:spPr bwMode="auto">
          <a:xfrm>
            <a:off x="2" y="0"/>
            <a:ext cx="12191998" cy="6858266"/>
          </a:xfrm>
          <a:prstGeom prst="rect">
            <a:avLst/>
          </a:prstGeom>
          <a:gradFill flip="none" rotWithShape="1">
            <a:gsLst>
              <a:gs pos="15000">
                <a:schemeClr val="bg1">
                  <a:alpha val="56000"/>
                </a:schemeClr>
              </a:gs>
              <a:gs pos="44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03A428BB-525A-4429-97BC-356990EBF4F4}"/>
              </a:ext>
              <a:ext uri="{C183D7F6-B498-43B3-948B-1728B52AA6E4}">
                <adec:decorative xmlns:adec="http://schemas.microsoft.com/office/drawing/2017/decorative" val="1"/>
              </a:ext>
            </a:extLst>
          </p:cNvPr>
          <p:cNvSpPr/>
          <p:nvPr/>
        </p:nvSpPr>
        <p:spPr bwMode="auto">
          <a:xfrm>
            <a:off x="0" y="0"/>
            <a:ext cx="12191998" cy="6858000"/>
          </a:xfrm>
          <a:prstGeom prst="rect">
            <a:avLst/>
          </a:prstGeom>
          <a:gradFill flip="none" rotWithShape="1">
            <a:gsLst>
              <a:gs pos="0">
                <a:schemeClr val="accent2">
                  <a:lumMod val="40000"/>
                  <a:lumOff val="60000"/>
                </a:schemeClr>
              </a:gs>
              <a:gs pos="74000">
                <a:schemeClr val="tx1">
                  <a:alpha val="0"/>
                </a:schemeClr>
              </a:gs>
            </a:gsLst>
            <a:lin ang="4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C430984-E28F-4739-9E10-E57608D5C1C9}"/>
              </a:ext>
            </a:extLst>
          </p:cNvPr>
          <p:cNvSpPr>
            <a:spLocks noGrp="1"/>
          </p:cNvSpPr>
          <p:nvPr>
            <p:ph type="title"/>
          </p:nvPr>
        </p:nvSpPr>
        <p:spPr>
          <a:xfrm>
            <a:off x="536895" y="461394"/>
            <a:ext cx="11069318" cy="487931"/>
          </a:xfrm>
        </p:spPr>
        <p:txBody>
          <a:bodyPr/>
          <a:lstStyle/>
          <a:p>
            <a:pPr algn="ctr"/>
            <a:r>
              <a:rPr lang="en-US">
                <a:solidFill>
                  <a:schemeClr val="bg1"/>
                </a:solidFill>
              </a:rPr>
              <a:t>Sustainability drivers</a:t>
            </a:r>
          </a:p>
        </p:txBody>
      </p:sp>
      <p:pic>
        <p:nvPicPr>
          <p:cNvPr id="4" name="Picture 3" descr="Customers">
            <a:extLst>
              <a:ext uri="{FF2B5EF4-FFF2-40B4-BE49-F238E27FC236}">
                <a16:creationId xmlns:a16="http://schemas.microsoft.com/office/drawing/2014/main" id="{6750CDD1-0A00-4AFD-8313-D8AE8E2C7C33}"/>
              </a:ext>
            </a:extLst>
          </p:cNvPr>
          <p:cNvPicPr>
            <a:picLocks noChangeAspect="1"/>
          </p:cNvPicPr>
          <p:nvPr/>
        </p:nvPicPr>
        <p:blipFill>
          <a:blip r:embed="rId6" cstate="print">
            <a:extLst>
              <a:ext uri="{28A0092B-C50C-407E-A947-70E740481C1C}">
                <a14:useLocalDpi xmlns:a14="http://schemas.microsoft.com/office/drawing/2010/main"/>
              </a:ext>
              <a:ext uri="{837473B0-CC2E-450A-ABE3-18F120FF3D39}">
                <a1611:picAttrSrcUrl xmlns:a1611="http://schemas.microsoft.com/office/drawing/2016/11/main" r:id="rId7"/>
              </a:ext>
            </a:extLst>
          </a:blip>
          <a:srcRect/>
          <a:stretch/>
        </p:blipFill>
        <p:spPr>
          <a:xfrm>
            <a:off x="1503719" y="2435613"/>
            <a:ext cx="2065469" cy="1371600"/>
          </a:xfrm>
          <a:prstGeom prst="rect">
            <a:avLst/>
          </a:prstGeom>
        </p:spPr>
      </p:pic>
      <p:sp>
        <p:nvSpPr>
          <p:cNvPr id="11" name="Rectangle 10">
            <a:extLst>
              <a:ext uri="{FF2B5EF4-FFF2-40B4-BE49-F238E27FC236}">
                <a16:creationId xmlns:a16="http://schemas.microsoft.com/office/drawing/2014/main" id="{5893351F-393B-495B-81CE-BF2402F20564}"/>
              </a:ext>
            </a:extLst>
          </p:cNvPr>
          <p:cNvSpPr/>
          <p:nvPr/>
        </p:nvSpPr>
        <p:spPr bwMode="auto">
          <a:xfrm>
            <a:off x="1503719"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Customers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 name="Picture 4" descr="Investors">
            <a:extLst>
              <a:ext uri="{FF2B5EF4-FFF2-40B4-BE49-F238E27FC236}">
                <a16:creationId xmlns:a16="http://schemas.microsoft.com/office/drawing/2014/main" id="{C7005532-96FD-4668-A1B0-D4263491F3C9}"/>
              </a:ext>
            </a:extLst>
          </p:cNvPr>
          <p:cNvPicPr>
            <a:picLocks noChangeAspect="1"/>
          </p:cNvPicPr>
          <p:nvPr/>
        </p:nvPicPr>
        <p:blipFill>
          <a:blip r:embed="rId8">
            <a:extLst>
              <a:ext uri="{28A0092B-C50C-407E-A947-70E740481C1C}">
                <a14:useLocalDpi xmlns:a14="http://schemas.microsoft.com/office/drawing/2010/main"/>
              </a:ext>
              <a:ext uri="{837473B0-CC2E-450A-ABE3-18F120FF3D39}">
                <a1611:picAttrSrcUrl xmlns:a1611="http://schemas.microsoft.com/office/drawing/2016/11/main" r:id="rId9"/>
              </a:ext>
            </a:extLst>
          </a:blip>
          <a:srcRect/>
          <a:stretch/>
        </p:blipFill>
        <p:spPr>
          <a:xfrm>
            <a:off x="3864177" y="2435613"/>
            <a:ext cx="2027978" cy="1371600"/>
          </a:xfrm>
          <a:prstGeom prst="rect">
            <a:avLst/>
          </a:prstGeom>
        </p:spPr>
      </p:pic>
      <p:sp>
        <p:nvSpPr>
          <p:cNvPr id="10" name="Rectangle 9">
            <a:extLst>
              <a:ext uri="{FF2B5EF4-FFF2-40B4-BE49-F238E27FC236}">
                <a16:creationId xmlns:a16="http://schemas.microsoft.com/office/drawing/2014/main" id="{B56925F8-2D38-4CB8-9EBC-3B522C48015A}"/>
              </a:ext>
            </a:extLst>
          </p:cNvPr>
          <p:cNvSpPr/>
          <p:nvPr/>
        </p:nvSpPr>
        <p:spPr bwMode="auto">
          <a:xfrm>
            <a:off x="3864177"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Investors</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4" name="Picture 13" descr="Hand with a gavel">
            <a:extLst>
              <a:ext uri="{FF2B5EF4-FFF2-40B4-BE49-F238E27FC236}">
                <a16:creationId xmlns:a16="http://schemas.microsoft.com/office/drawing/2014/main" id="{D6996943-CCFD-46AC-B644-A2434163979C}"/>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6218844" y="2435613"/>
            <a:ext cx="2057903" cy="1371600"/>
          </a:xfrm>
          <a:prstGeom prst="rect">
            <a:avLst/>
          </a:prstGeom>
        </p:spPr>
      </p:pic>
      <p:sp>
        <p:nvSpPr>
          <p:cNvPr id="12" name="Rectangle 11">
            <a:extLst>
              <a:ext uri="{FF2B5EF4-FFF2-40B4-BE49-F238E27FC236}">
                <a16:creationId xmlns:a16="http://schemas.microsoft.com/office/drawing/2014/main" id="{188DC550-00A5-41D6-93A2-F30EFB02A395}"/>
              </a:ext>
            </a:extLst>
          </p:cNvPr>
          <p:cNvSpPr/>
          <p:nvPr/>
        </p:nvSpPr>
        <p:spPr bwMode="auto">
          <a:xfrm>
            <a:off x="6218844"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Regulators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6" descr="Employees">
            <a:extLst>
              <a:ext uri="{FF2B5EF4-FFF2-40B4-BE49-F238E27FC236}">
                <a16:creationId xmlns:a16="http://schemas.microsoft.com/office/drawing/2014/main" id="{A1097A7A-EB6C-4FAE-9168-C6235C23FE48}"/>
              </a:ext>
            </a:extLst>
          </p:cNvPr>
          <p:cNvPicPr>
            <a:picLocks noChangeAspect="1"/>
          </p:cNvPicPr>
          <p:nvPr/>
        </p:nvPicPr>
        <p:blipFill>
          <a:blip r:embed="rId11" cstate="print">
            <a:extLst>
              <a:ext uri="{28A0092B-C50C-407E-A947-70E740481C1C}">
                <a14:useLocalDpi xmlns:a14="http://schemas.microsoft.com/office/drawing/2010/main"/>
              </a:ext>
              <a:ext uri="{837473B0-CC2E-450A-ABE3-18F120FF3D39}">
                <a1611:picAttrSrcUrl xmlns:a1611="http://schemas.microsoft.com/office/drawing/2016/11/main" r:id="rId12"/>
              </a:ext>
            </a:extLst>
          </a:blip>
          <a:srcRect/>
          <a:stretch/>
        </p:blipFill>
        <p:spPr>
          <a:xfrm>
            <a:off x="8600299" y="2435613"/>
            <a:ext cx="2057903" cy="1404618"/>
          </a:xfrm>
          <a:prstGeom prst="rect">
            <a:avLst/>
          </a:prstGeom>
        </p:spPr>
      </p:pic>
      <p:sp>
        <p:nvSpPr>
          <p:cNvPr id="17" name="Rectangle 16">
            <a:extLst>
              <a:ext uri="{FF2B5EF4-FFF2-40B4-BE49-F238E27FC236}">
                <a16:creationId xmlns:a16="http://schemas.microsoft.com/office/drawing/2014/main" id="{6E7E4AE5-8E5A-4819-A1A8-58A86A63EB8A}"/>
              </a:ext>
            </a:extLst>
          </p:cNvPr>
          <p:cNvSpPr/>
          <p:nvPr/>
        </p:nvSpPr>
        <p:spPr bwMode="auto">
          <a:xfrm>
            <a:off x="8600300"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Employees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618611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33333E-6 2.22222E-6 L 3.33333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ship in the ocean with melting ice">
            <a:extLst>
              <a:ext uri="{FF2B5EF4-FFF2-40B4-BE49-F238E27FC236}">
                <a16:creationId xmlns:a16="http://schemas.microsoft.com/office/drawing/2014/main" id="{35635B16-1CBF-4F6F-8117-21F8DE4A10FE}"/>
              </a:ext>
              <a:ext uri="{C183D7F6-B498-43B3-948B-1728B52AA6E4}">
                <adec:decorative xmlns:adec="http://schemas.microsoft.com/office/drawing/2017/decorative" val="1"/>
              </a:ext>
            </a:extLst>
          </p:cNvPr>
          <p:cNvPicPr>
            <a:picLocks noGrp="1" noChangeAspect="1"/>
          </p:cNvPicPr>
          <p:nvPr>
            <p:ph type="pic" sz="quarter" idx="12"/>
          </p:nvPr>
        </p:nvPicPr>
        <p:blipFill>
          <a:blip r:embed="rId4">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C430984-E28F-4739-9E10-E57608D5C1C9}"/>
              </a:ext>
            </a:extLst>
          </p:cNvPr>
          <p:cNvSpPr>
            <a:spLocks noGrp="1"/>
          </p:cNvSpPr>
          <p:nvPr>
            <p:ph type="title"/>
          </p:nvPr>
        </p:nvSpPr>
        <p:spPr>
          <a:xfrm>
            <a:off x="536895" y="461394"/>
            <a:ext cx="11069318" cy="487931"/>
          </a:xfrm>
        </p:spPr>
        <p:txBody>
          <a:bodyPr/>
          <a:lstStyle/>
          <a:p>
            <a:pPr algn="ctr"/>
            <a:r>
              <a:rPr lang="en-US">
                <a:solidFill>
                  <a:schemeClr val="bg1"/>
                </a:solidFill>
              </a:rPr>
              <a:t>Sustainability challenges</a:t>
            </a:r>
          </a:p>
        </p:txBody>
      </p:sp>
      <p:pic>
        <p:nvPicPr>
          <p:cNvPr id="5" name="Picture 4" descr="Standards image">
            <a:extLst>
              <a:ext uri="{FF2B5EF4-FFF2-40B4-BE49-F238E27FC236}">
                <a16:creationId xmlns:a16="http://schemas.microsoft.com/office/drawing/2014/main" id="{C7005532-96FD-4668-A1B0-D4263491F3C9}"/>
              </a:ext>
            </a:extLst>
          </p:cNvPr>
          <p:cNvPicPr>
            <a:picLocks/>
          </p:cNvPicPr>
          <p:nvPr/>
        </p:nvPicPr>
        <p:blipFill>
          <a:blip r:embed="rId5"/>
          <a:stretch>
            <a:fillRect/>
          </a:stretch>
        </p:blipFill>
        <p:spPr>
          <a:xfrm>
            <a:off x="1525158" y="2004596"/>
            <a:ext cx="2066544" cy="1577016"/>
          </a:xfrm>
          <a:prstGeom prst="rect">
            <a:avLst/>
          </a:prstGeom>
        </p:spPr>
      </p:pic>
      <p:sp>
        <p:nvSpPr>
          <p:cNvPr id="10" name="Rectangle 9">
            <a:extLst>
              <a:ext uri="{FF2B5EF4-FFF2-40B4-BE49-F238E27FC236}">
                <a16:creationId xmlns:a16="http://schemas.microsoft.com/office/drawing/2014/main" id="{B56925F8-2D38-4CB8-9EBC-3B522C48015A}"/>
              </a:ext>
            </a:extLst>
          </p:cNvPr>
          <p:cNvSpPr/>
          <p:nvPr/>
        </p:nvSpPr>
        <p:spPr bwMode="auto">
          <a:xfrm>
            <a:off x="1525157"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Lack of standards</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4" name="Picture 13" descr="Spreadsheet">
            <a:extLst>
              <a:ext uri="{FF2B5EF4-FFF2-40B4-BE49-F238E27FC236}">
                <a16:creationId xmlns:a16="http://schemas.microsoft.com/office/drawing/2014/main" id="{D6996943-CCFD-46AC-B644-A2434163979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432"/>
          <a:stretch/>
        </p:blipFill>
        <p:spPr>
          <a:xfrm>
            <a:off x="3864944" y="2004596"/>
            <a:ext cx="2066544" cy="1591056"/>
          </a:xfrm>
          <a:prstGeom prst="rect">
            <a:avLst/>
          </a:prstGeom>
        </p:spPr>
      </p:pic>
      <p:sp>
        <p:nvSpPr>
          <p:cNvPr id="12" name="Rectangle 11">
            <a:extLst>
              <a:ext uri="{FF2B5EF4-FFF2-40B4-BE49-F238E27FC236}">
                <a16:creationId xmlns:a16="http://schemas.microsoft.com/office/drawing/2014/main" id="{188DC550-00A5-41D6-93A2-F30EFB02A395}"/>
              </a:ext>
            </a:extLst>
          </p:cNvPr>
          <p:cNvSpPr/>
          <p:nvPr/>
        </p:nvSpPr>
        <p:spPr bwMode="auto">
          <a:xfrm>
            <a:off x="3864944"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Slow manual processes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 name="Picture 3" descr="Remote warehouse">
            <a:extLst>
              <a:ext uri="{FF2B5EF4-FFF2-40B4-BE49-F238E27FC236}">
                <a16:creationId xmlns:a16="http://schemas.microsoft.com/office/drawing/2014/main" id="{6750CDD1-0A00-4AFD-8313-D8AE8E2C7C33}"/>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a:ext>
            </a:extLst>
          </a:blip>
          <a:srcRect/>
          <a:stretch/>
        </p:blipFill>
        <p:spPr>
          <a:xfrm>
            <a:off x="6227990" y="2004596"/>
            <a:ext cx="2066544" cy="1577016"/>
          </a:xfrm>
          <a:prstGeom prst="rect">
            <a:avLst/>
          </a:prstGeom>
        </p:spPr>
      </p:pic>
      <p:sp>
        <p:nvSpPr>
          <p:cNvPr id="11" name="Rectangle 10">
            <a:extLst>
              <a:ext uri="{FF2B5EF4-FFF2-40B4-BE49-F238E27FC236}">
                <a16:creationId xmlns:a16="http://schemas.microsoft.com/office/drawing/2014/main" id="{5893351F-393B-495B-81CE-BF2402F20564}"/>
              </a:ext>
            </a:extLst>
          </p:cNvPr>
          <p:cNvSpPr/>
          <p:nvPr/>
        </p:nvSpPr>
        <p:spPr bwMode="auto">
          <a:xfrm>
            <a:off x="6227990"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Siloed data</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6" descr="team looking at reports">
            <a:extLst>
              <a:ext uri="{FF2B5EF4-FFF2-40B4-BE49-F238E27FC236}">
                <a16:creationId xmlns:a16="http://schemas.microsoft.com/office/drawing/2014/main" id="{A1097A7A-EB6C-4FAE-9168-C6235C23FE48}"/>
              </a:ext>
            </a:extLst>
          </p:cNvPr>
          <p:cNvPicPr>
            <a:picLocks/>
          </p:cNvPicPr>
          <p:nvPr/>
        </p:nvPicPr>
        <p:blipFill rotWithShape="1">
          <a:blip r:embed="rId9" cstate="print">
            <a:extLst>
              <a:ext uri="{28A0092B-C50C-407E-A947-70E740481C1C}">
                <a14:useLocalDpi xmlns:a14="http://schemas.microsoft.com/office/drawing/2010/main"/>
              </a:ext>
            </a:extLst>
          </a:blip>
          <a:srcRect l="416" r="6755" b="7171"/>
          <a:stretch/>
        </p:blipFill>
        <p:spPr>
          <a:xfrm>
            <a:off x="8600299" y="2004596"/>
            <a:ext cx="2066544" cy="1591056"/>
          </a:xfrm>
          <a:prstGeom prst="rect">
            <a:avLst/>
          </a:prstGeom>
        </p:spPr>
      </p:pic>
      <p:sp>
        <p:nvSpPr>
          <p:cNvPr id="17" name="Rectangle 16">
            <a:extLst>
              <a:ext uri="{FF2B5EF4-FFF2-40B4-BE49-F238E27FC236}">
                <a16:creationId xmlns:a16="http://schemas.microsoft.com/office/drawing/2014/main" id="{6E7E4AE5-8E5A-4819-A1A8-58A86A63EB8A}"/>
              </a:ext>
            </a:extLst>
          </p:cNvPr>
          <p:cNvSpPr/>
          <p:nvPr/>
        </p:nvSpPr>
        <p:spPr bwMode="auto">
          <a:xfrm>
            <a:off x="8600299"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Value chain </a:t>
            </a:r>
            <a:b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transparency</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458558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33333E-6 2.22222E-6 L 3.33333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9">
            <a:extLst>
              <a:ext uri="{FF2B5EF4-FFF2-40B4-BE49-F238E27FC236}">
                <a16:creationId xmlns:a16="http://schemas.microsoft.com/office/drawing/2014/main" id="{3D10627D-E3A5-421B-83C5-37BE0B4032D4}"/>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382FA6B-CAD7-4FD2-94F8-1095082BF833}"/>
              </a:ext>
              <a:ext uri="{C183D7F6-B498-43B3-948B-1728B52AA6E4}">
                <adec:decorative xmlns:adec="http://schemas.microsoft.com/office/drawing/2017/decorative" val="1"/>
              </a:ext>
            </a:extLst>
          </p:cNvPr>
          <p:cNvSpPr/>
          <p:nvPr/>
        </p:nvSpPr>
        <p:spPr bwMode="auto">
          <a:xfrm>
            <a:off x="0" y="0"/>
            <a:ext cx="12192000" cy="6858000"/>
          </a:xfrm>
          <a:prstGeom prst="rect">
            <a:avLst/>
          </a:prstGeom>
          <a:gradFill flip="none" rotWithShape="1">
            <a:gsLst>
              <a:gs pos="0">
                <a:srgbClr val="000000">
                  <a:alpha val="90980"/>
                </a:srgbClr>
              </a:gs>
              <a:gs pos="74000">
                <a:schemeClr val="tx1">
                  <a:alpha val="0"/>
                </a:schemeClr>
              </a:gs>
            </a:gsLst>
            <a:lin ang="4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AFB28DD-102B-4407-BE7E-8685FEE594BC}"/>
              </a:ext>
            </a:extLst>
          </p:cNvPr>
          <p:cNvSpPr>
            <a:spLocks noGrp="1"/>
          </p:cNvSpPr>
          <p:nvPr>
            <p:ph type="title"/>
          </p:nvPr>
        </p:nvSpPr>
        <p:spPr>
          <a:xfrm>
            <a:off x="588262" y="457200"/>
            <a:ext cx="8789653" cy="492443"/>
          </a:xfrm>
        </p:spPr>
        <p:txBody>
          <a:bodyPr/>
          <a:lstStyle/>
          <a:p>
            <a:r>
              <a:rPr lang="en-US">
                <a:solidFill>
                  <a:schemeClr val="bg1"/>
                </a:solidFill>
              </a:rPr>
              <a:t>Transformation requires a data-first approach</a:t>
            </a:r>
          </a:p>
        </p:txBody>
      </p:sp>
      <p:sp>
        <p:nvSpPr>
          <p:cNvPr id="11" name="Rectangle 10">
            <a:extLst>
              <a:ext uri="{FF2B5EF4-FFF2-40B4-BE49-F238E27FC236}">
                <a16:creationId xmlns:a16="http://schemas.microsoft.com/office/drawing/2014/main" id="{0FA0DDD7-4142-4395-8016-394F5E0612F8}"/>
              </a:ext>
              <a:ext uri="{C183D7F6-B498-43B3-948B-1728B52AA6E4}">
                <adec:decorative xmlns:adec="http://schemas.microsoft.com/office/drawing/2017/decorative" val="1"/>
              </a:ext>
            </a:extLst>
          </p:cNvPr>
          <p:cNvSpPr/>
          <p:nvPr/>
        </p:nvSpPr>
        <p:spPr bwMode="auto">
          <a:xfrm>
            <a:off x="6985552" y="5043146"/>
            <a:ext cx="5206448" cy="14789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2">
            <a:extLst>
              <a:ext uri="{FF2B5EF4-FFF2-40B4-BE49-F238E27FC236}">
                <a16:creationId xmlns:a16="http://schemas.microsoft.com/office/drawing/2014/main" id="{1742AC32-D23E-4B21-9082-F244ABAFFDB3}"/>
              </a:ext>
            </a:extLst>
          </p:cNvPr>
          <p:cNvSpPr txBox="1">
            <a:spLocks/>
          </p:cNvSpPr>
          <p:nvPr/>
        </p:nvSpPr>
        <p:spPr>
          <a:xfrm>
            <a:off x="7290790" y="5111988"/>
            <a:ext cx="4586885" cy="128881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000" spc="0">
                <a:ln>
                  <a:noFill/>
                </a:ln>
                <a:solidFill>
                  <a:srgbClr val="50E6FF"/>
                </a:solidFill>
              </a:rPr>
              <a:t>Achieve data integrity and visibility </a:t>
            </a:r>
            <a:br>
              <a:rPr lang="en-US" sz="2000" spc="0">
                <a:ln>
                  <a:noFill/>
                </a:ln>
                <a:solidFill>
                  <a:srgbClr val="FFFFFF"/>
                </a:solidFill>
                <a:latin typeface="Segoe UI"/>
              </a:rPr>
            </a:br>
            <a:r>
              <a:rPr lang="en-US" sz="2000" spc="0">
                <a:ln>
                  <a:noFill/>
                </a:ln>
                <a:solidFill>
                  <a:srgbClr val="FFFFFF"/>
                </a:solidFill>
                <a:latin typeface="Segoe UI"/>
              </a:rPr>
              <a:t>across Scope 1, 2, and 3 emissions</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727073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95833E-6 4.07407E-6 L -3.95833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52FB-6A77-45E5-8C9D-32F04D326394}"/>
              </a:ext>
            </a:extLst>
          </p:cNvPr>
          <p:cNvSpPr>
            <a:spLocks noGrp="1"/>
          </p:cNvSpPr>
          <p:nvPr>
            <p:ph type="title"/>
          </p:nvPr>
        </p:nvSpPr>
        <p:spPr/>
        <p:txBody>
          <a:bodyPr/>
          <a:lstStyle/>
          <a:p>
            <a:r>
              <a:rPr lang="en-US"/>
              <a:t>Definitions and concepts</a:t>
            </a:r>
          </a:p>
        </p:txBody>
      </p:sp>
    </p:spTree>
    <p:extLst>
      <p:ext uri="{BB962C8B-B14F-4D97-AF65-F5344CB8AC3E}">
        <p14:creationId xmlns:p14="http://schemas.microsoft.com/office/powerpoint/2010/main" val="908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Placeholder 30">
            <a:extLst>
              <a:ext uri="{FF2B5EF4-FFF2-40B4-BE49-F238E27FC236}">
                <a16:creationId xmlns:a16="http://schemas.microsoft.com/office/drawing/2014/main" id="{D31AFEB7-8800-45F5-9364-FECF230D8B8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75807" y="0"/>
            <a:ext cx="8316193" cy="6858000"/>
          </a:xfrm>
          <a:prstGeom prst="rect">
            <a:avLst/>
          </a:prstGeom>
        </p:spPr>
      </p:pic>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a:xfrm>
            <a:off x="359687" y="350775"/>
            <a:ext cx="3603191" cy="984885"/>
          </a:xfrm>
        </p:spPr>
        <p:txBody>
          <a:bodyPr/>
          <a:lstStyle/>
          <a:p>
            <a:r>
              <a:rPr lang="en-US"/>
              <a:t>The greenhouse effect</a:t>
            </a:r>
          </a:p>
        </p:txBody>
      </p:sp>
      <p:sp>
        <p:nvSpPr>
          <p:cNvPr id="8" name="TextBox 7">
            <a:extLst>
              <a:ext uri="{FF2B5EF4-FFF2-40B4-BE49-F238E27FC236}">
                <a16:creationId xmlns:a16="http://schemas.microsoft.com/office/drawing/2014/main" id="{202E4B4B-C337-43E9-A883-70CC47F78A4B}"/>
              </a:ext>
            </a:extLst>
          </p:cNvPr>
          <p:cNvSpPr txBox="1"/>
          <p:nvPr/>
        </p:nvSpPr>
        <p:spPr>
          <a:xfrm>
            <a:off x="255803" y="1851383"/>
            <a:ext cx="3459428" cy="4647426"/>
          </a:xfrm>
          <a:prstGeom prst="rect">
            <a:avLst/>
          </a:prstGeom>
          <a:noFill/>
        </p:spPr>
        <p:txBody>
          <a:bodyPr wrap="square" lIns="137160" tIns="91440" rIns="137160" bIns="91440" anchor="t">
            <a:spAutoFit/>
          </a:bodyPr>
          <a:lstStyle/>
          <a:p>
            <a:pPr>
              <a:spcBef>
                <a:spcPts val="600"/>
              </a:spcBef>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Greenhouse gases (GHGs) </a:t>
            </a:r>
            <a:r>
              <a:rPr lang="en-US" sz="2000">
                <a:solidFill>
                  <a:srgbClr val="000000"/>
                </a:solidFill>
                <a:latin typeface="Segoe UI"/>
                <a:cs typeface="Segoe UI Semilight"/>
              </a:rPr>
              <a:t>trap heat from the sun inside Earth’s atmosphere</a:t>
            </a:r>
            <a:endParaRPr lang="en-US" sz="2000">
              <a:solidFill>
                <a:srgbClr val="000000"/>
              </a:solidFill>
              <a:latin typeface="Segoe UI"/>
              <a:cs typeface="Segoe UI Semilight" panose="020B04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a:spcBef>
                <a:spcPts val="600"/>
              </a:spcBef>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Human activities </a:t>
            </a:r>
            <a:r>
              <a:rPr lang="en-US" sz="2000">
                <a:solidFill>
                  <a:srgbClr val="000000"/>
                </a:solidFill>
                <a:latin typeface="Segoe UI"/>
                <a:cs typeface="Segoe UI Semilight"/>
              </a:rPr>
              <a:t>release more carbon dioxide (CO</a:t>
            </a:r>
            <a:r>
              <a:rPr lang="en-US" sz="2000" baseline="-25000">
                <a:solidFill>
                  <a:srgbClr val="000000"/>
                </a:solidFill>
                <a:latin typeface="Segoe UI"/>
                <a:cs typeface="Segoe UI Semilight"/>
              </a:rPr>
              <a:t>2</a:t>
            </a:r>
            <a:r>
              <a:rPr lang="en-US" sz="2000">
                <a:solidFill>
                  <a:srgbClr val="000000"/>
                </a:solidFill>
                <a:latin typeface="Segoe UI"/>
                <a:cs typeface="Segoe UI Semilight"/>
              </a:rPr>
              <a:t>) into the atmosphere than ecosystems can recycle</a:t>
            </a:r>
          </a:p>
          <a:p>
            <a:pPr>
              <a:spcBef>
                <a:spcPts val="600"/>
              </a:spcBef>
              <a:defRPr/>
            </a:pPr>
            <a:endParaRPr lang="en-US" sz="2000">
              <a:solidFill>
                <a:srgbClr val="000000"/>
              </a:solidFill>
              <a:latin typeface="Segoe UI"/>
              <a:cs typeface="Segoe UI Semilight"/>
            </a:endParaRPr>
          </a:p>
          <a:p>
            <a:pPr>
              <a:spcBef>
                <a:spcPts val="600"/>
              </a:spcBef>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Trapped heat </a:t>
            </a:r>
            <a:r>
              <a:rPr lang="en-US" sz="2000">
                <a:solidFill>
                  <a:srgbClr val="000000"/>
                </a:solidFill>
                <a:latin typeface="Segoe UI"/>
                <a:cs typeface="Segoe UI Semilight"/>
              </a:rPr>
              <a:t>causes climate change</a:t>
            </a:r>
            <a:endParaRPr lang="en-US" sz="2000">
              <a:solidFill>
                <a:srgbClr val="000000"/>
              </a:solidFill>
              <a:latin typeface="Segoe UI"/>
              <a:cs typeface="Segoe UI Semilight" panose="020B0402040204020203" pitchFamily="34" charset="0"/>
            </a:endParaRPr>
          </a:p>
          <a:p>
            <a:pPr>
              <a:spcBef>
                <a:spcPts val="600"/>
              </a:spcBef>
              <a:defRPr/>
            </a:pPr>
            <a:endParaRPr lang="en-US" sz="2000">
              <a:solidFill>
                <a:srgbClr val="000000"/>
              </a:solidFill>
              <a:latin typeface="Segoe UI"/>
              <a:cs typeface="Segoe UI Semilight" panose="020B04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cxnSp>
        <p:nvCxnSpPr>
          <p:cNvPr id="15" name="Straight Arrow Connector 14">
            <a:extLst>
              <a:ext uri="{FF2B5EF4-FFF2-40B4-BE49-F238E27FC236}">
                <a16:creationId xmlns:a16="http://schemas.microsoft.com/office/drawing/2014/main" id="{2488A555-0441-4DC8-9E91-1287843F9A5A}"/>
              </a:ext>
            </a:extLst>
          </p:cNvPr>
          <p:cNvCxnSpPr>
            <a:cxnSpLocks/>
          </p:cNvCxnSpPr>
          <p:nvPr/>
        </p:nvCxnSpPr>
        <p:spPr>
          <a:xfrm>
            <a:off x="6520187" y="2682380"/>
            <a:ext cx="0" cy="2348967"/>
          </a:xfrm>
          <a:prstGeom prst="straightConnector1">
            <a:avLst/>
          </a:prstGeom>
          <a:ln w="762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7B8E0A3-7132-466F-ABD1-11314D38A0CA}"/>
              </a:ext>
            </a:extLst>
          </p:cNvPr>
          <p:cNvSpPr/>
          <p:nvPr/>
        </p:nvSpPr>
        <p:spPr bwMode="auto">
          <a:xfrm>
            <a:off x="7079756" y="3192187"/>
            <a:ext cx="45719" cy="98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CAB300E0-3E3B-46A1-B592-295E1356D248}"/>
              </a:ext>
            </a:extLst>
          </p:cNvPr>
          <p:cNvSpPr/>
          <p:nvPr/>
        </p:nvSpPr>
        <p:spPr bwMode="auto">
          <a:xfrm>
            <a:off x="7264848" y="843218"/>
            <a:ext cx="2491329" cy="4166817"/>
          </a:xfrm>
          <a:custGeom>
            <a:avLst/>
            <a:gdLst>
              <a:gd name="connsiteX0" fmla="*/ 0 w 2491329"/>
              <a:gd name="connsiteY0" fmla="*/ 1790472 h 4166817"/>
              <a:gd name="connsiteX1" fmla="*/ 54754 w 2491329"/>
              <a:gd name="connsiteY1" fmla="*/ 4166817 h 4166817"/>
              <a:gd name="connsiteX2" fmla="*/ 2491329 w 2491329"/>
              <a:gd name="connsiteY2" fmla="*/ 0 h 4166817"/>
            </a:gdLst>
            <a:ahLst/>
            <a:cxnLst>
              <a:cxn ang="0">
                <a:pos x="connsiteX0" y="connsiteY0"/>
              </a:cxn>
              <a:cxn ang="0">
                <a:pos x="connsiteX1" y="connsiteY1"/>
              </a:cxn>
              <a:cxn ang="0">
                <a:pos x="connsiteX2" y="connsiteY2"/>
              </a:cxn>
            </a:cxnLst>
            <a:rect l="l" t="t" r="r" b="b"/>
            <a:pathLst>
              <a:path w="2491329" h="4166817">
                <a:moveTo>
                  <a:pt x="0" y="1790472"/>
                </a:moveTo>
                <a:lnTo>
                  <a:pt x="54754" y="4166817"/>
                </a:lnTo>
                <a:lnTo>
                  <a:pt x="2491329" y="0"/>
                </a:lnTo>
              </a:path>
            </a:pathLst>
          </a:custGeom>
          <a:ln w="762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21" name="Graphic 20">
            <a:extLst>
              <a:ext uri="{FF2B5EF4-FFF2-40B4-BE49-F238E27FC236}">
                <a16:creationId xmlns:a16="http://schemas.microsoft.com/office/drawing/2014/main" id="{6E4B7BBC-7224-4205-9763-77F7776C860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6200000">
            <a:off x="8417390" y="2644038"/>
            <a:ext cx="2600866" cy="2600866"/>
          </a:xfrm>
          <a:prstGeom prst="rect">
            <a:avLst/>
          </a:prstGeom>
        </p:spPr>
      </p:pic>
      <p:pic>
        <p:nvPicPr>
          <p:cNvPr id="22" name="Graphic 21">
            <a:extLst>
              <a:ext uri="{FF2B5EF4-FFF2-40B4-BE49-F238E27FC236}">
                <a16:creationId xmlns:a16="http://schemas.microsoft.com/office/drawing/2014/main" id="{6CE8BC04-57DC-45CB-A4E8-C66E5F0AF69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6200000">
            <a:off x="10307002" y="3290745"/>
            <a:ext cx="1669436" cy="1669436"/>
          </a:xfrm>
          <a:prstGeom prst="rect">
            <a:avLst/>
          </a:prstGeom>
        </p:spPr>
      </p:pic>
      <p:sp>
        <p:nvSpPr>
          <p:cNvPr id="24" name="Rectangle 23">
            <a:extLst>
              <a:ext uri="{FF2B5EF4-FFF2-40B4-BE49-F238E27FC236}">
                <a16:creationId xmlns:a16="http://schemas.microsoft.com/office/drawing/2014/main" id="{5CF5440A-908A-4833-B5FC-283F7391BC00}"/>
              </a:ext>
            </a:extLst>
          </p:cNvPr>
          <p:cNvSpPr/>
          <p:nvPr/>
        </p:nvSpPr>
        <p:spPr bwMode="auto">
          <a:xfrm>
            <a:off x="3875806" y="0"/>
            <a:ext cx="8316194" cy="64610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69C505A0-8EE0-4C13-A517-66A0C6EB6FE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67917" y="210740"/>
            <a:ext cx="1957473" cy="1957473"/>
          </a:xfrm>
          <a:prstGeom prst="rect">
            <a:avLst/>
          </a:prstGeom>
        </p:spPr>
      </p:pic>
      <p:grpSp>
        <p:nvGrpSpPr>
          <p:cNvPr id="32" name="Group 31">
            <a:extLst>
              <a:ext uri="{FF2B5EF4-FFF2-40B4-BE49-F238E27FC236}">
                <a16:creationId xmlns:a16="http://schemas.microsoft.com/office/drawing/2014/main" id="{0D5E7BF1-57E1-42C8-A5B8-3AB69B2A2453}"/>
              </a:ext>
            </a:extLst>
          </p:cNvPr>
          <p:cNvGrpSpPr/>
          <p:nvPr/>
        </p:nvGrpSpPr>
        <p:grpSpPr>
          <a:xfrm>
            <a:off x="10364269" y="1277085"/>
            <a:ext cx="1669436" cy="2006327"/>
            <a:chOff x="10364269" y="1277085"/>
            <a:chExt cx="1669436" cy="2006327"/>
          </a:xfrm>
        </p:grpSpPr>
        <p:grpSp>
          <p:nvGrpSpPr>
            <p:cNvPr id="27" name="Group 26">
              <a:extLst>
                <a:ext uri="{FF2B5EF4-FFF2-40B4-BE49-F238E27FC236}">
                  <a16:creationId xmlns:a16="http://schemas.microsoft.com/office/drawing/2014/main" id="{FAEBB9C8-3F3B-4ABF-B35D-F69AEA5AB5D5}"/>
                </a:ext>
              </a:extLst>
            </p:cNvPr>
            <p:cNvGrpSpPr/>
            <p:nvPr/>
          </p:nvGrpSpPr>
          <p:grpSpPr>
            <a:xfrm>
              <a:off x="10364269" y="1613976"/>
              <a:ext cx="1669436" cy="1669436"/>
              <a:chOff x="10364269" y="1613976"/>
              <a:chExt cx="1669436" cy="1669436"/>
            </a:xfrm>
          </p:grpSpPr>
          <p:pic>
            <p:nvPicPr>
              <p:cNvPr id="23" name="Graphic 22">
                <a:extLst>
                  <a:ext uri="{FF2B5EF4-FFF2-40B4-BE49-F238E27FC236}">
                    <a16:creationId xmlns:a16="http://schemas.microsoft.com/office/drawing/2014/main" id="{30A11CD4-011E-4D32-AA5F-057A7731851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478525">
                <a:off x="10364269" y="1613976"/>
                <a:ext cx="1669436" cy="1669436"/>
              </a:xfrm>
              <a:prstGeom prst="rect">
                <a:avLst/>
              </a:prstGeom>
            </p:spPr>
          </p:pic>
          <p:cxnSp>
            <p:nvCxnSpPr>
              <p:cNvPr id="26" name="Straight Connector 25">
                <a:extLst>
                  <a:ext uri="{FF2B5EF4-FFF2-40B4-BE49-F238E27FC236}">
                    <a16:creationId xmlns:a16="http://schemas.microsoft.com/office/drawing/2014/main" id="{1B9C0660-4BE5-4EA4-AFB4-B19D688A462A}"/>
                  </a:ext>
                </a:extLst>
              </p:cNvPr>
              <p:cNvCxnSpPr/>
              <p:nvPr/>
            </p:nvCxnSpPr>
            <p:spPr>
              <a:xfrm>
                <a:off x="10742831" y="1659061"/>
                <a:ext cx="1233607" cy="0"/>
              </a:xfrm>
              <a:prstGeom prst="line">
                <a:avLst/>
              </a:prstGeom>
              <a:ln w="762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53403EE4-F54A-49D4-AD92-0FADB5F4974B}"/>
                </a:ext>
              </a:extLst>
            </p:cNvPr>
            <p:cNvSpPr txBox="1"/>
            <p:nvPr/>
          </p:nvSpPr>
          <p:spPr>
            <a:xfrm>
              <a:off x="11040156" y="1277085"/>
              <a:ext cx="644407" cy="307777"/>
            </a:xfrm>
            <a:prstGeom prst="rect">
              <a:avLst/>
            </a:prstGeom>
            <a:noFill/>
          </p:spPr>
          <p:txBody>
            <a:bodyPr wrap="none" lIns="0" tIns="0" rIns="0" bIns="0" rtlCol="0">
              <a:spAutoFit/>
            </a:bodyPr>
            <a:lstStyle/>
            <a:p>
              <a:pPr algn="l"/>
              <a:r>
                <a:rPr lang="en-US" sz="2000">
                  <a:solidFill>
                    <a:schemeClr val="bg1"/>
                  </a:solidFill>
                </a:rPr>
                <a:t>GHGs</a:t>
              </a:r>
            </a:p>
          </p:txBody>
        </p:sp>
      </p:grpSp>
    </p:spTree>
    <p:extLst>
      <p:ext uri="{BB962C8B-B14F-4D97-AF65-F5344CB8AC3E}">
        <p14:creationId xmlns:p14="http://schemas.microsoft.com/office/powerpoint/2010/main" val="370144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54167E-6 3.33333E-6 L -3.54167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down)">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r>
              <a:rPr lang="en-US"/>
              <a:t>Sources of emissions</a:t>
            </a:r>
          </a:p>
        </p:txBody>
      </p:sp>
      <p:grpSp>
        <p:nvGrpSpPr>
          <p:cNvPr id="14" name="Group 13" descr="CO2, CH4, N2O, HFCs, PCFs, CFCs, SF6, H20, O3.">
            <a:extLst>
              <a:ext uri="{FF2B5EF4-FFF2-40B4-BE49-F238E27FC236}">
                <a16:creationId xmlns:a16="http://schemas.microsoft.com/office/drawing/2014/main" id="{BA8C3A2A-159F-114A-A9F8-07F56AC78253}"/>
              </a:ext>
            </a:extLst>
          </p:cNvPr>
          <p:cNvGrpSpPr/>
          <p:nvPr/>
        </p:nvGrpSpPr>
        <p:grpSpPr>
          <a:xfrm>
            <a:off x="1432009" y="1339242"/>
            <a:ext cx="9265088" cy="1464523"/>
            <a:chOff x="1432009" y="1103224"/>
            <a:chExt cx="9265088" cy="1464523"/>
          </a:xfrm>
        </p:grpSpPr>
        <p:sp>
          <p:nvSpPr>
            <p:cNvPr id="12" name="TextBox 11">
              <a:extLst>
                <a:ext uri="{FF2B5EF4-FFF2-40B4-BE49-F238E27FC236}">
                  <a16:creationId xmlns:a16="http://schemas.microsoft.com/office/drawing/2014/main" id="{70C98D11-003E-464F-BF56-CCAF38252DC1}"/>
                </a:ext>
              </a:extLst>
            </p:cNvPr>
            <p:cNvSpPr txBox="1"/>
            <p:nvPr/>
          </p:nvSpPr>
          <p:spPr>
            <a:xfrm>
              <a:off x="10254347" y="2121128"/>
              <a:ext cx="442750" cy="369332"/>
            </a:xfrm>
            <a:prstGeom prst="rect">
              <a:avLst/>
            </a:prstGeom>
            <a:noFill/>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a:t>
              </a:r>
              <a:r>
                <a:rPr kumimoji="0" lang="en-US" sz="18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3</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AEEFA803-9121-4636-A623-90B8CB17CAF1}"/>
                </a:ext>
              </a:extLst>
            </p:cNvPr>
            <p:cNvSpPr txBox="1"/>
            <p:nvPr/>
          </p:nvSpPr>
          <p:spPr>
            <a:xfrm>
              <a:off x="9516980" y="1103224"/>
              <a:ext cx="791728"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H</a:t>
              </a:r>
              <a:r>
                <a:rPr kumimoji="0" lang="en-US" sz="24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a:t>
              </a:r>
            </a:p>
          </p:txBody>
        </p:sp>
        <p:sp>
          <p:nvSpPr>
            <p:cNvPr id="5" name="TextBox 4">
              <a:extLst>
                <a:ext uri="{FF2B5EF4-FFF2-40B4-BE49-F238E27FC236}">
                  <a16:creationId xmlns:a16="http://schemas.microsoft.com/office/drawing/2014/main" id="{37A03C28-249F-4EE8-B850-0A834B07DA0D}"/>
                </a:ext>
              </a:extLst>
            </p:cNvPr>
            <p:cNvSpPr txBox="1"/>
            <p:nvPr/>
          </p:nvSpPr>
          <p:spPr>
            <a:xfrm>
              <a:off x="4837200" y="1710437"/>
              <a:ext cx="84411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HFCs</a:t>
              </a:r>
            </a:p>
          </p:txBody>
        </p:sp>
        <p:sp>
          <p:nvSpPr>
            <p:cNvPr id="7" name="TextBox 6">
              <a:extLst>
                <a:ext uri="{FF2B5EF4-FFF2-40B4-BE49-F238E27FC236}">
                  <a16:creationId xmlns:a16="http://schemas.microsoft.com/office/drawing/2014/main" id="{0E21A4E0-E469-4499-8393-E24563EA9DE3}"/>
                </a:ext>
              </a:extLst>
            </p:cNvPr>
            <p:cNvSpPr txBox="1"/>
            <p:nvPr/>
          </p:nvSpPr>
          <p:spPr>
            <a:xfrm>
              <a:off x="3422290" y="2254354"/>
              <a:ext cx="736530"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a:t>
              </a:r>
              <a:r>
                <a:rPr kumimoji="0" lang="en-US" sz="12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a:t>
              </a:r>
            </a:p>
          </p:txBody>
        </p:sp>
        <p:sp>
          <p:nvSpPr>
            <p:cNvPr id="8" name="TextBox 7">
              <a:extLst>
                <a:ext uri="{FF2B5EF4-FFF2-40B4-BE49-F238E27FC236}">
                  <a16:creationId xmlns:a16="http://schemas.microsoft.com/office/drawing/2014/main" id="{9C00BF9C-8F3A-4901-9469-A66A4D8E1D44}"/>
                </a:ext>
              </a:extLst>
            </p:cNvPr>
            <p:cNvSpPr txBox="1"/>
            <p:nvPr/>
          </p:nvSpPr>
          <p:spPr>
            <a:xfrm>
              <a:off x="2646933" y="1497641"/>
              <a:ext cx="755459"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CH</a:t>
              </a:r>
              <a:r>
                <a:rPr kumimoji="0" lang="en-US" sz="18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4</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02A1B6DF-AC45-41C8-97BA-55F29015B413}"/>
                </a:ext>
              </a:extLst>
            </p:cNvPr>
            <p:cNvSpPr txBox="1"/>
            <p:nvPr/>
          </p:nvSpPr>
          <p:spPr>
            <a:xfrm>
              <a:off x="8553814" y="2105677"/>
              <a:ext cx="787657"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SF</a:t>
              </a:r>
              <a:r>
                <a:rPr kumimoji="0" lang="en-US" sz="18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6</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239D285A-A705-40D5-98A6-ADD2B994F3E2}"/>
                </a:ext>
              </a:extLst>
            </p:cNvPr>
            <p:cNvSpPr txBox="1"/>
            <p:nvPr/>
          </p:nvSpPr>
          <p:spPr>
            <a:xfrm>
              <a:off x="6410002" y="1219710"/>
              <a:ext cx="844112"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PCFs </a:t>
              </a:r>
            </a:p>
          </p:txBody>
        </p:sp>
        <p:sp>
          <p:nvSpPr>
            <p:cNvPr id="11" name="TextBox 10">
              <a:extLst>
                <a:ext uri="{FF2B5EF4-FFF2-40B4-BE49-F238E27FC236}">
                  <a16:creationId xmlns:a16="http://schemas.microsoft.com/office/drawing/2014/main" id="{706EEE45-CA0E-475B-8AC6-F0A44ED79FF5}"/>
                </a:ext>
              </a:extLst>
            </p:cNvPr>
            <p:cNvSpPr txBox="1"/>
            <p:nvPr/>
          </p:nvSpPr>
          <p:spPr>
            <a:xfrm>
              <a:off x="1432009" y="2167637"/>
              <a:ext cx="736125"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 </a:t>
              </a:r>
            </a:p>
          </p:txBody>
        </p:sp>
        <p:sp>
          <p:nvSpPr>
            <p:cNvPr id="13" name="TextBox 12">
              <a:extLst>
                <a:ext uri="{FF2B5EF4-FFF2-40B4-BE49-F238E27FC236}">
                  <a16:creationId xmlns:a16="http://schemas.microsoft.com/office/drawing/2014/main" id="{56968753-3E75-4AD1-A418-44A4A1CB202E}"/>
                </a:ext>
              </a:extLst>
            </p:cNvPr>
            <p:cNvSpPr txBox="1"/>
            <p:nvPr/>
          </p:nvSpPr>
          <p:spPr>
            <a:xfrm>
              <a:off x="7094905" y="2069688"/>
              <a:ext cx="938225"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CFCs</a:t>
              </a:r>
            </a:p>
          </p:txBody>
        </p:sp>
      </p:grpSp>
      <p:pic>
        <p:nvPicPr>
          <p:cNvPr id="21" name="Graphic 20" descr="Electric Tower with solid fill">
            <a:extLst>
              <a:ext uri="{FF2B5EF4-FFF2-40B4-BE49-F238E27FC236}">
                <a16:creationId xmlns:a16="http://schemas.microsoft.com/office/drawing/2014/main" id="{6F4CF564-98AD-4F8F-8CE7-9FD87DC655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16" y="3333410"/>
            <a:ext cx="1063838" cy="1063838"/>
          </a:xfrm>
          <a:prstGeom prst="rect">
            <a:avLst/>
          </a:prstGeom>
        </p:spPr>
      </p:pic>
      <p:sp>
        <p:nvSpPr>
          <p:cNvPr id="31" name="TextBox 30">
            <a:extLst>
              <a:ext uri="{FF2B5EF4-FFF2-40B4-BE49-F238E27FC236}">
                <a16:creationId xmlns:a16="http://schemas.microsoft.com/office/drawing/2014/main" id="{0448A14A-2778-437D-AD65-E043F5C775D8}"/>
              </a:ext>
            </a:extLst>
          </p:cNvPr>
          <p:cNvSpPr txBox="1"/>
          <p:nvPr/>
        </p:nvSpPr>
        <p:spPr>
          <a:xfrm>
            <a:off x="613748" y="4750375"/>
            <a:ext cx="1449774" cy="80021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Energy generation</a:t>
            </a:r>
            <a:br>
              <a:rPr kumimoji="0" lang="en-US" sz="1200" b="0" i="0" u="none" strike="noStrike" kern="1200" cap="none" spc="0" normalizeH="0" baseline="0" noProof="0">
                <a:ln>
                  <a:noFill/>
                </a:ln>
                <a:solidFill>
                  <a:srgbClr val="0078D4"/>
                </a:solidFill>
                <a:effectLst/>
                <a:uLnTx/>
                <a:uFillTx/>
                <a:latin typeface="Segoe UI Semibold"/>
                <a:ea typeface="+mn-ea"/>
                <a:cs typeface="+mn-cs"/>
              </a:rPr>
            </a:br>
            <a:r>
              <a:rPr kumimoji="0" lang="en-US" sz="1200" b="0" i="0" u="none" strike="noStrike" kern="1200" cap="none" spc="0" normalizeH="0" baseline="0" noProof="0">
                <a:ln>
                  <a:noFill/>
                </a:ln>
                <a:solidFill>
                  <a:srgbClr val="0078D4"/>
                </a:solidFill>
                <a:effectLst/>
                <a:uLnTx/>
                <a:uFillTx/>
                <a:latin typeface="Segoe UI Semibold"/>
                <a:ea typeface="+mn-ea"/>
                <a:cs typeface="+mn-cs"/>
              </a:rPr>
              <a:t>(Electricity and heat)</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pic>
        <p:nvPicPr>
          <p:cNvPr id="4" name="Graphic 3" descr="Office towers.">
            <a:extLst>
              <a:ext uri="{FF2B5EF4-FFF2-40B4-BE49-F238E27FC236}">
                <a16:creationId xmlns:a16="http://schemas.microsoft.com/office/drawing/2014/main" id="{363CA8E6-BA2A-4822-AA6A-F99EF319722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49874" y="3398056"/>
            <a:ext cx="934547" cy="934547"/>
          </a:xfrm>
          <a:prstGeom prst="rect">
            <a:avLst/>
          </a:prstGeom>
        </p:spPr>
      </p:pic>
      <p:sp>
        <p:nvSpPr>
          <p:cNvPr id="29" name="TextBox 28">
            <a:extLst>
              <a:ext uri="{FF2B5EF4-FFF2-40B4-BE49-F238E27FC236}">
                <a16:creationId xmlns:a16="http://schemas.microsoft.com/office/drawing/2014/main" id="{47A9FE0C-C71D-4F32-BD71-4FC677D1C438}"/>
              </a:ext>
            </a:extLst>
          </p:cNvPr>
          <p:cNvSpPr txBox="1"/>
          <p:nvPr/>
        </p:nvSpPr>
        <p:spPr>
          <a:xfrm>
            <a:off x="2492260" y="4750375"/>
            <a:ext cx="144977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Building</a:t>
            </a:r>
          </a:p>
        </p:txBody>
      </p:sp>
      <p:pic>
        <p:nvPicPr>
          <p:cNvPr id="6" name="Graphic 5" descr="A car and a bus.">
            <a:extLst>
              <a:ext uri="{FF2B5EF4-FFF2-40B4-BE49-F238E27FC236}">
                <a16:creationId xmlns:a16="http://schemas.microsoft.com/office/drawing/2014/main" id="{E00B279C-5F78-4E37-8939-D3ABF7305FA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4643621" y="3361940"/>
            <a:ext cx="1006779" cy="1006779"/>
          </a:xfrm>
          <a:prstGeom prst="rect">
            <a:avLst/>
          </a:prstGeom>
        </p:spPr>
      </p:pic>
      <p:sp>
        <p:nvSpPr>
          <p:cNvPr id="33" name="TextBox 32">
            <a:extLst>
              <a:ext uri="{FF2B5EF4-FFF2-40B4-BE49-F238E27FC236}">
                <a16:creationId xmlns:a16="http://schemas.microsoft.com/office/drawing/2014/main" id="{4D3BABA7-2950-4C6B-BB92-15A2F904938A}"/>
              </a:ext>
            </a:extLst>
          </p:cNvPr>
          <p:cNvSpPr txBox="1"/>
          <p:nvPr/>
        </p:nvSpPr>
        <p:spPr>
          <a:xfrm>
            <a:off x="4420585" y="4750375"/>
            <a:ext cx="144977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Transport</a:t>
            </a:r>
          </a:p>
        </p:txBody>
      </p:sp>
      <p:pic>
        <p:nvPicPr>
          <p:cNvPr id="19" name="Graphic 18" descr="A production plant with two flues and smoke coming out of one.">
            <a:extLst>
              <a:ext uri="{FF2B5EF4-FFF2-40B4-BE49-F238E27FC236}">
                <a16:creationId xmlns:a16="http://schemas.microsoft.com/office/drawing/2014/main" id="{E5E0E0C8-3AA4-44AB-B534-ECAC9507B4FB}"/>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99760" y="3290362"/>
            <a:ext cx="1149935" cy="1149935"/>
          </a:xfrm>
          <a:prstGeom prst="rect">
            <a:avLst/>
          </a:prstGeom>
        </p:spPr>
      </p:pic>
      <p:sp>
        <p:nvSpPr>
          <p:cNvPr id="35" name="TextBox 34">
            <a:extLst>
              <a:ext uri="{FF2B5EF4-FFF2-40B4-BE49-F238E27FC236}">
                <a16:creationId xmlns:a16="http://schemas.microsoft.com/office/drawing/2014/main" id="{50985FC0-3D1E-47B2-9A6B-A6C65C9A7AFE}"/>
              </a:ext>
            </a:extLst>
          </p:cNvPr>
          <p:cNvSpPr txBox="1"/>
          <p:nvPr/>
        </p:nvSpPr>
        <p:spPr>
          <a:xfrm>
            <a:off x="6449840" y="4750375"/>
            <a:ext cx="144977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Industry</a:t>
            </a:r>
          </a:p>
        </p:txBody>
      </p:sp>
      <p:grpSp>
        <p:nvGrpSpPr>
          <p:cNvPr id="28" name="Group 27" descr="Rolling hills, a pine tree, a couple of leafy trees, a cow grazing, and the sun in the sky.">
            <a:extLst>
              <a:ext uri="{FF2B5EF4-FFF2-40B4-BE49-F238E27FC236}">
                <a16:creationId xmlns:a16="http://schemas.microsoft.com/office/drawing/2014/main" id="{532F6C2D-5C23-40D1-8D2C-7B3352BB5F7C}"/>
              </a:ext>
            </a:extLst>
          </p:cNvPr>
          <p:cNvGrpSpPr/>
          <p:nvPr/>
        </p:nvGrpSpPr>
        <p:grpSpPr>
          <a:xfrm>
            <a:off x="8479096" y="3241342"/>
            <a:ext cx="2906188" cy="1247975"/>
            <a:chOff x="5662786" y="4015896"/>
            <a:chExt cx="3919499" cy="1683111"/>
          </a:xfrm>
          <a:solidFill>
            <a:schemeClr val="accent2"/>
          </a:solidFill>
        </p:grpSpPr>
        <p:pic>
          <p:nvPicPr>
            <p:cNvPr id="23" name="Graphic 22" descr="Agriculture outline">
              <a:extLst>
                <a:ext uri="{FF2B5EF4-FFF2-40B4-BE49-F238E27FC236}">
                  <a16:creationId xmlns:a16="http://schemas.microsoft.com/office/drawing/2014/main" id="{CA1E9EAF-BF04-4984-B960-1DFE6E459C1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49747" y="4015896"/>
              <a:ext cx="1683111" cy="1683111"/>
            </a:xfrm>
            <a:prstGeom prst="rect">
              <a:avLst/>
            </a:prstGeom>
          </p:spPr>
        </p:pic>
        <p:pic>
          <p:nvPicPr>
            <p:cNvPr id="25" name="Graphic 24" descr="Fir tree outline">
              <a:extLst>
                <a:ext uri="{FF2B5EF4-FFF2-40B4-BE49-F238E27FC236}">
                  <a16:creationId xmlns:a16="http://schemas.microsoft.com/office/drawing/2014/main" id="{2F6C76D7-A224-4094-A2EB-534C6ADE231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62786" y="4153620"/>
              <a:ext cx="1495968" cy="1495968"/>
            </a:xfrm>
            <a:prstGeom prst="rect">
              <a:avLst/>
            </a:prstGeom>
          </p:spPr>
        </p:pic>
        <p:pic>
          <p:nvPicPr>
            <p:cNvPr id="27" name="Graphic 26">
              <a:extLst>
                <a:ext uri="{FF2B5EF4-FFF2-40B4-BE49-F238E27FC236}">
                  <a16:creationId xmlns:a16="http://schemas.microsoft.com/office/drawing/2014/main" id="{1A9557C7-769F-49B6-B514-37BCC32813BB}"/>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480742" y="4548045"/>
              <a:ext cx="1101543" cy="1101543"/>
            </a:xfrm>
            <a:prstGeom prst="rect">
              <a:avLst/>
            </a:prstGeom>
          </p:spPr>
        </p:pic>
      </p:grpSp>
      <p:sp>
        <p:nvSpPr>
          <p:cNvPr id="37" name="TextBox 36">
            <a:extLst>
              <a:ext uri="{FF2B5EF4-FFF2-40B4-BE49-F238E27FC236}">
                <a16:creationId xmlns:a16="http://schemas.microsoft.com/office/drawing/2014/main" id="{8F45AE8F-0EEF-4434-8789-07672B25D097}"/>
              </a:ext>
            </a:extLst>
          </p:cNvPr>
          <p:cNvSpPr txBox="1"/>
          <p:nvPr/>
        </p:nvSpPr>
        <p:spPr>
          <a:xfrm>
            <a:off x="8924219" y="4750375"/>
            <a:ext cx="2015943" cy="923330"/>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Agriculture, forestry, and other land use</a:t>
            </a:r>
          </a:p>
        </p:txBody>
      </p:sp>
    </p:spTree>
    <p:extLst>
      <p:ext uri="{BB962C8B-B14F-4D97-AF65-F5344CB8AC3E}">
        <p14:creationId xmlns:p14="http://schemas.microsoft.com/office/powerpoint/2010/main" val="40408278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D3682C0-BD30-4CFD-9D52-7C9B05D47A87}"/>
              </a:ext>
              <a:ext uri="{C183D7F6-B498-43B3-948B-1728B52AA6E4}">
                <adec:decorative xmlns:adec="http://schemas.microsoft.com/office/drawing/2017/decorative" val="1"/>
              </a:ext>
            </a:extLst>
          </p:cNvPr>
          <p:cNvSpPr/>
          <p:nvPr/>
        </p:nvSpPr>
        <p:spPr bwMode="auto">
          <a:xfrm>
            <a:off x="7398327" y="1"/>
            <a:ext cx="4793673"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a:xfrm>
            <a:off x="588263" y="457200"/>
            <a:ext cx="11018520" cy="861774"/>
          </a:xfrm>
        </p:spPr>
        <p:txBody>
          <a:bodyPr/>
          <a:lstStyle/>
          <a:p>
            <a:r>
              <a:rPr lang="en-US"/>
              <a:t>Carbon dioxide equivalent (CO</a:t>
            </a:r>
            <a:r>
              <a:rPr lang="en-US" baseline="-25000"/>
              <a:t>2</a:t>
            </a:r>
            <a:r>
              <a:rPr lang="en-US"/>
              <a:t>e)</a:t>
            </a:r>
            <a:br>
              <a:rPr lang="en-US"/>
            </a:br>
            <a:r>
              <a:rPr lang="en-US" sz="2400">
                <a:latin typeface="+mn-lt"/>
              </a:rPr>
              <a:t>A unified metric for multiple greenhouse gases</a:t>
            </a:r>
            <a:endParaRPr lang="en-US">
              <a:latin typeface="+mn-lt"/>
            </a:endParaRPr>
          </a:p>
        </p:txBody>
      </p:sp>
      <p:sp>
        <p:nvSpPr>
          <p:cNvPr id="43" name="TextBox 42">
            <a:extLst>
              <a:ext uri="{FF2B5EF4-FFF2-40B4-BE49-F238E27FC236}">
                <a16:creationId xmlns:a16="http://schemas.microsoft.com/office/drawing/2014/main" id="{82476124-C77F-45EE-A428-B3F4E54450E8}"/>
              </a:ext>
            </a:extLst>
          </p:cNvPr>
          <p:cNvSpPr txBox="1"/>
          <p:nvPr/>
        </p:nvSpPr>
        <p:spPr>
          <a:xfrm>
            <a:off x="588263" y="2020193"/>
            <a:ext cx="4885348" cy="403187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Different human-emitted gases cause global warming at varying intensities and timescales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Carbon Dioxide (CO</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Methane (CH</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4</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Nitrous Oxide (N</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 </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Refrigerant Gases (HFCs, PCFs and CFCs)</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Sulphur Hexafluoride (SF</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6</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Water Vapor (H</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Ozone (O</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3</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46" name="TextBox 45">
            <a:extLst>
              <a:ext uri="{FF2B5EF4-FFF2-40B4-BE49-F238E27FC236}">
                <a16:creationId xmlns:a16="http://schemas.microsoft.com/office/drawing/2014/main" id="{1D20AEC2-2A12-47AB-A660-A2984C353783}"/>
              </a:ext>
            </a:extLst>
          </p:cNvPr>
          <p:cNvSpPr txBox="1"/>
          <p:nvPr/>
        </p:nvSpPr>
        <p:spPr>
          <a:xfrm>
            <a:off x="7979790" y="2020193"/>
            <a:ext cx="3630746" cy="406265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Segoe UI Semibold"/>
                <a:ea typeface="+mn-ea"/>
                <a:cs typeface="+mn-cs"/>
              </a:rPr>
              <a:t>Global warming potential (GWP) </a:t>
            </a:r>
            <a:r>
              <a:rPr kumimoji="0" lang="en-US" sz="2400" b="0" i="0" u="none" strike="noStrike" kern="1200" cap="none" spc="0" normalizeH="0" baseline="0" noProof="0">
                <a:ln>
                  <a:noFill/>
                </a:ln>
                <a:solidFill>
                  <a:schemeClr val="bg1"/>
                </a:solidFill>
                <a:effectLst/>
                <a:uLnTx/>
                <a:uFillTx/>
                <a:latin typeface="Segoe UI"/>
                <a:ea typeface="+mn-ea"/>
                <a:cs typeface="+mn-cs"/>
              </a:rPr>
              <a:t>is the potency with which each gas traps heat from the sun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bg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a:ea typeface="+mn-ea"/>
                <a:cs typeface="+mn-cs"/>
              </a:rPr>
              <a:t>Sustainability Manager uses GWP to convert an organization’s multifaceted emissions into carbon dioxide equivalent (CO</a:t>
            </a:r>
            <a:r>
              <a:rPr kumimoji="0" lang="en-US" sz="2400" b="0" i="0" u="none" strike="noStrike" kern="1200" cap="none" spc="0" normalizeH="0" baseline="-25000" noProof="0">
                <a:ln>
                  <a:noFill/>
                </a:ln>
                <a:solidFill>
                  <a:schemeClr val="bg1"/>
                </a:solidFill>
                <a:effectLst/>
                <a:uLnTx/>
                <a:uFillTx/>
                <a:latin typeface="Segoe UI"/>
                <a:ea typeface="+mn-ea"/>
                <a:cs typeface="+mn-cs"/>
              </a:rPr>
              <a:t>2</a:t>
            </a:r>
            <a:r>
              <a:rPr kumimoji="0" lang="en-US" sz="2400" b="0" i="0" u="none" strike="noStrike" kern="1200" cap="none" spc="0" normalizeH="0" baseline="0" noProof="0">
                <a:ln>
                  <a:noFill/>
                </a:ln>
                <a:solidFill>
                  <a:schemeClr val="bg1"/>
                </a:solidFill>
                <a:effectLst/>
                <a:uLnTx/>
                <a:uFillTx/>
                <a:latin typeface="Segoe UI"/>
                <a:ea typeface="+mn-ea"/>
                <a:cs typeface="+mn-cs"/>
              </a:rPr>
              <a:t>e)</a:t>
            </a:r>
            <a:br>
              <a:rPr kumimoji="0" lang="en-US" sz="2400" b="0" i="0" u="none" strike="noStrike" kern="1200" cap="none" spc="0" normalizeH="0" baseline="0" noProof="0">
                <a:ln>
                  <a:noFill/>
                </a:ln>
                <a:solidFill>
                  <a:schemeClr val="bg1"/>
                </a:solidFill>
                <a:effectLst/>
                <a:uLnTx/>
                <a:uFillTx/>
                <a:latin typeface="Segoe UI"/>
                <a:ea typeface="+mn-ea"/>
                <a:cs typeface="+mn-cs"/>
              </a:rPr>
            </a:br>
            <a:endParaRPr kumimoji="0" lang="en-US" sz="2400" b="0" i="0" u="none" strike="noStrike" kern="1200" cap="none" spc="0" normalizeH="0" baseline="0" noProof="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6427277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70782772-F0B9-41AD-9537-F92557732B8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6"/>
          <a:stretch/>
        </p:blipFill>
        <p:spPr>
          <a:xfrm>
            <a:off x="1" y="4262164"/>
            <a:ext cx="12192000" cy="2595836"/>
          </a:xfrm>
          <a:prstGeom prst="rect">
            <a:avLst/>
          </a:prstGeom>
        </p:spPr>
      </p:pic>
      <p:sp>
        <p:nvSpPr>
          <p:cNvPr id="2" name="Title 1">
            <a:extLst>
              <a:ext uri="{FF2B5EF4-FFF2-40B4-BE49-F238E27FC236}">
                <a16:creationId xmlns:a16="http://schemas.microsoft.com/office/drawing/2014/main" id="{177039B8-C7AC-43FD-BBC9-E78F7C763AB0}"/>
              </a:ext>
            </a:extLst>
          </p:cNvPr>
          <p:cNvSpPr>
            <a:spLocks noGrp="1"/>
          </p:cNvSpPr>
          <p:nvPr>
            <p:ph type="title"/>
          </p:nvPr>
        </p:nvSpPr>
        <p:spPr>
          <a:xfrm>
            <a:off x="588263" y="446183"/>
            <a:ext cx="11018520" cy="492443"/>
          </a:xfrm>
        </p:spPr>
        <p:txBody>
          <a:bodyPr/>
          <a:lstStyle/>
          <a:p>
            <a:r>
              <a:rPr lang="en-US" dirty="0">
                <a:solidFill>
                  <a:srgbClr val="243A5F"/>
                </a:solidFill>
              </a:rPr>
              <a:t>Decades of action</a:t>
            </a:r>
            <a:endParaRPr lang="en-US" sz="18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442DE03F-87E1-4744-8A9C-6F13E7A3CD33}"/>
              </a:ext>
              <a:ext uri="{C183D7F6-B498-43B3-948B-1728B52AA6E4}">
                <adec:decorative xmlns:adec="http://schemas.microsoft.com/office/drawing/2017/decorative" val="1"/>
              </a:ext>
            </a:extLst>
          </p:cNvPr>
          <p:cNvSpPr/>
          <p:nvPr/>
        </p:nvSpPr>
        <p:spPr bwMode="auto">
          <a:xfrm>
            <a:off x="-1" y="4262164"/>
            <a:ext cx="12192001" cy="1842564"/>
          </a:xfrm>
          <a:prstGeom prst="rect">
            <a:avLst/>
          </a:prstGeom>
          <a:gradFill>
            <a:gsLst>
              <a:gs pos="0">
                <a:srgbClr val="FFFFFF"/>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56C2C47D-87C4-4909-B326-4FDA450FB194}"/>
              </a:ext>
              <a:ext uri="{C183D7F6-B498-43B3-948B-1728B52AA6E4}">
                <adec:decorative xmlns:adec="http://schemas.microsoft.com/office/drawing/2017/decorative" val="1"/>
              </a:ext>
            </a:extLst>
          </p:cNvPr>
          <p:cNvSpPr/>
          <p:nvPr/>
        </p:nvSpPr>
        <p:spPr bwMode="auto">
          <a:xfrm>
            <a:off x="448749" y="1111121"/>
            <a:ext cx="7036268" cy="2698068"/>
          </a:xfrm>
          <a:prstGeom prst="rect">
            <a:avLst/>
          </a:prstGeom>
          <a:gradFill flip="none" rotWithShape="1">
            <a:gsLst>
              <a:gs pos="0">
                <a:srgbClr val="30E5D0">
                  <a:lumMod val="5000"/>
                  <a:lumOff val="95000"/>
                  <a:alpha val="0"/>
                </a:srgbClr>
              </a:gs>
              <a:gs pos="100000">
                <a:srgbClr val="0078D4">
                  <a:lumMod val="20000"/>
                  <a:lumOff val="80000"/>
                  <a:alpha val="53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30ACFC91-8DA3-448A-96E1-B6354A5985D6}"/>
              </a:ext>
            </a:extLst>
          </p:cNvPr>
          <p:cNvSpPr/>
          <p:nvPr/>
        </p:nvSpPr>
        <p:spPr>
          <a:xfrm>
            <a:off x="585216" y="1235810"/>
            <a:ext cx="2150667" cy="184666"/>
          </a:xfrm>
          <a:prstGeom prst="rect">
            <a:avLst/>
          </a:prstGeom>
        </p:spPr>
        <p:txBody>
          <a:bodyPr wrap="square" lIns="0" tIns="0" rIns="0" bIns="0">
            <a:spAutoFit/>
          </a:bodyPr>
          <a:lstStyle/>
          <a:p>
            <a:pPr defTabSz="914400">
              <a:defRPr/>
            </a:pPr>
            <a:r>
              <a:rPr lang="en-US" sz="1200" dirty="0">
                <a:solidFill>
                  <a:srgbClr val="000000"/>
                </a:solidFill>
                <a:latin typeface="Segoe UI Semibold"/>
              </a:rPr>
              <a:t>Microsoft history 2009-2019</a:t>
            </a:r>
          </a:p>
        </p:txBody>
      </p:sp>
      <p:cxnSp>
        <p:nvCxnSpPr>
          <p:cNvPr id="84" name="Straight Arrow Connector 83">
            <a:extLst>
              <a:ext uri="{FF2B5EF4-FFF2-40B4-BE49-F238E27FC236}">
                <a16:creationId xmlns:a16="http://schemas.microsoft.com/office/drawing/2014/main" id="{0ED298C0-B2CD-412C-A9D4-953E7E94FA8D}"/>
              </a:ext>
              <a:ext uri="{C183D7F6-B498-43B3-948B-1728B52AA6E4}">
                <adec:decorative xmlns:adec="http://schemas.microsoft.com/office/drawing/2017/decorative" val="1"/>
              </a:ext>
            </a:extLst>
          </p:cNvPr>
          <p:cNvCxnSpPr>
            <a:cxnSpLocks/>
          </p:cNvCxnSpPr>
          <p:nvPr/>
        </p:nvCxnSpPr>
        <p:spPr>
          <a:xfrm>
            <a:off x="956345" y="3197724"/>
            <a:ext cx="6513692" cy="0"/>
          </a:xfrm>
          <a:prstGeom prst="straightConnector1">
            <a:avLst/>
          </a:prstGeom>
          <a:noFill/>
          <a:ln w="19050" cap="flat" cmpd="sng" algn="ctr">
            <a:solidFill>
              <a:srgbClr val="243A5F"/>
            </a:solidFill>
            <a:prstDash val="solid"/>
            <a:headEnd type="none" w="lg" len="med"/>
            <a:tailEnd type="triangle"/>
          </a:ln>
          <a:effectLst/>
        </p:spPr>
      </p:cxnSp>
      <p:grpSp>
        <p:nvGrpSpPr>
          <p:cNvPr id="3" name="Group 2" descr="2009 - First carbon emission reduction goal">
            <a:extLst>
              <a:ext uri="{FF2B5EF4-FFF2-40B4-BE49-F238E27FC236}">
                <a16:creationId xmlns:a16="http://schemas.microsoft.com/office/drawing/2014/main" id="{C4D4E2FA-6A53-46AC-945C-C9D7DCE0C036}"/>
              </a:ext>
            </a:extLst>
          </p:cNvPr>
          <p:cNvGrpSpPr/>
          <p:nvPr/>
        </p:nvGrpSpPr>
        <p:grpSpPr>
          <a:xfrm>
            <a:off x="619412" y="3043835"/>
            <a:ext cx="1374723" cy="1279385"/>
            <a:chOff x="619412" y="3043835"/>
            <a:chExt cx="1374723" cy="1279385"/>
          </a:xfrm>
        </p:grpSpPr>
        <p:grpSp>
          <p:nvGrpSpPr>
            <p:cNvPr id="85" name="Group 84" descr="2009">
              <a:extLst>
                <a:ext uri="{FF2B5EF4-FFF2-40B4-BE49-F238E27FC236}">
                  <a16:creationId xmlns:a16="http://schemas.microsoft.com/office/drawing/2014/main" id="{4738583A-3311-4679-8BE2-7AEB08917E2C}"/>
                </a:ext>
              </a:extLst>
            </p:cNvPr>
            <p:cNvGrpSpPr/>
            <p:nvPr/>
          </p:nvGrpSpPr>
          <p:grpSpPr>
            <a:xfrm>
              <a:off x="784286" y="3043835"/>
              <a:ext cx="755335" cy="873639"/>
              <a:chOff x="784286" y="3043835"/>
              <a:chExt cx="755335" cy="873639"/>
            </a:xfrm>
          </p:grpSpPr>
          <p:cxnSp>
            <p:nvCxnSpPr>
              <p:cNvPr id="117" name="Straight Connector 116">
                <a:extLst>
                  <a:ext uri="{FF2B5EF4-FFF2-40B4-BE49-F238E27FC236}">
                    <a16:creationId xmlns:a16="http://schemas.microsoft.com/office/drawing/2014/main" id="{0E824E33-AD14-4473-9DE8-22AF9B1C10A3}"/>
                  </a:ext>
                  <a:ext uri="{C183D7F6-B498-43B3-948B-1728B52AA6E4}">
                    <adec:decorative xmlns:adec="http://schemas.microsoft.com/office/drawing/2017/decorative" val="1"/>
                  </a:ext>
                </a:extLst>
              </p:cNvPr>
              <p:cNvCxnSpPr>
                <a:cxnSpLocks/>
              </p:cNvCxnSpPr>
              <p:nvPr/>
            </p:nvCxnSpPr>
            <p:spPr>
              <a:xfrm>
                <a:off x="1161953"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8" name="Oval 117">
                <a:extLst>
                  <a:ext uri="{FF2B5EF4-FFF2-40B4-BE49-F238E27FC236}">
                    <a16:creationId xmlns:a16="http://schemas.microsoft.com/office/drawing/2014/main" id="{AFF6DAFF-87F6-4839-9B80-432AB19E4421}"/>
                  </a:ext>
                  <a:ext uri="{C183D7F6-B498-43B3-948B-1728B52AA6E4}">
                    <adec:decorative xmlns:adec="http://schemas.microsoft.com/office/drawing/2017/decorative" val="1"/>
                  </a:ext>
                </a:extLst>
              </p:cNvPr>
              <p:cNvSpPr/>
              <p:nvPr/>
            </p:nvSpPr>
            <p:spPr bwMode="auto">
              <a:xfrm>
                <a:off x="1107811"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52B669D4-A4D5-4B18-80D7-2EA56E88E7B4}"/>
                  </a:ext>
                </a:extLst>
              </p:cNvPr>
              <p:cNvSpPr txBox="1"/>
              <p:nvPr/>
            </p:nvSpPr>
            <p:spPr>
              <a:xfrm>
                <a:off x="784286" y="3043835"/>
                <a:ext cx="755335"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2009</a:t>
                </a:r>
              </a:p>
            </p:txBody>
          </p:sp>
        </p:grpSp>
        <p:sp>
          <p:nvSpPr>
            <p:cNvPr id="86" name="Rectangle 85">
              <a:extLst>
                <a:ext uri="{FF2B5EF4-FFF2-40B4-BE49-F238E27FC236}">
                  <a16:creationId xmlns:a16="http://schemas.microsoft.com/office/drawing/2014/main" id="{8C4096F4-5F24-4F07-9A70-221620AC565C}"/>
                </a:ext>
              </a:extLst>
            </p:cNvPr>
            <p:cNvSpPr/>
            <p:nvPr/>
          </p:nvSpPr>
          <p:spPr>
            <a:xfrm>
              <a:off x="619412" y="4015443"/>
              <a:ext cx="1374723"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First carbon emission reduction goal</a:t>
              </a:r>
            </a:p>
          </p:txBody>
        </p:sp>
      </p:grpSp>
      <p:grpSp>
        <p:nvGrpSpPr>
          <p:cNvPr id="15" name="Group 14" descr="2012 - 100% carbon neutral internal carbon fee instituted">
            <a:extLst>
              <a:ext uri="{FF2B5EF4-FFF2-40B4-BE49-F238E27FC236}">
                <a16:creationId xmlns:a16="http://schemas.microsoft.com/office/drawing/2014/main" id="{198C3F2D-EB19-4B6A-B6E8-E695C9BAC44F}"/>
              </a:ext>
            </a:extLst>
          </p:cNvPr>
          <p:cNvGrpSpPr/>
          <p:nvPr/>
        </p:nvGrpSpPr>
        <p:grpSpPr>
          <a:xfrm>
            <a:off x="1424986" y="1992603"/>
            <a:ext cx="1755266" cy="1359009"/>
            <a:chOff x="1424986" y="1992603"/>
            <a:chExt cx="1755266" cy="1359009"/>
          </a:xfrm>
        </p:grpSpPr>
        <p:sp>
          <p:nvSpPr>
            <p:cNvPr id="88" name="Rectangle 87">
              <a:extLst>
                <a:ext uri="{FF2B5EF4-FFF2-40B4-BE49-F238E27FC236}">
                  <a16:creationId xmlns:a16="http://schemas.microsoft.com/office/drawing/2014/main" id="{BEA5DD75-2929-4D5A-A1F4-18276858162B}"/>
                </a:ext>
              </a:extLst>
            </p:cNvPr>
            <p:cNvSpPr/>
            <p:nvPr/>
          </p:nvSpPr>
          <p:spPr>
            <a:xfrm>
              <a:off x="1424986" y="1992603"/>
              <a:ext cx="1755266" cy="384721"/>
            </a:xfrm>
            <a:prstGeom prst="rect">
              <a:avLst/>
            </a:prstGeom>
          </p:spPr>
          <p:txBody>
            <a:bodyPr wrap="square" lIns="0" tIns="0" rIns="0" bIns="0" anchor="b">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100% carbon neutral</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Internal carbon fee instituted</a:t>
              </a:r>
            </a:p>
          </p:txBody>
        </p:sp>
        <p:grpSp>
          <p:nvGrpSpPr>
            <p:cNvPr id="87" name="Group 86" descr="2012">
              <a:extLst>
                <a:ext uri="{FF2B5EF4-FFF2-40B4-BE49-F238E27FC236}">
                  <a16:creationId xmlns:a16="http://schemas.microsoft.com/office/drawing/2014/main" id="{05EA101A-984F-48AD-8B19-9E6573C4FE40}"/>
                </a:ext>
              </a:extLst>
            </p:cNvPr>
            <p:cNvGrpSpPr/>
            <p:nvPr/>
          </p:nvGrpSpPr>
          <p:grpSpPr>
            <a:xfrm>
              <a:off x="1944989" y="2444453"/>
              <a:ext cx="715260" cy="907159"/>
              <a:chOff x="1984972" y="2444453"/>
              <a:chExt cx="715260" cy="907159"/>
            </a:xfrm>
          </p:grpSpPr>
          <p:grpSp>
            <p:nvGrpSpPr>
              <p:cNvPr id="113" name="Group 112">
                <a:extLst>
                  <a:ext uri="{FF2B5EF4-FFF2-40B4-BE49-F238E27FC236}">
                    <a16:creationId xmlns:a16="http://schemas.microsoft.com/office/drawing/2014/main" id="{3C2CF8E0-CCA5-4149-A350-AC6AB8CBF81F}"/>
                  </a:ext>
                </a:extLst>
              </p:cNvPr>
              <p:cNvGrpSpPr/>
              <p:nvPr/>
            </p:nvGrpSpPr>
            <p:grpSpPr>
              <a:xfrm rot="10800000">
                <a:off x="2288460" y="2444453"/>
                <a:ext cx="108285" cy="565862"/>
                <a:chOff x="2288460" y="3351612"/>
                <a:chExt cx="108285" cy="565862"/>
              </a:xfrm>
            </p:grpSpPr>
            <p:cxnSp>
              <p:nvCxnSpPr>
                <p:cNvPr id="115" name="Straight Connector 114">
                  <a:extLst>
                    <a:ext uri="{FF2B5EF4-FFF2-40B4-BE49-F238E27FC236}">
                      <a16:creationId xmlns:a16="http://schemas.microsoft.com/office/drawing/2014/main" id="{FF1E1742-97AE-4E08-AB9A-3867E51174D0}"/>
                    </a:ext>
                    <a:ext uri="{C183D7F6-B498-43B3-948B-1728B52AA6E4}">
                      <adec:decorative xmlns:adec="http://schemas.microsoft.com/office/drawing/2017/decorative" val="1"/>
                    </a:ext>
                  </a:extLst>
                </p:cNvPr>
                <p:cNvCxnSpPr>
                  <a:cxnSpLocks/>
                </p:cNvCxnSpPr>
                <p:nvPr/>
              </p:nvCxnSpPr>
              <p:spPr>
                <a:xfrm>
                  <a:off x="2342602"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6" name="Oval 115">
                  <a:extLst>
                    <a:ext uri="{FF2B5EF4-FFF2-40B4-BE49-F238E27FC236}">
                      <a16:creationId xmlns:a16="http://schemas.microsoft.com/office/drawing/2014/main" id="{52BE0A81-D8A7-4DBA-B7BA-85A1CBC4DD65}"/>
                    </a:ext>
                    <a:ext uri="{C183D7F6-B498-43B3-948B-1728B52AA6E4}">
                      <adec:decorative xmlns:adec="http://schemas.microsoft.com/office/drawing/2017/decorative" val="1"/>
                    </a:ext>
                  </a:extLst>
                </p:cNvPr>
                <p:cNvSpPr/>
                <p:nvPr/>
              </p:nvSpPr>
              <p:spPr bwMode="auto">
                <a:xfrm>
                  <a:off x="2288460"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14" name="TextBox 113">
                <a:extLst>
                  <a:ext uri="{FF2B5EF4-FFF2-40B4-BE49-F238E27FC236}">
                    <a16:creationId xmlns:a16="http://schemas.microsoft.com/office/drawing/2014/main" id="{39634668-2A42-42CC-BB4D-E6E8A218DF33}"/>
                  </a:ext>
                </a:extLst>
              </p:cNvPr>
              <p:cNvSpPr txBox="1"/>
              <p:nvPr/>
            </p:nvSpPr>
            <p:spPr>
              <a:xfrm>
                <a:off x="1984972"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2012</a:t>
                </a:r>
              </a:p>
            </p:txBody>
          </p:sp>
        </p:grpSp>
      </p:grpSp>
      <p:grpSp>
        <p:nvGrpSpPr>
          <p:cNvPr id="16" name="Group 15" descr="2016 - Zero waste campus certification">
            <a:extLst>
              <a:ext uri="{FF2B5EF4-FFF2-40B4-BE49-F238E27FC236}">
                <a16:creationId xmlns:a16="http://schemas.microsoft.com/office/drawing/2014/main" id="{9AB44E79-CBD1-42DB-A9D9-57093733B404}"/>
              </a:ext>
            </a:extLst>
          </p:cNvPr>
          <p:cNvGrpSpPr/>
          <p:nvPr/>
        </p:nvGrpSpPr>
        <p:grpSpPr>
          <a:xfrm>
            <a:off x="2735884" y="3043835"/>
            <a:ext cx="1374723" cy="1279385"/>
            <a:chOff x="2735884" y="3043835"/>
            <a:chExt cx="1374723" cy="1279385"/>
          </a:xfrm>
        </p:grpSpPr>
        <p:grpSp>
          <p:nvGrpSpPr>
            <p:cNvPr id="89" name="Group 88" descr="2016">
              <a:extLst>
                <a:ext uri="{FF2B5EF4-FFF2-40B4-BE49-F238E27FC236}">
                  <a16:creationId xmlns:a16="http://schemas.microsoft.com/office/drawing/2014/main" id="{5ED5F2BA-7C3B-401A-9D53-3B4E1565244B}"/>
                </a:ext>
              </a:extLst>
            </p:cNvPr>
            <p:cNvGrpSpPr/>
            <p:nvPr/>
          </p:nvGrpSpPr>
          <p:grpSpPr>
            <a:xfrm>
              <a:off x="3065617" y="3043835"/>
              <a:ext cx="715260" cy="873639"/>
              <a:chOff x="3065617" y="3043835"/>
              <a:chExt cx="715260" cy="873639"/>
            </a:xfrm>
          </p:grpSpPr>
          <p:sp>
            <p:nvSpPr>
              <p:cNvPr id="109" name="Oval 108">
                <a:extLst>
                  <a:ext uri="{FF2B5EF4-FFF2-40B4-BE49-F238E27FC236}">
                    <a16:creationId xmlns:a16="http://schemas.microsoft.com/office/drawing/2014/main" id="{918DCA0A-4A17-4940-A081-DBC8B8EF2520}"/>
                  </a:ext>
                  <a:ext uri="{C183D7F6-B498-43B3-948B-1728B52AA6E4}">
                    <adec:decorative xmlns:adec="http://schemas.microsoft.com/office/drawing/2017/decorative" val="1"/>
                  </a:ext>
                </a:extLst>
              </p:cNvPr>
              <p:cNvSpPr/>
              <p:nvPr/>
            </p:nvSpPr>
            <p:spPr bwMode="auto">
              <a:xfrm>
                <a:off x="3369104"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0197B24F-E19B-4A67-89C1-51C58E07EDC4}"/>
                  </a:ext>
                </a:extLst>
              </p:cNvPr>
              <p:cNvGrpSpPr/>
              <p:nvPr/>
            </p:nvGrpSpPr>
            <p:grpSpPr>
              <a:xfrm>
                <a:off x="3065617" y="3043835"/>
                <a:ext cx="715260" cy="791030"/>
                <a:chOff x="3145583" y="3043835"/>
                <a:chExt cx="715260" cy="791030"/>
              </a:xfrm>
            </p:grpSpPr>
            <p:cxnSp>
              <p:nvCxnSpPr>
                <p:cNvPr id="111" name="Straight Connector 110">
                  <a:extLst>
                    <a:ext uri="{FF2B5EF4-FFF2-40B4-BE49-F238E27FC236}">
                      <a16:creationId xmlns:a16="http://schemas.microsoft.com/office/drawing/2014/main" id="{74458B25-904E-4E7B-A876-CB8CCF690995}"/>
                    </a:ext>
                    <a:ext uri="{C183D7F6-B498-43B3-948B-1728B52AA6E4}">
                      <adec:decorative xmlns:adec="http://schemas.microsoft.com/office/drawing/2017/decorative" val="1"/>
                    </a:ext>
                  </a:extLst>
                </p:cNvPr>
                <p:cNvCxnSpPr>
                  <a:cxnSpLocks/>
                </p:cNvCxnSpPr>
                <p:nvPr/>
              </p:nvCxnSpPr>
              <p:spPr>
                <a:xfrm>
                  <a:off x="3503213"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2" name="TextBox 111">
                  <a:extLst>
                    <a:ext uri="{FF2B5EF4-FFF2-40B4-BE49-F238E27FC236}">
                      <a16:creationId xmlns:a16="http://schemas.microsoft.com/office/drawing/2014/main" id="{30C21D9C-59C5-4C05-9B9D-62123FA91145}"/>
                    </a:ext>
                  </a:extLst>
                </p:cNvPr>
                <p:cNvSpPr txBox="1"/>
                <p:nvPr/>
              </p:nvSpPr>
              <p:spPr>
                <a:xfrm>
                  <a:off x="3145583"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2016</a:t>
                  </a:r>
                </a:p>
              </p:txBody>
            </p:sp>
          </p:grpSp>
        </p:grpSp>
        <p:sp>
          <p:nvSpPr>
            <p:cNvPr id="90" name="Rectangle 89">
              <a:extLst>
                <a:ext uri="{FF2B5EF4-FFF2-40B4-BE49-F238E27FC236}">
                  <a16:creationId xmlns:a16="http://schemas.microsoft.com/office/drawing/2014/main" id="{572F74FC-C40C-47E5-B2DC-07E53DDDED27}"/>
                </a:ext>
              </a:extLst>
            </p:cNvPr>
            <p:cNvSpPr/>
            <p:nvPr/>
          </p:nvSpPr>
          <p:spPr>
            <a:xfrm>
              <a:off x="2735884" y="4015443"/>
              <a:ext cx="1374723"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Zero-waste campus certification</a:t>
              </a:r>
            </a:p>
          </p:txBody>
        </p:sp>
      </p:grpSp>
      <p:grpSp>
        <p:nvGrpSpPr>
          <p:cNvPr id="17" name="Group 16" descr="2017 - AI for Earth launch and LEED Gold certification for new datacenters">
            <a:extLst>
              <a:ext uri="{FF2B5EF4-FFF2-40B4-BE49-F238E27FC236}">
                <a16:creationId xmlns:a16="http://schemas.microsoft.com/office/drawing/2014/main" id="{31C288C1-B814-477B-9DA7-451723EFF350}"/>
              </a:ext>
            </a:extLst>
          </p:cNvPr>
          <p:cNvGrpSpPr/>
          <p:nvPr/>
        </p:nvGrpSpPr>
        <p:grpSpPr>
          <a:xfrm>
            <a:off x="3853969" y="1838714"/>
            <a:ext cx="1374723" cy="1512898"/>
            <a:chOff x="3853969" y="1838714"/>
            <a:chExt cx="1374723" cy="1512898"/>
          </a:xfrm>
        </p:grpSpPr>
        <p:grpSp>
          <p:nvGrpSpPr>
            <p:cNvPr id="91" name="Group 90" descr="2017">
              <a:extLst>
                <a:ext uri="{FF2B5EF4-FFF2-40B4-BE49-F238E27FC236}">
                  <a16:creationId xmlns:a16="http://schemas.microsoft.com/office/drawing/2014/main" id="{A1158CBB-0B40-4715-8A15-DFAF37FB3584}"/>
                </a:ext>
              </a:extLst>
            </p:cNvPr>
            <p:cNvGrpSpPr/>
            <p:nvPr/>
          </p:nvGrpSpPr>
          <p:grpSpPr>
            <a:xfrm>
              <a:off x="4186245" y="2444453"/>
              <a:ext cx="710452" cy="907159"/>
              <a:chOff x="4308598" y="2444453"/>
              <a:chExt cx="710452" cy="907159"/>
            </a:xfrm>
          </p:grpSpPr>
          <p:grpSp>
            <p:nvGrpSpPr>
              <p:cNvPr id="105" name="Group 104">
                <a:extLst>
                  <a:ext uri="{FF2B5EF4-FFF2-40B4-BE49-F238E27FC236}">
                    <a16:creationId xmlns:a16="http://schemas.microsoft.com/office/drawing/2014/main" id="{5E9D14F5-D892-4F12-8893-D501FBAA9D29}"/>
                  </a:ext>
                </a:extLst>
              </p:cNvPr>
              <p:cNvGrpSpPr/>
              <p:nvPr/>
            </p:nvGrpSpPr>
            <p:grpSpPr>
              <a:xfrm rot="10800000">
                <a:off x="4609682" y="2444453"/>
                <a:ext cx="108285" cy="565862"/>
                <a:chOff x="4609682" y="3351612"/>
                <a:chExt cx="108285" cy="565862"/>
              </a:xfrm>
            </p:grpSpPr>
            <p:cxnSp>
              <p:nvCxnSpPr>
                <p:cNvPr id="107" name="Straight Connector 106">
                  <a:extLst>
                    <a:ext uri="{FF2B5EF4-FFF2-40B4-BE49-F238E27FC236}">
                      <a16:creationId xmlns:a16="http://schemas.microsoft.com/office/drawing/2014/main" id="{27A24FF3-5D99-4251-9528-13AE734775F7}"/>
                    </a:ext>
                    <a:ext uri="{C183D7F6-B498-43B3-948B-1728B52AA6E4}">
                      <adec:decorative xmlns:adec="http://schemas.microsoft.com/office/drawing/2017/decorative" val="1"/>
                    </a:ext>
                  </a:extLst>
                </p:cNvPr>
                <p:cNvCxnSpPr>
                  <a:cxnSpLocks/>
                </p:cNvCxnSpPr>
                <p:nvPr/>
              </p:nvCxnSpPr>
              <p:spPr>
                <a:xfrm>
                  <a:off x="4663824"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8" name="Oval 107">
                  <a:extLst>
                    <a:ext uri="{FF2B5EF4-FFF2-40B4-BE49-F238E27FC236}">
                      <a16:creationId xmlns:a16="http://schemas.microsoft.com/office/drawing/2014/main" id="{4FD5F9B7-BD22-44D2-9777-8DB49FA3C375}"/>
                    </a:ext>
                    <a:ext uri="{C183D7F6-B498-43B3-948B-1728B52AA6E4}">
                      <adec:decorative xmlns:adec="http://schemas.microsoft.com/office/drawing/2017/decorative" val="1"/>
                    </a:ext>
                  </a:extLst>
                </p:cNvPr>
                <p:cNvSpPr/>
                <p:nvPr/>
              </p:nvSpPr>
              <p:spPr bwMode="auto">
                <a:xfrm>
                  <a:off x="460968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06" name="TextBox 105">
                <a:extLst>
                  <a:ext uri="{FF2B5EF4-FFF2-40B4-BE49-F238E27FC236}">
                    <a16:creationId xmlns:a16="http://schemas.microsoft.com/office/drawing/2014/main" id="{79375354-EE4F-4B21-9FBE-F82F09145B6E}"/>
                  </a:ext>
                </a:extLst>
              </p:cNvPr>
              <p:cNvSpPr txBox="1"/>
              <p:nvPr/>
            </p:nvSpPr>
            <p:spPr>
              <a:xfrm>
                <a:off x="4308598" y="3043835"/>
                <a:ext cx="710452"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2017</a:t>
                </a:r>
              </a:p>
            </p:txBody>
          </p:sp>
        </p:grpSp>
        <p:sp>
          <p:nvSpPr>
            <p:cNvPr id="92" name="Rectangle 91">
              <a:extLst>
                <a:ext uri="{FF2B5EF4-FFF2-40B4-BE49-F238E27FC236}">
                  <a16:creationId xmlns:a16="http://schemas.microsoft.com/office/drawing/2014/main" id="{65F863D9-C448-4D26-ACC6-A39E1181018D}"/>
                </a:ext>
              </a:extLst>
            </p:cNvPr>
            <p:cNvSpPr/>
            <p:nvPr/>
          </p:nvSpPr>
          <p:spPr>
            <a:xfrm>
              <a:off x="3853969" y="1838714"/>
              <a:ext cx="1374723" cy="538609"/>
            </a:xfrm>
            <a:prstGeom prst="rect">
              <a:avLst/>
            </a:prstGeom>
          </p:spPr>
          <p:txBody>
            <a:bodyPr wrap="square" lIns="0" tIns="0" rIns="0" bIns="0" anchor="b">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AI for Earth launch</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LEED Gold certification for new datacenters</a:t>
              </a:r>
            </a:p>
          </p:txBody>
        </p:sp>
      </p:grpSp>
      <p:grpSp>
        <p:nvGrpSpPr>
          <p:cNvPr id="18" name="Group 17" descr="2018 supplier carbon engagement in China launched; Net zero potable water; Silicon Valley campus groundbreaking">
            <a:extLst>
              <a:ext uri="{FF2B5EF4-FFF2-40B4-BE49-F238E27FC236}">
                <a16:creationId xmlns:a16="http://schemas.microsoft.com/office/drawing/2014/main" id="{78A45F74-3620-4747-8392-516F7B8536BE}"/>
              </a:ext>
            </a:extLst>
          </p:cNvPr>
          <p:cNvGrpSpPr/>
          <p:nvPr/>
        </p:nvGrpSpPr>
        <p:grpSpPr>
          <a:xfrm>
            <a:off x="4541331" y="3043835"/>
            <a:ext cx="2213342" cy="1664105"/>
            <a:chOff x="4541331" y="3043835"/>
            <a:chExt cx="2213342" cy="1664105"/>
          </a:xfrm>
        </p:grpSpPr>
        <p:grpSp>
          <p:nvGrpSpPr>
            <p:cNvPr id="93" name="Group 92" descr="2018">
              <a:extLst>
                <a:ext uri="{FF2B5EF4-FFF2-40B4-BE49-F238E27FC236}">
                  <a16:creationId xmlns:a16="http://schemas.microsoft.com/office/drawing/2014/main" id="{C03CD9A9-7B48-46A8-8684-E72E487DCCE7}"/>
                </a:ext>
              </a:extLst>
            </p:cNvPr>
            <p:cNvGrpSpPr/>
            <p:nvPr/>
          </p:nvGrpSpPr>
          <p:grpSpPr>
            <a:xfrm>
              <a:off x="5302065" y="3043835"/>
              <a:ext cx="715260" cy="873639"/>
              <a:chOff x="5302065" y="3043835"/>
              <a:chExt cx="715260" cy="873639"/>
            </a:xfrm>
          </p:grpSpPr>
          <p:sp>
            <p:nvSpPr>
              <p:cNvPr id="101" name="Oval 100">
                <a:extLst>
                  <a:ext uri="{FF2B5EF4-FFF2-40B4-BE49-F238E27FC236}">
                    <a16:creationId xmlns:a16="http://schemas.microsoft.com/office/drawing/2014/main" id="{8517BC0C-93CF-456D-A934-68B70A20CA76}"/>
                  </a:ext>
                  <a:ext uri="{C183D7F6-B498-43B3-948B-1728B52AA6E4}">
                    <adec:decorative xmlns:adec="http://schemas.microsoft.com/office/drawing/2017/decorative" val="1"/>
                  </a:ext>
                </a:extLst>
              </p:cNvPr>
              <p:cNvSpPr/>
              <p:nvPr/>
            </p:nvSpPr>
            <p:spPr bwMode="auto">
              <a:xfrm>
                <a:off x="560555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339FAEC5-234D-49F7-A4FF-B9780B1802D0}"/>
                  </a:ext>
                </a:extLst>
              </p:cNvPr>
              <p:cNvGrpSpPr/>
              <p:nvPr/>
            </p:nvGrpSpPr>
            <p:grpSpPr>
              <a:xfrm>
                <a:off x="5302065" y="3043835"/>
                <a:ext cx="715260" cy="791030"/>
                <a:chOff x="5466805" y="3043835"/>
                <a:chExt cx="715260" cy="791030"/>
              </a:xfrm>
            </p:grpSpPr>
            <p:cxnSp>
              <p:nvCxnSpPr>
                <p:cNvPr id="103" name="Straight Connector 102">
                  <a:extLst>
                    <a:ext uri="{FF2B5EF4-FFF2-40B4-BE49-F238E27FC236}">
                      <a16:creationId xmlns:a16="http://schemas.microsoft.com/office/drawing/2014/main" id="{E94B2DE5-4EDD-4C4F-8706-5D2207CC846C}"/>
                    </a:ext>
                    <a:ext uri="{C183D7F6-B498-43B3-948B-1728B52AA6E4}">
                      <adec:decorative xmlns:adec="http://schemas.microsoft.com/office/drawing/2017/decorative" val="1"/>
                    </a:ext>
                  </a:extLst>
                </p:cNvPr>
                <p:cNvCxnSpPr>
                  <a:cxnSpLocks/>
                </p:cNvCxnSpPr>
                <p:nvPr/>
              </p:nvCxnSpPr>
              <p:spPr>
                <a:xfrm>
                  <a:off x="5824435"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4" name="TextBox 103">
                  <a:extLst>
                    <a:ext uri="{FF2B5EF4-FFF2-40B4-BE49-F238E27FC236}">
                      <a16:creationId xmlns:a16="http://schemas.microsoft.com/office/drawing/2014/main" id="{D7EC3915-F4A4-4E20-9F93-1363C8DFF790}"/>
                    </a:ext>
                  </a:extLst>
                </p:cNvPr>
                <p:cNvSpPr txBox="1"/>
                <p:nvPr/>
              </p:nvSpPr>
              <p:spPr>
                <a:xfrm>
                  <a:off x="5466805"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2018</a:t>
                  </a:r>
                </a:p>
              </p:txBody>
            </p:sp>
          </p:grpSp>
        </p:grpSp>
        <p:sp>
          <p:nvSpPr>
            <p:cNvPr id="94" name="Rectangle 93">
              <a:extLst>
                <a:ext uri="{FF2B5EF4-FFF2-40B4-BE49-F238E27FC236}">
                  <a16:creationId xmlns:a16="http://schemas.microsoft.com/office/drawing/2014/main" id="{FBBDA821-005D-434A-ACCD-706ACE33D550}"/>
                </a:ext>
              </a:extLst>
            </p:cNvPr>
            <p:cNvSpPr/>
            <p:nvPr/>
          </p:nvSpPr>
          <p:spPr>
            <a:xfrm>
              <a:off x="4541331" y="4015443"/>
              <a:ext cx="2213342" cy="69249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Supplier carbon engagement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in China launched</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Net zero potable water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Silicon Valley campus groundbreaking</a:t>
              </a:r>
            </a:p>
          </p:txBody>
        </p:sp>
      </p:grpSp>
      <p:grpSp>
        <p:nvGrpSpPr>
          <p:cNvPr id="19" name="Group 18" descr="2019 - Carbon fee raised to $15; Water replenishment goal set">
            <a:extLst>
              <a:ext uri="{FF2B5EF4-FFF2-40B4-BE49-F238E27FC236}">
                <a16:creationId xmlns:a16="http://schemas.microsoft.com/office/drawing/2014/main" id="{29BB74F6-849B-4E0F-B750-0B4EF4EBC641}"/>
              </a:ext>
            </a:extLst>
          </p:cNvPr>
          <p:cNvGrpSpPr/>
          <p:nvPr/>
        </p:nvGrpSpPr>
        <p:grpSpPr>
          <a:xfrm>
            <a:off x="6140945" y="1702971"/>
            <a:ext cx="1278758" cy="1648641"/>
            <a:chOff x="6140945" y="1702971"/>
            <a:chExt cx="1278758" cy="1648641"/>
          </a:xfrm>
        </p:grpSpPr>
        <p:grpSp>
          <p:nvGrpSpPr>
            <p:cNvPr id="95" name="Group 94" descr="2019">
              <a:extLst>
                <a:ext uri="{FF2B5EF4-FFF2-40B4-BE49-F238E27FC236}">
                  <a16:creationId xmlns:a16="http://schemas.microsoft.com/office/drawing/2014/main" id="{B55A6525-3AB9-46A5-B4E6-BB893F5CC607}"/>
                </a:ext>
              </a:extLst>
            </p:cNvPr>
            <p:cNvGrpSpPr/>
            <p:nvPr/>
          </p:nvGrpSpPr>
          <p:grpSpPr>
            <a:xfrm>
              <a:off x="6422694" y="2444453"/>
              <a:ext cx="715260" cy="907159"/>
              <a:chOff x="6627414" y="2444453"/>
              <a:chExt cx="715260" cy="907159"/>
            </a:xfrm>
          </p:grpSpPr>
          <p:grpSp>
            <p:nvGrpSpPr>
              <p:cNvPr id="97" name="Group 96">
                <a:extLst>
                  <a:ext uri="{FF2B5EF4-FFF2-40B4-BE49-F238E27FC236}">
                    <a16:creationId xmlns:a16="http://schemas.microsoft.com/office/drawing/2014/main" id="{25F2C7C6-3CDD-4A4F-A714-DFA09396DD91}"/>
                  </a:ext>
                </a:extLst>
              </p:cNvPr>
              <p:cNvGrpSpPr/>
              <p:nvPr/>
            </p:nvGrpSpPr>
            <p:grpSpPr>
              <a:xfrm rot="10800000">
                <a:off x="6930902" y="2444453"/>
                <a:ext cx="108285" cy="565862"/>
                <a:chOff x="6930902" y="3351612"/>
                <a:chExt cx="108285" cy="565862"/>
              </a:xfrm>
            </p:grpSpPr>
            <p:cxnSp>
              <p:nvCxnSpPr>
                <p:cNvPr id="99" name="Straight Connector 98">
                  <a:extLst>
                    <a:ext uri="{FF2B5EF4-FFF2-40B4-BE49-F238E27FC236}">
                      <a16:creationId xmlns:a16="http://schemas.microsoft.com/office/drawing/2014/main" id="{C62B04FB-7CA1-4A4E-8AF2-E641E9140F70}"/>
                    </a:ext>
                    <a:ext uri="{C183D7F6-B498-43B3-948B-1728B52AA6E4}">
                      <adec:decorative xmlns:adec="http://schemas.microsoft.com/office/drawing/2017/decorative" val="1"/>
                    </a:ext>
                  </a:extLst>
                </p:cNvPr>
                <p:cNvCxnSpPr>
                  <a:cxnSpLocks/>
                </p:cNvCxnSpPr>
                <p:nvPr/>
              </p:nvCxnSpPr>
              <p:spPr>
                <a:xfrm>
                  <a:off x="6985044"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0" name="Oval 99">
                  <a:extLst>
                    <a:ext uri="{FF2B5EF4-FFF2-40B4-BE49-F238E27FC236}">
                      <a16:creationId xmlns:a16="http://schemas.microsoft.com/office/drawing/2014/main" id="{46549B46-644F-495C-A302-236949C972C3}"/>
                    </a:ext>
                    <a:ext uri="{C183D7F6-B498-43B3-948B-1728B52AA6E4}">
                      <adec:decorative xmlns:adec="http://schemas.microsoft.com/office/drawing/2017/decorative" val="1"/>
                    </a:ext>
                  </a:extLst>
                </p:cNvPr>
                <p:cNvSpPr/>
                <p:nvPr/>
              </p:nvSpPr>
              <p:spPr bwMode="auto">
                <a:xfrm>
                  <a:off x="693090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98" name="TextBox 97">
                <a:extLst>
                  <a:ext uri="{FF2B5EF4-FFF2-40B4-BE49-F238E27FC236}">
                    <a16:creationId xmlns:a16="http://schemas.microsoft.com/office/drawing/2014/main" id="{2C8C1309-2163-4CBE-9CDB-791E908EC707}"/>
                  </a:ext>
                </a:extLst>
              </p:cNvPr>
              <p:cNvSpPr txBox="1"/>
              <p:nvPr/>
            </p:nvSpPr>
            <p:spPr>
              <a:xfrm>
                <a:off x="6627414"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2019</a:t>
                </a:r>
              </a:p>
            </p:txBody>
          </p:sp>
        </p:grpSp>
        <p:sp>
          <p:nvSpPr>
            <p:cNvPr id="96" name="Rectangle 95">
              <a:extLst>
                <a:ext uri="{FF2B5EF4-FFF2-40B4-BE49-F238E27FC236}">
                  <a16:creationId xmlns:a16="http://schemas.microsoft.com/office/drawing/2014/main" id="{5E306FA0-C2DB-44BB-B1C2-C435E2F37614}"/>
                </a:ext>
              </a:extLst>
            </p:cNvPr>
            <p:cNvSpPr/>
            <p:nvPr/>
          </p:nvSpPr>
          <p:spPr>
            <a:xfrm>
              <a:off x="6140945" y="1702971"/>
              <a:ext cx="1278758" cy="69249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Carbon fee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raised to $15</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Water replenishment goal set</a:t>
              </a:r>
            </a:p>
          </p:txBody>
        </p:sp>
      </p:grpSp>
      <p:sp>
        <p:nvSpPr>
          <p:cNvPr id="120" name="Rectangle 119">
            <a:extLst>
              <a:ext uri="{FF2B5EF4-FFF2-40B4-BE49-F238E27FC236}">
                <a16:creationId xmlns:a16="http://schemas.microsoft.com/office/drawing/2014/main" id="{09608AFA-DCBF-4AF3-86DE-252C689544C0}"/>
              </a:ext>
              <a:ext uri="{C183D7F6-B498-43B3-948B-1728B52AA6E4}">
                <adec:decorative xmlns:adec="http://schemas.microsoft.com/office/drawing/2017/decorative" val="1"/>
              </a:ext>
            </a:extLst>
          </p:cNvPr>
          <p:cNvSpPr/>
          <p:nvPr/>
        </p:nvSpPr>
        <p:spPr bwMode="auto">
          <a:xfrm>
            <a:off x="7590672" y="1111121"/>
            <a:ext cx="4200275" cy="2698068"/>
          </a:xfrm>
          <a:prstGeom prst="rect">
            <a:avLst/>
          </a:prstGeom>
          <a:gradFill flip="none" rotWithShape="1">
            <a:gsLst>
              <a:gs pos="0">
                <a:srgbClr val="30E5D0">
                  <a:lumMod val="5000"/>
                  <a:lumOff val="95000"/>
                  <a:alpha val="0"/>
                </a:srgbClr>
              </a:gs>
              <a:gs pos="100000">
                <a:srgbClr val="0078D4">
                  <a:lumMod val="20000"/>
                  <a:lumOff val="80000"/>
                  <a:alpha val="53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8D1BDE9E-7275-493F-8B44-1B6827407176}"/>
              </a:ext>
            </a:extLst>
          </p:cNvPr>
          <p:cNvSpPr/>
          <p:nvPr/>
        </p:nvSpPr>
        <p:spPr>
          <a:xfrm>
            <a:off x="7730599" y="1235810"/>
            <a:ext cx="2649302" cy="184666"/>
          </a:xfrm>
          <a:prstGeom prst="rect">
            <a:avLst/>
          </a:prstGeom>
        </p:spPr>
        <p:txBody>
          <a:bodyPr wrap="square" lIns="0" tIns="0" rIns="0" bIns="0">
            <a:spAutoFit/>
          </a:bodyPr>
          <a:lstStyle/>
          <a:p>
            <a:pPr defTabSz="914400">
              <a:defRPr/>
            </a:pPr>
            <a:r>
              <a:rPr lang="en-US" sz="1200" dirty="0">
                <a:solidFill>
                  <a:srgbClr val="000000"/>
                </a:solidFill>
                <a:latin typeface="Segoe UI Semibold"/>
              </a:rPr>
              <a:t>Microsoft commitments 2020-2050</a:t>
            </a:r>
          </a:p>
        </p:txBody>
      </p:sp>
      <p:grpSp>
        <p:nvGrpSpPr>
          <p:cNvPr id="21" name="Group 20" descr="2025 - Operate with 100% renewable energy; 2025 - protect more land than Microsoft uses">
            <a:extLst>
              <a:ext uri="{FF2B5EF4-FFF2-40B4-BE49-F238E27FC236}">
                <a16:creationId xmlns:a16="http://schemas.microsoft.com/office/drawing/2014/main" id="{210F3E4F-BCA2-459B-8992-AAE17645FC9C}"/>
              </a:ext>
            </a:extLst>
          </p:cNvPr>
          <p:cNvGrpSpPr/>
          <p:nvPr/>
        </p:nvGrpSpPr>
        <p:grpSpPr>
          <a:xfrm>
            <a:off x="7730599" y="2531442"/>
            <a:ext cx="1315926" cy="1656535"/>
            <a:chOff x="7730599" y="2531442"/>
            <a:chExt cx="1315926" cy="1656535"/>
          </a:xfrm>
        </p:grpSpPr>
        <p:sp>
          <p:nvSpPr>
            <p:cNvPr id="123" name="TextBox 122">
              <a:extLst>
                <a:ext uri="{FF2B5EF4-FFF2-40B4-BE49-F238E27FC236}">
                  <a16:creationId xmlns:a16="http://schemas.microsoft.com/office/drawing/2014/main" id="{F8B206B1-7717-4CD8-9389-2216DB7CCDCE}"/>
                </a:ext>
              </a:extLst>
            </p:cNvPr>
            <p:cNvSpPr txBox="1"/>
            <p:nvPr/>
          </p:nvSpPr>
          <p:spPr>
            <a:xfrm>
              <a:off x="8029478" y="2531442"/>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2025</a:t>
              </a:r>
            </a:p>
          </p:txBody>
        </p:sp>
        <p:sp>
          <p:nvSpPr>
            <p:cNvPr id="124" name="Rectangle 123">
              <a:extLst>
                <a:ext uri="{FF2B5EF4-FFF2-40B4-BE49-F238E27FC236}">
                  <a16:creationId xmlns:a16="http://schemas.microsoft.com/office/drawing/2014/main" id="{7C909156-9255-47EC-BE2F-49487BEA91E2}"/>
                </a:ext>
              </a:extLst>
            </p:cNvPr>
            <p:cNvSpPr/>
            <p:nvPr/>
          </p:nvSpPr>
          <p:spPr>
            <a:xfrm>
              <a:off x="7767767" y="2839219"/>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Operate with 100% renewable energy</a:t>
              </a:r>
            </a:p>
          </p:txBody>
        </p:sp>
        <p:sp>
          <p:nvSpPr>
            <p:cNvPr id="125" name="TextBox 124">
              <a:extLst>
                <a:ext uri="{FF2B5EF4-FFF2-40B4-BE49-F238E27FC236}">
                  <a16:creationId xmlns:a16="http://schemas.microsoft.com/office/drawing/2014/main" id="{4FE63BC3-F7E3-41D9-961D-01A802A378FE}"/>
                </a:ext>
              </a:extLst>
            </p:cNvPr>
            <p:cNvSpPr txBox="1"/>
            <p:nvPr/>
          </p:nvSpPr>
          <p:spPr>
            <a:xfrm>
              <a:off x="8029478" y="3547435"/>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2025</a:t>
              </a:r>
            </a:p>
          </p:txBody>
        </p:sp>
        <p:sp>
          <p:nvSpPr>
            <p:cNvPr id="126" name="Rectangle 125">
              <a:extLst>
                <a:ext uri="{FF2B5EF4-FFF2-40B4-BE49-F238E27FC236}">
                  <a16:creationId xmlns:a16="http://schemas.microsoft.com/office/drawing/2014/main" id="{95D54DDB-E775-472F-9D67-3BEBF5C5E848}"/>
                </a:ext>
              </a:extLst>
            </p:cNvPr>
            <p:cNvSpPr/>
            <p:nvPr/>
          </p:nvSpPr>
          <p:spPr>
            <a:xfrm>
              <a:off x="7767767" y="3880200"/>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Protect more land than Microsoft uses</a:t>
              </a:r>
            </a:p>
          </p:txBody>
        </p:sp>
        <p:grpSp>
          <p:nvGrpSpPr>
            <p:cNvPr id="127" name="Group 126">
              <a:extLst>
                <a:ext uri="{FF2B5EF4-FFF2-40B4-BE49-F238E27FC236}">
                  <a16:creationId xmlns:a16="http://schemas.microsoft.com/office/drawing/2014/main" id="{9ABC286E-95C6-4D13-816C-83775B1145F8}"/>
                </a:ext>
                <a:ext uri="{C183D7F6-B498-43B3-948B-1728B52AA6E4}">
                  <adec:decorative xmlns:adec="http://schemas.microsoft.com/office/drawing/2017/decorative" val="1"/>
                </a:ext>
              </a:extLst>
            </p:cNvPr>
            <p:cNvGrpSpPr/>
            <p:nvPr/>
          </p:nvGrpSpPr>
          <p:grpSpPr>
            <a:xfrm>
              <a:off x="7730599" y="2694929"/>
              <a:ext cx="247989" cy="990520"/>
              <a:chOff x="7730599" y="2194560"/>
              <a:chExt cx="247989" cy="1640305"/>
            </a:xfrm>
          </p:grpSpPr>
          <p:cxnSp>
            <p:nvCxnSpPr>
              <p:cNvPr id="141" name="Straight Connector 140">
                <a:extLst>
                  <a:ext uri="{FF2B5EF4-FFF2-40B4-BE49-F238E27FC236}">
                    <a16:creationId xmlns:a16="http://schemas.microsoft.com/office/drawing/2014/main" id="{1EED8EA9-6E36-4DE7-BE79-B0354FD7EF3B}"/>
                  </a:ext>
                </a:extLst>
              </p:cNvPr>
              <p:cNvCxnSpPr>
                <a:cxnSpLocks/>
              </p:cNvCxnSpPr>
              <p:nvPr/>
            </p:nvCxnSpPr>
            <p:spPr>
              <a:xfrm>
                <a:off x="7730599" y="2194560"/>
                <a:ext cx="0" cy="1640305"/>
              </a:xfrm>
              <a:prstGeom prst="line">
                <a:avLst/>
              </a:prstGeom>
              <a:noFill/>
              <a:ln w="19050" cap="flat" cmpd="sng" algn="ctr">
                <a:solidFill>
                  <a:srgbClr val="243A5F"/>
                </a:solidFill>
                <a:prstDash val="solid"/>
                <a:headEnd type="none" w="lg" len="med"/>
                <a:tailEnd type="none"/>
              </a:ln>
              <a:effectLst/>
            </p:spPr>
          </p:cxnSp>
          <p:cxnSp>
            <p:nvCxnSpPr>
              <p:cNvPr id="142" name="Straight Arrow Connector 141">
                <a:extLst>
                  <a:ext uri="{FF2B5EF4-FFF2-40B4-BE49-F238E27FC236}">
                    <a16:creationId xmlns:a16="http://schemas.microsoft.com/office/drawing/2014/main" id="{71497E87-BF1D-4127-B0FB-74E20808E1D3}"/>
                  </a:ext>
                </a:extLst>
              </p:cNvPr>
              <p:cNvCxnSpPr/>
              <p:nvPr/>
            </p:nvCxnSpPr>
            <p:spPr>
              <a:xfrm>
                <a:off x="7730599" y="2194560"/>
                <a:ext cx="247989" cy="0"/>
              </a:xfrm>
              <a:prstGeom prst="straightConnector1">
                <a:avLst/>
              </a:prstGeom>
              <a:noFill/>
              <a:ln w="19050" cap="flat" cmpd="sng" algn="ctr">
                <a:solidFill>
                  <a:srgbClr val="243A5F"/>
                </a:solidFill>
                <a:prstDash val="solid"/>
                <a:headEnd type="none" w="lg" len="med"/>
                <a:tailEnd type="triangle"/>
              </a:ln>
              <a:effectLst/>
            </p:spPr>
          </p:cxnSp>
          <p:cxnSp>
            <p:nvCxnSpPr>
              <p:cNvPr id="143" name="Straight Arrow Connector 142">
                <a:extLst>
                  <a:ext uri="{FF2B5EF4-FFF2-40B4-BE49-F238E27FC236}">
                    <a16:creationId xmlns:a16="http://schemas.microsoft.com/office/drawing/2014/main" id="{1E2BCF3D-D5E2-47BA-886A-947C225CD917}"/>
                  </a:ext>
                </a:extLst>
              </p:cNvPr>
              <p:cNvCxnSpPr/>
              <p:nvPr/>
            </p:nvCxnSpPr>
            <p:spPr>
              <a:xfrm>
                <a:off x="7730599" y="3834865"/>
                <a:ext cx="247989" cy="0"/>
              </a:xfrm>
              <a:prstGeom prst="straightConnector1">
                <a:avLst/>
              </a:prstGeom>
              <a:noFill/>
              <a:ln w="19050" cap="flat" cmpd="sng" algn="ctr">
                <a:solidFill>
                  <a:srgbClr val="243A5F"/>
                </a:solidFill>
                <a:prstDash val="solid"/>
                <a:headEnd type="none" w="lg" len="med"/>
                <a:tailEnd type="triangle"/>
              </a:ln>
              <a:effectLst/>
            </p:spPr>
          </p:cxnSp>
        </p:grpSp>
      </p:grpSp>
      <p:grpSp>
        <p:nvGrpSpPr>
          <p:cNvPr id="22" name="Group 21" descr="2030 - Become carbon negative; become zero waste; become water positive">
            <a:extLst>
              <a:ext uri="{FF2B5EF4-FFF2-40B4-BE49-F238E27FC236}">
                <a16:creationId xmlns:a16="http://schemas.microsoft.com/office/drawing/2014/main" id="{4CF9385A-B01B-4634-876F-F8F230C02705}"/>
              </a:ext>
            </a:extLst>
          </p:cNvPr>
          <p:cNvGrpSpPr/>
          <p:nvPr/>
        </p:nvGrpSpPr>
        <p:grpSpPr>
          <a:xfrm>
            <a:off x="9101353" y="2173191"/>
            <a:ext cx="1283093" cy="2383101"/>
            <a:chOff x="9101353" y="2173191"/>
            <a:chExt cx="1283093" cy="2383101"/>
          </a:xfrm>
        </p:grpSpPr>
        <p:grpSp>
          <p:nvGrpSpPr>
            <p:cNvPr id="128" name="Group 127">
              <a:extLst>
                <a:ext uri="{FF2B5EF4-FFF2-40B4-BE49-F238E27FC236}">
                  <a16:creationId xmlns:a16="http://schemas.microsoft.com/office/drawing/2014/main" id="{B911E881-40EA-431A-AF42-29F17CA811A9}"/>
                </a:ext>
                <a:ext uri="{C183D7F6-B498-43B3-948B-1728B52AA6E4}">
                  <adec:decorative xmlns:adec="http://schemas.microsoft.com/office/drawing/2017/decorative" val="1"/>
                </a:ext>
              </a:extLst>
            </p:cNvPr>
            <p:cNvGrpSpPr/>
            <p:nvPr/>
          </p:nvGrpSpPr>
          <p:grpSpPr>
            <a:xfrm>
              <a:off x="9101353" y="2320506"/>
              <a:ext cx="247989" cy="1773512"/>
              <a:chOff x="7730599" y="2194560"/>
              <a:chExt cx="247989" cy="1640305"/>
            </a:xfrm>
          </p:grpSpPr>
          <p:cxnSp>
            <p:nvCxnSpPr>
              <p:cNvPr id="138" name="Straight Connector 137">
                <a:extLst>
                  <a:ext uri="{FF2B5EF4-FFF2-40B4-BE49-F238E27FC236}">
                    <a16:creationId xmlns:a16="http://schemas.microsoft.com/office/drawing/2014/main" id="{01F8FBFC-EBDF-4E3E-9341-A0A00E5BDF85}"/>
                  </a:ext>
                </a:extLst>
              </p:cNvPr>
              <p:cNvCxnSpPr>
                <a:cxnSpLocks/>
              </p:cNvCxnSpPr>
              <p:nvPr/>
            </p:nvCxnSpPr>
            <p:spPr>
              <a:xfrm>
                <a:off x="7730599" y="2194560"/>
                <a:ext cx="0" cy="1640305"/>
              </a:xfrm>
              <a:prstGeom prst="line">
                <a:avLst/>
              </a:prstGeom>
              <a:noFill/>
              <a:ln w="19050" cap="flat" cmpd="sng" algn="ctr">
                <a:solidFill>
                  <a:srgbClr val="243A5F"/>
                </a:solidFill>
                <a:prstDash val="solid"/>
                <a:headEnd type="none" w="lg" len="med"/>
                <a:tailEnd type="none"/>
              </a:ln>
              <a:effectLst/>
            </p:spPr>
          </p:cxnSp>
          <p:cxnSp>
            <p:nvCxnSpPr>
              <p:cNvPr id="139" name="Straight Arrow Connector 138">
                <a:extLst>
                  <a:ext uri="{FF2B5EF4-FFF2-40B4-BE49-F238E27FC236}">
                    <a16:creationId xmlns:a16="http://schemas.microsoft.com/office/drawing/2014/main" id="{106843F2-60B5-480C-899C-542ED2778EE9}"/>
                  </a:ext>
                </a:extLst>
              </p:cNvPr>
              <p:cNvCxnSpPr/>
              <p:nvPr/>
            </p:nvCxnSpPr>
            <p:spPr>
              <a:xfrm>
                <a:off x="7730599" y="2194560"/>
                <a:ext cx="247989" cy="0"/>
              </a:xfrm>
              <a:prstGeom prst="straightConnector1">
                <a:avLst/>
              </a:prstGeom>
              <a:noFill/>
              <a:ln w="19050" cap="flat" cmpd="sng" algn="ctr">
                <a:solidFill>
                  <a:srgbClr val="243A5F"/>
                </a:solidFill>
                <a:prstDash val="solid"/>
                <a:headEnd type="none" w="lg" len="med"/>
                <a:tailEnd type="triangle"/>
              </a:ln>
              <a:effectLst/>
            </p:spPr>
          </p:cxnSp>
          <p:cxnSp>
            <p:nvCxnSpPr>
              <p:cNvPr id="140" name="Straight Arrow Connector 139">
                <a:extLst>
                  <a:ext uri="{FF2B5EF4-FFF2-40B4-BE49-F238E27FC236}">
                    <a16:creationId xmlns:a16="http://schemas.microsoft.com/office/drawing/2014/main" id="{E2EBD644-1A36-49FA-8AEB-9F9EAE043FCF}"/>
                  </a:ext>
                </a:extLst>
              </p:cNvPr>
              <p:cNvCxnSpPr/>
              <p:nvPr/>
            </p:nvCxnSpPr>
            <p:spPr>
              <a:xfrm>
                <a:off x="7730599" y="3834865"/>
                <a:ext cx="247989" cy="0"/>
              </a:xfrm>
              <a:prstGeom prst="straightConnector1">
                <a:avLst/>
              </a:prstGeom>
              <a:noFill/>
              <a:ln w="19050" cap="flat" cmpd="sng" algn="ctr">
                <a:solidFill>
                  <a:srgbClr val="243A5F"/>
                </a:solidFill>
                <a:prstDash val="solid"/>
                <a:headEnd type="none" w="lg" len="med"/>
                <a:tailEnd type="triangle"/>
              </a:ln>
              <a:effectLst/>
            </p:spPr>
          </p:cxnSp>
        </p:grpSp>
        <p:sp>
          <p:nvSpPr>
            <p:cNvPr id="129" name="TextBox 128">
              <a:extLst>
                <a:ext uri="{FF2B5EF4-FFF2-40B4-BE49-F238E27FC236}">
                  <a16:creationId xmlns:a16="http://schemas.microsoft.com/office/drawing/2014/main" id="{8383B407-C9A4-489C-A51C-959395D16FCA}"/>
                </a:ext>
              </a:extLst>
            </p:cNvPr>
            <p:cNvSpPr txBox="1"/>
            <p:nvPr/>
          </p:nvSpPr>
          <p:spPr>
            <a:xfrm>
              <a:off x="9367399" y="2173191"/>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2030</a:t>
              </a:r>
            </a:p>
          </p:txBody>
        </p:sp>
        <p:sp>
          <p:nvSpPr>
            <p:cNvPr id="130" name="Rectangle 129">
              <a:extLst>
                <a:ext uri="{FF2B5EF4-FFF2-40B4-BE49-F238E27FC236}">
                  <a16:creationId xmlns:a16="http://schemas.microsoft.com/office/drawing/2014/main" id="{444237E2-8240-47C7-B478-B111B1071185}"/>
                </a:ext>
              </a:extLst>
            </p:cNvPr>
            <p:cNvSpPr/>
            <p:nvPr/>
          </p:nvSpPr>
          <p:spPr>
            <a:xfrm>
              <a:off x="9105688" y="2480968"/>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Become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carbon negative</a:t>
              </a:r>
            </a:p>
          </p:txBody>
        </p:sp>
        <p:sp>
          <p:nvSpPr>
            <p:cNvPr id="131" name="TextBox 130">
              <a:extLst>
                <a:ext uri="{FF2B5EF4-FFF2-40B4-BE49-F238E27FC236}">
                  <a16:creationId xmlns:a16="http://schemas.microsoft.com/office/drawing/2014/main" id="{6D60B318-A9D3-492A-9A9A-FE304A1AFBB2}"/>
                </a:ext>
              </a:extLst>
            </p:cNvPr>
            <p:cNvSpPr txBox="1"/>
            <p:nvPr/>
          </p:nvSpPr>
          <p:spPr>
            <a:xfrm>
              <a:off x="9367399" y="3053134"/>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2030</a:t>
              </a:r>
            </a:p>
          </p:txBody>
        </p:sp>
        <p:sp>
          <p:nvSpPr>
            <p:cNvPr id="132" name="Rectangle 131">
              <a:extLst>
                <a:ext uri="{FF2B5EF4-FFF2-40B4-BE49-F238E27FC236}">
                  <a16:creationId xmlns:a16="http://schemas.microsoft.com/office/drawing/2014/main" id="{F215C1A4-BA7A-4662-84F3-A546846E161C}"/>
                </a:ext>
              </a:extLst>
            </p:cNvPr>
            <p:cNvSpPr/>
            <p:nvPr/>
          </p:nvSpPr>
          <p:spPr>
            <a:xfrm>
              <a:off x="9105688" y="3360911"/>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Become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zero waste</a:t>
              </a:r>
            </a:p>
          </p:txBody>
        </p:sp>
        <p:sp>
          <p:nvSpPr>
            <p:cNvPr id="133" name="TextBox 132">
              <a:extLst>
                <a:ext uri="{FF2B5EF4-FFF2-40B4-BE49-F238E27FC236}">
                  <a16:creationId xmlns:a16="http://schemas.microsoft.com/office/drawing/2014/main" id="{22C98BB2-AC12-4A16-99AD-544B0395FE55}"/>
                </a:ext>
              </a:extLst>
            </p:cNvPr>
            <p:cNvSpPr txBox="1"/>
            <p:nvPr/>
          </p:nvSpPr>
          <p:spPr>
            <a:xfrm>
              <a:off x="9367399" y="3940738"/>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2030</a:t>
              </a:r>
            </a:p>
          </p:txBody>
        </p:sp>
        <p:sp>
          <p:nvSpPr>
            <p:cNvPr id="134" name="Rectangle 133">
              <a:extLst>
                <a:ext uri="{FF2B5EF4-FFF2-40B4-BE49-F238E27FC236}">
                  <a16:creationId xmlns:a16="http://schemas.microsoft.com/office/drawing/2014/main" id="{68C65AFD-EE79-4864-8EBB-9C5C36DBDC7D}"/>
                </a:ext>
              </a:extLst>
            </p:cNvPr>
            <p:cNvSpPr/>
            <p:nvPr/>
          </p:nvSpPr>
          <p:spPr>
            <a:xfrm>
              <a:off x="9105688" y="4248515"/>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Become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water positive</a:t>
              </a:r>
            </a:p>
          </p:txBody>
        </p:sp>
      </p:grpSp>
      <p:grpSp>
        <p:nvGrpSpPr>
          <p:cNvPr id="23" name="Group 22" descr="2050 - Remove all historic emissions">
            <a:extLst>
              <a:ext uri="{FF2B5EF4-FFF2-40B4-BE49-F238E27FC236}">
                <a16:creationId xmlns:a16="http://schemas.microsoft.com/office/drawing/2014/main" id="{8326FF63-2379-4554-AA2C-FC977A8317BB}"/>
              </a:ext>
            </a:extLst>
          </p:cNvPr>
          <p:cNvGrpSpPr/>
          <p:nvPr/>
        </p:nvGrpSpPr>
        <p:grpSpPr>
          <a:xfrm>
            <a:off x="10276764" y="3053134"/>
            <a:ext cx="1463070" cy="615554"/>
            <a:chOff x="10276764" y="3053134"/>
            <a:chExt cx="1463070" cy="615554"/>
          </a:xfrm>
        </p:grpSpPr>
        <p:cxnSp>
          <p:nvCxnSpPr>
            <p:cNvPr id="135" name="Straight Arrow Connector 134">
              <a:extLst>
                <a:ext uri="{FF2B5EF4-FFF2-40B4-BE49-F238E27FC236}">
                  <a16:creationId xmlns:a16="http://schemas.microsoft.com/office/drawing/2014/main" id="{3F0501FB-F1BE-4862-A0A9-69A14136BE36}"/>
                </a:ext>
                <a:ext uri="{C183D7F6-B498-43B3-948B-1728B52AA6E4}">
                  <adec:decorative xmlns:adec="http://schemas.microsoft.com/office/drawing/2017/decorative" val="1"/>
                </a:ext>
              </a:extLst>
            </p:cNvPr>
            <p:cNvCxnSpPr>
              <a:cxnSpLocks/>
            </p:cNvCxnSpPr>
            <p:nvPr/>
          </p:nvCxnSpPr>
          <p:spPr>
            <a:xfrm>
              <a:off x="10276764" y="3197724"/>
              <a:ext cx="446023" cy="0"/>
            </a:xfrm>
            <a:prstGeom prst="straightConnector1">
              <a:avLst/>
            </a:prstGeom>
            <a:noFill/>
            <a:ln w="19050" cap="flat" cmpd="sng" algn="ctr">
              <a:solidFill>
                <a:srgbClr val="243A5F"/>
              </a:solidFill>
              <a:prstDash val="solid"/>
              <a:headEnd type="none" w="lg" len="med"/>
              <a:tailEnd type="triangle"/>
            </a:ln>
            <a:effectLst/>
          </p:spPr>
        </p:cxnSp>
        <p:sp>
          <p:nvSpPr>
            <p:cNvPr id="136" name="TextBox 135">
              <a:extLst>
                <a:ext uri="{FF2B5EF4-FFF2-40B4-BE49-F238E27FC236}">
                  <a16:creationId xmlns:a16="http://schemas.microsoft.com/office/drawing/2014/main" id="{1B4258C9-AD77-455B-83D0-D53CD3329788}"/>
                </a:ext>
              </a:extLst>
            </p:cNvPr>
            <p:cNvSpPr txBox="1"/>
            <p:nvPr/>
          </p:nvSpPr>
          <p:spPr>
            <a:xfrm>
              <a:off x="10722787" y="3053134"/>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2050</a:t>
              </a:r>
            </a:p>
          </p:txBody>
        </p:sp>
        <p:sp>
          <p:nvSpPr>
            <p:cNvPr id="137" name="Rectangle 136">
              <a:extLst>
                <a:ext uri="{FF2B5EF4-FFF2-40B4-BE49-F238E27FC236}">
                  <a16:creationId xmlns:a16="http://schemas.microsoft.com/office/drawing/2014/main" id="{FD77529B-5547-489A-8E02-0E87838DD979}"/>
                </a:ext>
              </a:extLst>
            </p:cNvPr>
            <p:cNvSpPr/>
            <p:nvPr/>
          </p:nvSpPr>
          <p:spPr>
            <a:xfrm>
              <a:off x="10461076" y="3360911"/>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Remove all historic emissions</a:t>
              </a:r>
            </a:p>
          </p:txBody>
        </p:sp>
      </p:grpSp>
      <p:cxnSp>
        <p:nvCxnSpPr>
          <p:cNvPr id="83" name="Straight Arrow Connector 82">
            <a:extLst>
              <a:ext uri="{FF2B5EF4-FFF2-40B4-BE49-F238E27FC236}">
                <a16:creationId xmlns:a16="http://schemas.microsoft.com/office/drawing/2014/main" id="{001DBB38-C356-486C-AAA6-EAE5978015B2}"/>
              </a:ext>
              <a:ext uri="{C183D7F6-B498-43B3-948B-1728B52AA6E4}">
                <adec:decorative xmlns:adec="http://schemas.microsoft.com/office/drawing/2017/decorative" val="1"/>
              </a:ext>
            </a:extLst>
          </p:cNvPr>
          <p:cNvCxnSpPr>
            <a:cxnSpLocks/>
          </p:cNvCxnSpPr>
          <p:nvPr/>
        </p:nvCxnSpPr>
        <p:spPr>
          <a:xfrm>
            <a:off x="482035" y="3198633"/>
            <a:ext cx="336564" cy="0"/>
          </a:xfrm>
          <a:prstGeom prst="straightConnector1">
            <a:avLst/>
          </a:prstGeom>
          <a:noFill/>
          <a:ln w="19050" cap="flat" cmpd="sng" algn="ctr">
            <a:solidFill>
              <a:srgbClr val="243A5F"/>
            </a:solidFill>
            <a:prstDash val="solid"/>
            <a:headEnd type="none" w="lg" len="med"/>
            <a:tailEnd type="triangle"/>
          </a:ln>
          <a:effectLst/>
        </p:spPr>
      </p:cxnSp>
    </p:spTree>
    <p:extLst>
      <p:ext uri="{BB962C8B-B14F-4D97-AF65-F5344CB8AC3E}">
        <p14:creationId xmlns:p14="http://schemas.microsoft.com/office/powerpoint/2010/main" val="2751153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22" presetClass="entr" presetSubtype="8" fill="hold" nodeType="withEffect">
                                  <p:stCondLst>
                                    <p:cond delay="250"/>
                                  </p:stCondLst>
                                  <p:childTnLst>
                                    <p:set>
                                      <p:cBhvr>
                                        <p:cTn id="9" dur="1" fill="hold">
                                          <p:stCondLst>
                                            <p:cond delay="0"/>
                                          </p:stCondLst>
                                        </p:cTn>
                                        <p:tgtEl>
                                          <p:spTgt spid="84"/>
                                        </p:tgtEl>
                                        <p:attrNameLst>
                                          <p:attrName>style.visibility</p:attrName>
                                        </p:attrNameLst>
                                      </p:cBhvr>
                                      <p:to>
                                        <p:strVal val="visible"/>
                                      </p:to>
                                    </p:set>
                                    <p:animEffect transition="in" filter="wipe(left)">
                                      <p:cBhvr>
                                        <p:cTn id="10"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pPr algn="ctr"/>
            <a:r>
              <a:rPr lang="en-US">
                <a:solidFill>
                  <a:schemeClr val="accent3"/>
                </a:solidFill>
              </a:rPr>
              <a:t>Scopes and emissions across the value chain</a:t>
            </a:r>
          </a:p>
        </p:txBody>
      </p:sp>
      <p:grpSp>
        <p:nvGrpSpPr>
          <p:cNvPr id="6" name="Group 5" descr="CO2, CH4, N2O, NFCs, PFCs, SF6.">
            <a:extLst>
              <a:ext uri="{FF2B5EF4-FFF2-40B4-BE49-F238E27FC236}">
                <a16:creationId xmlns:a16="http://schemas.microsoft.com/office/drawing/2014/main" id="{A7F7BBC1-E273-AAC8-D59D-9AAE69B79C92}"/>
              </a:ext>
            </a:extLst>
          </p:cNvPr>
          <p:cNvGrpSpPr/>
          <p:nvPr/>
        </p:nvGrpSpPr>
        <p:grpSpPr>
          <a:xfrm>
            <a:off x="1373175" y="1082701"/>
            <a:ext cx="9443041" cy="1196182"/>
            <a:chOff x="1373175" y="1082701"/>
            <a:chExt cx="9443041" cy="1196182"/>
          </a:xfrm>
        </p:grpSpPr>
        <p:sp>
          <p:nvSpPr>
            <p:cNvPr id="114" name="Freeform: Shape 113">
              <a:extLst>
                <a:ext uri="{FF2B5EF4-FFF2-40B4-BE49-F238E27FC236}">
                  <a16:creationId xmlns:a16="http://schemas.microsoft.com/office/drawing/2014/main" id="{06969852-1D2D-99E2-FBE1-AAFF2321CFB3}"/>
                </a:ext>
                <a:ext uri="{C183D7F6-B498-43B3-948B-1728B52AA6E4}">
                  <adec:decorative xmlns:adec="http://schemas.microsoft.com/office/drawing/2017/decorative" val="1"/>
                </a:ext>
              </a:extLst>
            </p:cNvPr>
            <p:cNvSpPr/>
            <p:nvPr/>
          </p:nvSpPr>
          <p:spPr>
            <a:xfrm>
              <a:off x="1373175" y="1082701"/>
              <a:ext cx="9443041" cy="1196182"/>
            </a:xfrm>
            <a:custGeom>
              <a:avLst/>
              <a:gdLst>
                <a:gd name="connsiteX0" fmla="*/ 2914610 w 9443041"/>
                <a:gd name="connsiteY0" fmla="*/ 907 h 1216988"/>
                <a:gd name="connsiteX1" fmla="*/ 3350604 w 9443041"/>
                <a:gd name="connsiteY1" fmla="*/ 248169 h 1216988"/>
                <a:gd name="connsiteX2" fmla="*/ 3698060 w 9443041"/>
                <a:gd name="connsiteY2" fmla="*/ 296356 h 1216988"/>
                <a:gd name="connsiteX3" fmla="*/ 3764753 w 9443041"/>
                <a:gd name="connsiteY3" fmla="*/ 357185 h 1216988"/>
                <a:gd name="connsiteX4" fmla="*/ 3795003 w 9443041"/>
                <a:gd name="connsiteY4" fmla="*/ 401642 h 1216988"/>
                <a:gd name="connsiteX5" fmla="*/ 3795458 w 9443041"/>
                <a:gd name="connsiteY5" fmla="*/ 400826 h 1216988"/>
                <a:gd name="connsiteX6" fmla="*/ 3991574 w 9443041"/>
                <a:gd name="connsiteY6" fmla="*/ 276025 h 1216988"/>
                <a:gd name="connsiteX7" fmla="*/ 4391731 w 9443041"/>
                <a:gd name="connsiteY7" fmla="*/ 460255 h 1216988"/>
                <a:gd name="connsiteX8" fmla="*/ 4663125 w 9443041"/>
                <a:gd name="connsiteY8" fmla="*/ 497894 h 1216988"/>
                <a:gd name="connsiteX9" fmla="*/ 4754497 w 9443041"/>
                <a:gd name="connsiteY9" fmla="*/ 603133 h 1216988"/>
                <a:gd name="connsiteX10" fmla="*/ 4763120 w 9443041"/>
                <a:gd name="connsiteY10" fmla="*/ 625924 h 1216988"/>
                <a:gd name="connsiteX11" fmla="*/ 4775040 w 9443041"/>
                <a:gd name="connsiteY11" fmla="*/ 622850 h 1216988"/>
                <a:gd name="connsiteX12" fmla="*/ 4856106 w 9443041"/>
                <a:gd name="connsiteY12" fmla="*/ 624676 h 1216988"/>
                <a:gd name="connsiteX13" fmla="*/ 4856106 w 9443041"/>
                <a:gd name="connsiteY13" fmla="*/ 620714 h 1216988"/>
                <a:gd name="connsiteX14" fmla="*/ 5129480 w 9443041"/>
                <a:gd name="connsiteY14" fmla="*/ 276025 h 1216988"/>
                <a:gd name="connsiteX15" fmla="*/ 5529637 w 9443041"/>
                <a:gd name="connsiteY15" fmla="*/ 460255 h 1216988"/>
                <a:gd name="connsiteX16" fmla="*/ 5669791 w 9443041"/>
                <a:gd name="connsiteY16" fmla="*/ 446389 h 1216988"/>
                <a:gd name="connsiteX17" fmla="*/ 5733071 w 9443041"/>
                <a:gd name="connsiteY17" fmla="*/ 462869 h 1216988"/>
                <a:gd name="connsiteX18" fmla="*/ 5758411 w 9443041"/>
                <a:gd name="connsiteY18" fmla="*/ 456333 h 1216988"/>
                <a:gd name="connsiteX19" fmla="*/ 5862196 w 9443041"/>
                <a:gd name="connsiteY19" fmla="*/ 458671 h 1216988"/>
                <a:gd name="connsiteX20" fmla="*/ 5862196 w 9443041"/>
                <a:gd name="connsiteY20" fmla="*/ 453599 h 1216988"/>
                <a:gd name="connsiteX21" fmla="*/ 6212188 w 9443041"/>
                <a:gd name="connsiteY21" fmla="*/ 12305 h 1216988"/>
                <a:gd name="connsiteX22" fmla="*/ 6288501 w 9443041"/>
                <a:gd name="connsiteY22" fmla="*/ 907 h 1216988"/>
                <a:gd name="connsiteX23" fmla="*/ 6724495 w 9443041"/>
                <a:gd name="connsiteY23" fmla="*/ 248169 h 1216988"/>
                <a:gd name="connsiteX24" fmla="*/ 7071951 w 9443041"/>
                <a:gd name="connsiteY24" fmla="*/ 296356 h 1216988"/>
                <a:gd name="connsiteX25" fmla="*/ 7120339 w 9443041"/>
                <a:gd name="connsiteY25" fmla="*/ 340489 h 1216988"/>
                <a:gd name="connsiteX26" fmla="*/ 7143665 w 9443041"/>
                <a:gd name="connsiteY26" fmla="*/ 322640 h 1216988"/>
                <a:gd name="connsiteX27" fmla="*/ 7253238 w 9443041"/>
                <a:gd name="connsiteY27" fmla="*/ 276025 h 1216988"/>
                <a:gd name="connsiteX28" fmla="*/ 7312845 w 9443041"/>
                <a:gd name="connsiteY28" fmla="*/ 267122 h 1216988"/>
                <a:gd name="connsiteX29" fmla="*/ 7653395 w 9443041"/>
                <a:gd name="connsiteY29" fmla="*/ 460255 h 1216988"/>
                <a:gd name="connsiteX30" fmla="*/ 7924789 w 9443041"/>
                <a:gd name="connsiteY30" fmla="*/ 497894 h 1216988"/>
                <a:gd name="connsiteX31" fmla="*/ 8016161 w 9443041"/>
                <a:gd name="connsiteY31" fmla="*/ 603133 h 1216988"/>
                <a:gd name="connsiteX32" fmla="*/ 8024785 w 9443041"/>
                <a:gd name="connsiteY32" fmla="*/ 625924 h 1216988"/>
                <a:gd name="connsiteX33" fmla="*/ 8036705 w 9443041"/>
                <a:gd name="connsiteY33" fmla="*/ 622850 h 1216988"/>
                <a:gd name="connsiteX34" fmla="*/ 8117770 w 9443041"/>
                <a:gd name="connsiteY34" fmla="*/ 624676 h 1216988"/>
                <a:gd name="connsiteX35" fmla="*/ 8117770 w 9443041"/>
                <a:gd name="connsiteY35" fmla="*/ 620714 h 1216988"/>
                <a:gd name="connsiteX36" fmla="*/ 8391144 w 9443041"/>
                <a:gd name="connsiteY36" fmla="*/ 276025 h 1216988"/>
                <a:gd name="connsiteX37" fmla="*/ 8791301 w 9443041"/>
                <a:gd name="connsiteY37" fmla="*/ 460255 h 1216988"/>
                <a:gd name="connsiteX38" fmla="*/ 9062695 w 9443041"/>
                <a:gd name="connsiteY38" fmla="*/ 497894 h 1216988"/>
                <a:gd name="connsiteX39" fmla="*/ 9187496 w 9443041"/>
                <a:gd name="connsiteY39" fmla="*/ 739573 h 1216988"/>
                <a:gd name="connsiteX40" fmla="*/ 9207306 w 9443041"/>
                <a:gd name="connsiteY40" fmla="*/ 739573 h 1216988"/>
                <a:gd name="connsiteX41" fmla="*/ 9443041 w 9443041"/>
                <a:gd name="connsiteY41" fmla="*/ 979270 h 1216988"/>
                <a:gd name="connsiteX42" fmla="*/ 9205325 w 9443041"/>
                <a:gd name="connsiteY42" fmla="*/ 1216987 h 1216988"/>
                <a:gd name="connsiteX43" fmla="*/ 8067419 w 9443041"/>
                <a:gd name="connsiteY43" fmla="*/ 1216987 h 1216988"/>
                <a:gd name="connsiteX44" fmla="*/ 8056360 w 9443041"/>
                <a:gd name="connsiteY44" fmla="*/ 1216987 h 1216988"/>
                <a:gd name="connsiteX45" fmla="*/ 7254566 w 9443041"/>
                <a:gd name="connsiteY45" fmla="*/ 1216987 h 1216988"/>
                <a:gd name="connsiteX46" fmla="*/ 7254556 w 9443041"/>
                <a:gd name="connsiteY46" fmla="*/ 1216988 h 1216988"/>
                <a:gd name="connsiteX47" fmla="*/ 5783574 w 9443041"/>
                <a:gd name="connsiteY47" fmla="*/ 1216988 h 1216988"/>
                <a:gd name="connsiteX48" fmla="*/ 5783574 w 9443041"/>
                <a:gd name="connsiteY48" fmla="*/ 1216987 h 1216988"/>
                <a:gd name="connsiteX49" fmla="*/ 4805755 w 9443041"/>
                <a:gd name="connsiteY49" fmla="*/ 1216987 h 1216988"/>
                <a:gd name="connsiteX50" fmla="*/ 4794696 w 9443041"/>
                <a:gd name="connsiteY50" fmla="*/ 1216987 h 1216988"/>
                <a:gd name="connsiteX51" fmla="*/ 3880675 w 9443041"/>
                <a:gd name="connsiteY51" fmla="*/ 1216987 h 1216988"/>
                <a:gd name="connsiteX52" fmla="*/ 3880665 w 9443041"/>
                <a:gd name="connsiteY52" fmla="*/ 1216988 h 1216988"/>
                <a:gd name="connsiteX53" fmla="*/ 2409683 w 9443041"/>
                <a:gd name="connsiteY53" fmla="*/ 1216988 h 1216988"/>
                <a:gd name="connsiteX54" fmla="*/ 2409683 w 9443041"/>
                <a:gd name="connsiteY54" fmla="*/ 1216987 h 1216988"/>
                <a:gd name="connsiteX55" fmla="*/ 1431864 w 9443041"/>
                <a:gd name="connsiteY55" fmla="*/ 1216987 h 1216988"/>
                <a:gd name="connsiteX56" fmla="*/ 1420805 w 9443041"/>
                <a:gd name="connsiteY56" fmla="*/ 1216987 h 1216988"/>
                <a:gd name="connsiteX57" fmla="*/ 282899 w 9443041"/>
                <a:gd name="connsiteY57" fmla="*/ 1216987 h 1216988"/>
                <a:gd name="connsiteX58" fmla="*/ 282899 w 9443041"/>
                <a:gd name="connsiteY58" fmla="*/ 1215006 h 1216988"/>
                <a:gd name="connsiteX59" fmla="*/ 27353 w 9443041"/>
                <a:gd name="connsiteY59" fmla="*/ 1044643 h 1216988"/>
                <a:gd name="connsiteX60" fmla="*/ 59049 w 9443041"/>
                <a:gd name="connsiteY60" fmla="*/ 739573 h 1216988"/>
                <a:gd name="connsiteX61" fmla="*/ 344309 w 9443041"/>
                <a:gd name="connsiteY61" fmla="*/ 624676 h 1216988"/>
                <a:gd name="connsiteX62" fmla="*/ 344309 w 9443041"/>
                <a:gd name="connsiteY62" fmla="*/ 620714 h 1216988"/>
                <a:gd name="connsiteX63" fmla="*/ 617683 w 9443041"/>
                <a:gd name="connsiteY63" fmla="*/ 276025 h 1216988"/>
                <a:gd name="connsiteX64" fmla="*/ 1017840 w 9443041"/>
                <a:gd name="connsiteY64" fmla="*/ 460255 h 1216988"/>
                <a:gd name="connsiteX65" fmla="*/ 1289234 w 9443041"/>
                <a:gd name="connsiteY65" fmla="*/ 497894 h 1216988"/>
                <a:gd name="connsiteX66" fmla="*/ 1380606 w 9443041"/>
                <a:gd name="connsiteY66" fmla="*/ 603133 h 1216988"/>
                <a:gd name="connsiteX67" fmla="*/ 1389230 w 9443041"/>
                <a:gd name="connsiteY67" fmla="*/ 625924 h 1216988"/>
                <a:gd name="connsiteX68" fmla="*/ 1401150 w 9443041"/>
                <a:gd name="connsiteY68" fmla="*/ 622850 h 1216988"/>
                <a:gd name="connsiteX69" fmla="*/ 1482215 w 9443041"/>
                <a:gd name="connsiteY69" fmla="*/ 624676 h 1216988"/>
                <a:gd name="connsiteX70" fmla="*/ 1482215 w 9443041"/>
                <a:gd name="connsiteY70" fmla="*/ 620714 h 1216988"/>
                <a:gd name="connsiteX71" fmla="*/ 1755589 w 9443041"/>
                <a:gd name="connsiteY71" fmla="*/ 276025 h 1216988"/>
                <a:gd name="connsiteX72" fmla="*/ 2155746 w 9443041"/>
                <a:gd name="connsiteY72" fmla="*/ 460255 h 1216988"/>
                <a:gd name="connsiteX73" fmla="*/ 2295901 w 9443041"/>
                <a:gd name="connsiteY73" fmla="*/ 446389 h 1216988"/>
                <a:gd name="connsiteX74" fmla="*/ 2359180 w 9443041"/>
                <a:gd name="connsiteY74" fmla="*/ 462869 h 1216988"/>
                <a:gd name="connsiteX75" fmla="*/ 2384520 w 9443041"/>
                <a:gd name="connsiteY75" fmla="*/ 456333 h 1216988"/>
                <a:gd name="connsiteX76" fmla="*/ 2488305 w 9443041"/>
                <a:gd name="connsiteY76" fmla="*/ 458671 h 1216988"/>
                <a:gd name="connsiteX77" fmla="*/ 2488305 w 9443041"/>
                <a:gd name="connsiteY77" fmla="*/ 453599 h 1216988"/>
                <a:gd name="connsiteX78" fmla="*/ 2838297 w 9443041"/>
                <a:gd name="connsiteY78" fmla="*/ 12305 h 1216988"/>
                <a:gd name="connsiteX79" fmla="*/ 2914610 w 9443041"/>
                <a:gd name="connsiteY79" fmla="*/ 907 h 121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9443041" h="1216988">
                  <a:moveTo>
                    <a:pt x="2914610" y="907"/>
                  </a:moveTo>
                  <a:cubicBezTo>
                    <a:pt x="3092628" y="-10363"/>
                    <a:pt x="3266276" y="83952"/>
                    <a:pt x="3350604" y="248169"/>
                  </a:cubicBezTo>
                  <a:cubicBezTo>
                    <a:pt x="3467268" y="207590"/>
                    <a:pt x="3596613" y="225343"/>
                    <a:pt x="3698060" y="296356"/>
                  </a:cubicBezTo>
                  <a:cubicBezTo>
                    <a:pt x="3722788" y="314109"/>
                    <a:pt x="3745138" y="334557"/>
                    <a:pt x="3764753" y="357185"/>
                  </a:cubicBezTo>
                  <a:lnTo>
                    <a:pt x="3795003" y="401642"/>
                  </a:lnTo>
                  <a:lnTo>
                    <a:pt x="3795458" y="400826"/>
                  </a:lnTo>
                  <a:cubicBezTo>
                    <a:pt x="3843991" y="339911"/>
                    <a:pt x="3912335" y="294844"/>
                    <a:pt x="3991574" y="276025"/>
                  </a:cubicBezTo>
                  <a:cubicBezTo>
                    <a:pt x="4150052" y="238386"/>
                    <a:pt x="4316454" y="313663"/>
                    <a:pt x="4391731" y="460255"/>
                  </a:cubicBezTo>
                  <a:cubicBezTo>
                    <a:pt x="4482856" y="428560"/>
                    <a:pt x="4583886" y="442427"/>
                    <a:pt x="4663125" y="497894"/>
                  </a:cubicBezTo>
                  <a:cubicBezTo>
                    <a:pt x="4701754" y="525628"/>
                    <a:pt x="4732954" y="561780"/>
                    <a:pt x="4754497" y="603133"/>
                  </a:cubicBezTo>
                  <a:lnTo>
                    <a:pt x="4763120" y="625924"/>
                  </a:lnTo>
                  <a:lnTo>
                    <a:pt x="4775040" y="622850"/>
                  </a:lnTo>
                  <a:cubicBezTo>
                    <a:pt x="4801629" y="619724"/>
                    <a:pt x="4828867" y="620219"/>
                    <a:pt x="4856106" y="624676"/>
                  </a:cubicBezTo>
                  <a:cubicBezTo>
                    <a:pt x="4856106" y="622695"/>
                    <a:pt x="4856106" y="620714"/>
                    <a:pt x="4856106" y="620714"/>
                  </a:cubicBezTo>
                  <a:cubicBezTo>
                    <a:pt x="4856106" y="456293"/>
                    <a:pt x="4971002" y="313663"/>
                    <a:pt x="5129480" y="276025"/>
                  </a:cubicBezTo>
                  <a:cubicBezTo>
                    <a:pt x="5287958" y="238386"/>
                    <a:pt x="5454360" y="313663"/>
                    <a:pt x="5529637" y="460255"/>
                  </a:cubicBezTo>
                  <a:cubicBezTo>
                    <a:pt x="5575199" y="444408"/>
                    <a:pt x="5623238" y="439951"/>
                    <a:pt x="5669791" y="446389"/>
                  </a:cubicBezTo>
                  <a:lnTo>
                    <a:pt x="5733071" y="462869"/>
                  </a:lnTo>
                  <a:lnTo>
                    <a:pt x="5758411" y="456333"/>
                  </a:lnTo>
                  <a:cubicBezTo>
                    <a:pt x="5792451" y="452331"/>
                    <a:pt x="5827323" y="452965"/>
                    <a:pt x="5862196" y="458671"/>
                  </a:cubicBezTo>
                  <a:cubicBezTo>
                    <a:pt x="5862196" y="456135"/>
                    <a:pt x="5862196" y="453599"/>
                    <a:pt x="5862196" y="453599"/>
                  </a:cubicBezTo>
                  <a:cubicBezTo>
                    <a:pt x="5862196" y="243096"/>
                    <a:pt x="6009294" y="60492"/>
                    <a:pt x="6212188" y="12305"/>
                  </a:cubicBezTo>
                  <a:cubicBezTo>
                    <a:pt x="6237550" y="6281"/>
                    <a:pt x="6263070" y="2517"/>
                    <a:pt x="6288501" y="907"/>
                  </a:cubicBezTo>
                  <a:cubicBezTo>
                    <a:pt x="6466518" y="-10363"/>
                    <a:pt x="6640167" y="83952"/>
                    <a:pt x="6724495" y="248169"/>
                  </a:cubicBezTo>
                  <a:cubicBezTo>
                    <a:pt x="6841159" y="207590"/>
                    <a:pt x="6970504" y="225343"/>
                    <a:pt x="7071951" y="296356"/>
                  </a:cubicBezTo>
                  <a:lnTo>
                    <a:pt x="7120339" y="340489"/>
                  </a:lnTo>
                  <a:lnTo>
                    <a:pt x="7143665" y="322640"/>
                  </a:lnTo>
                  <a:cubicBezTo>
                    <a:pt x="7176723" y="301406"/>
                    <a:pt x="7213619" y="285435"/>
                    <a:pt x="7253238" y="276025"/>
                  </a:cubicBezTo>
                  <a:cubicBezTo>
                    <a:pt x="7273048" y="271320"/>
                    <a:pt x="7292981" y="268380"/>
                    <a:pt x="7312845" y="267122"/>
                  </a:cubicBezTo>
                  <a:cubicBezTo>
                    <a:pt x="7451893" y="258319"/>
                    <a:pt x="7587528" y="331987"/>
                    <a:pt x="7653395" y="460255"/>
                  </a:cubicBezTo>
                  <a:cubicBezTo>
                    <a:pt x="7744520" y="428560"/>
                    <a:pt x="7845550" y="442427"/>
                    <a:pt x="7924789" y="497894"/>
                  </a:cubicBezTo>
                  <a:cubicBezTo>
                    <a:pt x="7963418" y="525628"/>
                    <a:pt x="7994618" y="561780"/>
                    <a:pt x="8016161" y="603133"/>
                  </a:cubicBezTo>
                  <a:lnTo>
                    <a:pt x="8024785" y="625924"/>
                  </a:lnTo>
                  <a:lnTo>
                    <a:pt x="8036705" y="622850"/>
                  </a:lnTo>
                  <a:cubicBezTo>
                    <a:pt x="8063293" y="619724"/>
                    <a:pt x="8090532" y="620219"/>
                    <a:pt x="8117770" y="624676"/>
                  </a:cubicBezTo>
                  <a:cubicBezTo>
                    <a:pt x="8117770" y="622695"/>
                    <a:pt x="8117770" y="620714"/>
                    <a:pt x="8117770" y="620714"/>
                  </a:cubicBezTo>
                  <a:cubicBezTo>
                    <a:pt x="8117770" y="456293"/>
                    <a:pt x="8232666" y="313663"/>
                    <a:pt x="8391144" y="276025"/>
                  </a:cubicBezTo>
                  <a:cubicBezTo>
                    <a:pt x="8549622" y="238386"/>
                    <a:pt x="8716024" y="313663"/>
                    <a:pt x="8791301" y="460255"/>
                  </a:cubicBezTo>
                  <a:cubicBezTo>
                    <a:pt x="8882426" y="428560"/>
                    <a:pt x="8983456" y="442427"/>
                    <a:pt x="9062695" y="497894"/>
                  </a:cubicBezTo>
                  <a:cubicBezTo>
                    <a:pt x="9139953" y="553361"/>
                    <a:pt x="9187496" y="642505"/>
                    <a:pt x="9187496" y="739573"/>
                  </a:cubicBezTo>
                  <a:cubicBezTo>
                    <a:pt x="9193439" y="739573"/>
                    <a:pt x="9201363" y="739573"/>
                    <a:pt x="9207306" y="739573"/>
                  </a:cubicBezTo>
                  <a:cubicBezTo>
                    <a:pt x="9338050" y="739573"/>
                    <a:pt x="9443041" y="848526"/>
                    <a:pt x="9443041" y="979270"/>
                  </a:cubicBezTo>
                  <a:cubicBezTo>
                    <a:pt x="9443041" y="1110015"/>
                    <a:pt x="9336069" y="1216987"/>
                    <a:pt x="9205325" y="1216987"/>
                  </a:cubicBezTo>
                  <a:lnTo>
                    <a:pt x="8067419" y="1216987"/>
                  </a:lnTo>
                  <a:lnTo>
                    <a:pt x="8056360" y="1216987"/>
                  </a:lnTo>
                  <a:lnTo>
                    <a:pt x="7254566" y="1216987"/>
                  </a:lnTo>
                  <a:lnTo>
                    <a:pt x="7254556" y="1216988"/>
                  </a:lnTo>
                  <a:lnTo>
                    <a:pt x="5783574" y="1216988"/>
                  </a:lnTo>
                  <a:lnTo>
                    <a:pt x="5783574" y="1216987"/>
                  </a:lnTo>
                  <a:lnTo>
                    <a:pt x="4805755" y="1216987"/>
                  </a:lnTo>
                  <a:lnTo>
                    <a:pt x="4794696" y="1216987"/>
                  </a:lnTo>
                  <a:lnTo>
                    <a:pt x="3880675" y="1216987"/>
                  </a:lnTo>
                  <a:lnTo>
                    <a:pt x="3880665" y="1216988"/>
                  </a:lnTo>
                  <a:lnTo>
                    <a:pt x="2409683" y="1216988"/>
                  </a:lnTo>
                  <a:lnTo>
                    <a:pt x="2409683" y="1216987"/>
                  </a:lnTo>
                  <a:lnTo>
                    <a:pt x="1431864" y="1216987"/>
                  </a:lnTo>
                  <a:lnTo>
                    <a:pt x="1420805" y="1216987"/>
                  </a:lnTo>
                  <a:lnTo>
                    <a:pt x="282899" y="1216987"/>
                  </a:lnTo>
                  <a:lnTo>
                    <a:pt x="282899" y="1215006"/>
                  </a:lnTo>
                  <a:cubicBezTo>
                    <a:pt x="173945" y="1209063"/>
                    <a:pt x="74896" y="1143691"/>
                    <a:pt x="27353" y="1044643"/>
                  </a:cubicBezTo>
                  <a:cubicBezTo>
                    <a:pt x="-18209" y="945594"/>
                    <a:pt x="-6324" y="828716"/>
                    <a:pt x="59049" y="739573"/>
                  </a:cubicBezTo>
                  <a:cubicBezTo>
                    <a:pt x="126402" y="652410"/>
                    <a:pt x="235355" y="606847"/>
                    <a:pt x="344309" y="624676"/>
                  </a:cubicBezTo>
                  <a:cubicBezTo>
                    <a:pt x="344309" y="622695"/>
                    <a:pt x="344309" y="620714"/>
                    <a:pt x="344309" y="620714"/>
                  </a:cubicBezTo>
                  <a:cubicBezTo>
                    <a:pt x="344309" y="456293"/>
                    <a:pt x="459205" y="313663"/>
                    <a:pt x="617683" y="276025"/>
                  </a:cubicBezTo>
                  <a:cubicBezTo>
                    <a:pt x="776161" y="238386"/>
                    <a:pt x="942563" y="313663"/>
                    <a:pt x="1017840" y="460255"/>
                  </a:cubicBezTo>
                  <a:cubicBezTo>
                    <a:pt x="1108965" y="428560"/>
                    <a:pt x="1209995" y="442427"/>
                    <a:pt x="1289234" y="497894"/>
                  </a:cubicBezTo>
                  <a:cubicBezTo>
                    <a:pt x="1327863" y="525628"/>
                    <a:pt x="1359063" y="561780"/>
                    <a:pt x="1380606" y="603133"/>
                  </a:cubicBezTo>
                  <a:lnTo>
                    <a:pt x="1389230" y="625924"/>
                  </a:lnTo>
                  <a:lnTo>
                    <a:pt x="1401150" y="622850"/>
                  </a:lnTo>
                  <a:cubicBezTo>
                    <a:pt x="1427738" y="619724"/>
                    <a:pt x="1454977" y="620219"/>
                    <a:pt x="1482215" y="624676"/>
                  </a:cubicBezTo>
                  <a:cubicBezTo>
                    <a:pt x="1482215" y="622695"/>
                    <a:pt x="1482215" y="620714"/>
                    <a:pt x="1482215" y="620714"/>
                  </a:cubicBezTo>
                  <a:cubicBezTo>
                    <a:pt x="1482215" y="456293"/>
                    <a:pt x="1597111" y="313663"/>
                    <a:pt x="1755589" y="276025"/>
                  </a:cubicBezTo>
                  <a:cubicBezTo>
                    <a:pt x="1914067" y="238386"/>
                    <a:pt x="2080469" y="313663"/>
                    <a:pt x="2155746" y="460255"/>
                  </a:cubicBezTo>
                  <a:cubicBezTo>
                    <a:pt x="2201309" y="444408"/>
                    <a:pt x="2249347" y="439951"/>
                    <a:pt x="2295901" y="446389"/>
                  </a:cubicBezTo>
                  <a:lnTo>
                    <a:pt x="2359180" y="462869"/>
                  </a:lnTo>
                  <a:lnTo>
                    <a:pt x="2384520" y="456333"/>
                  </a:lnTo>
                  <a:cubicBezTo>
                    <a:pt x="2418560" y="452331"/>
                    <a:pt x="2453433" y="452965"/>
                    <a:pt x="2488305" y="458671"/>
                  </a:cubicBezTo>
                  <a:cubicBezTo>
                    <a:pt x="2488305" y="456135"/>
                    <a:pt x="2488305" y="453599"/>
                    <a:pt x="2488305" y="453599"/>
                  </a:cubicBezTo>
                  <a:cubicBezTo>
                    <a:pt x="2488305" y="243096"/>
                    <a:pt x="2635403" y="60492"/>
                    <a:pt x="2838297" y="12305"/>
                  </a:cubicBezTo>
                  <a:cubicBezTo>
                    <a:pt x="2863659" y="6281"/>
                    <a:pt x="2889179" y="2517"/>
                    <a:pt x="2914610" y="907"/>
                  </a:cubicBezTo>
                  <a:close/>
                </a:path>
              </a:pathLst>
            </a:custGeom>
            <a:solidFill>
              <a:schemeClr val="bg1"/>
            </a:solidFill>
            <a:ln w="197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21FDDBF0-D324-BE32-059B-3EFE4BAB9F91}"/>
                </a:ext>
              </a:extLst>
            </p:cNvPr>
            <p:cNvSpPr/>
            <p:nvPr/>
          </p:nvSpPr>
          <p:spPr bwMode="auto">
            <a:xfrm>
              <a:off x="2916232"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CO</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2</a:t>
              </a:r>
            </a:p>
          </p:txBody>
        </p:sp>
        <p:sp>
          <p:nvSpPr>
            <p:cNvPr id="116" name="Oval 115">
              <a:extLst>
                <a:ext uri="{FF2B5EF4-FFF2-40B4-BE49-F238E27FC236}">
                  <a16:creationId xmlns:a16="http://schemas.microsoft.com/office/drawing/2014/main" id="{1CB6F065-D30D-D52A-29A8-EAE519CDAD00}"/>
                </a:ext>
              </a:extLst>
            </p:cNvPr>
            <p:cNvSpPr/>
            <p:nvPr/>
          </p:nvSpPr>
          <p:spPr bwMode="auto">
            <a:xfrm>
              <a:off x="4043598"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CH</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4</a:t>
              </a:r>
            </a:p>
          </p:txBody>
        </p:sp>
        <p:sp>
          <p:nvSpPr>
            <p:cNvPr id="117" name="Oval 116">
              <a:extLst>
                <a:ext uri="{FF2B5EF4-FFF2-40B4-BE49-F238E27FC236}">
                  <a16:creationId xmlns:a16="http://schemas.microsoft.com/office/drawing/2014/main" id="{F8857597-F9A2-0C89-71C1-00785290600C}"/>
                </a:ext>
              </a:extLst>
            </p:cNvPr>
            <p:cNvSpPr/>
            <p:nvPr/>
          </p:nvSpPr>
          <p:spPr bwMode="auto">
            <a:xfrm>
              <a:off x="5170964"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N</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2</a:t>
              </a:r>
              <a:r>
                <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rPr>
                <a:t>O</a:t>
              </a:r>
            </a:p>
          </p:txBody>
        </p:sp>
        <p:sp>
          <p:nvSpPr>
            <p:cNvPr id="118" name="Oval 117">
              <a:extLst>
                <a:ext uri="{FF2B5EF4-FFF2-40B4-BE49-F238E27FC236}">
                  <a16:creationId xmlns:a16="http://schemas.microsoft.com/office/drawing/2014/main" id="{A36C4F4C-2CDB-22AB-046D-AFB77D89B6B1}"/>
                </a:ext>
              </a:extLst>
            </p:cNvPr>
            <p:cNvSpPr/>
            <p:nvPr/>
          </p:nvSpPr>
          <p:spPr bwMode="auto">
            <a:xfrm>
              <a:off x="6298330"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NFCs</a:t>
              </a:r>
              <a:endPar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endParaRPr>
            </a:p>
          </p:txBody>
        </p:sp>
        <p:sp>
          <p:nvSpPr>
            <p:cNvPr id="119" name="Oval 118">
              <a:extLst>
                <a:ext uri="{FF2B5EF4-FFF2-40B4-BE49-F238E27FC236}">
                  <a16:creationId xmlns:a16="http://schemas.microsoft.com/office/drawing/2014/main" id="{0E296275-DCA3-9CCB-9C4B-19DACD01256F}"/>
                </a:ext>
              </a:extLst>
            </p:cNvPr>
            <p:cNvSpPr/>
            <p:nvPr/>
          </p:nvSpPr>
          <p:spPr bwMode="auto">
            <a:xfrm>
              <a:off x="7425696"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PFCs</a:t>
              </a:r>
              <a:endPar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endParaRPr>
            </a:p>
          </p:txBody>
        </p:sp>
        <p:sp>
          <p:nvSpPr>
            <p:cNvPr id="120" name="Oval 119">
              <a:extLst>
                <a:ext uri="{FF2B5EF4-FFF2-40B4-BE49-F238E27FC236}">
                  <a16:creationId xmlns:a16="http://schemas.microsoft.com/office/drawing/2014/main" id="{D37A2536-39CF-F7A5-5A6C-94FF20C5A856}"/>
                </a:ext>
              </a:extLst>
            </p:cNvPr>
            <p:cNvSpPr/>
            <p:nvPr/>
          </p:nvSpPr>
          <p:spPr bwMode="auto">
            <a:xfrm>
              <a:off x="8553063"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SF</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6</a:t>
              </a:r>
              <a:endPar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endParaRPr>
            </a:p>
          </p:txBody>
        </p:sp>
      </p:grpSp>
      <p:grpSp>
        <p:nvGrpSpPr>
          <p:cNvPr id="112" name="Group 111" descr="Scope 2">
            <a:extLst>
              <a:ext uri="{FF2B5EF4-FFF2-40B4-BE49-F238E27FC236}">
                <a16:creationId xmlns:a16="http://schemas.microsoft.com/office/drawing/2014/main" id="{20587619-2E51-495E-98DD-45EDAFDC5E00}"/>
              </a:ext>
            </a:extLst>
          </p:cNvPr>
          <p:cNvGrpSpPr/>
          <p:nvPr/>
        </p:nvGrpSpPr>
        <p:grpSpPr>
          <a:xfrm>
            <a:off x="1255190" y="1595310"/>
            <a:ext cx="3369668" cy="3144764"/>
            <a:chOff x="1254484" y="1595198"/>
            <a:chExt cx="3369668" cy="3144764"/>
          </a:xfrm>
        </p:grpSpPr>
        <p:sp>
          <p:nvSpPr>
            <p:cNvPr id="10" name="Arc 9">
              <a:extLst>
                <a:ext uri="{FF2B5EF4-FFF2-40B4-BE49-F238E27FC236}">
                  <a16:creationId xmlns:a16="http://schemas.microsoft.com/office/drawing/2014/main" id="{E9040DD8-841D-498E-8D6E-C460201D878B}"/>
                </a:ext>
              </a:extLst>
            </p:cNvPr>
            <p:cNvSpPr/>
            <p:nvPr/>
          </p:nvSpPr>
          <p:spPr>
            <a:xfrm rot="5400000">
              <a:off x="1254484" y="1595198"/>
              <a:ext cx="2950985" cy="2950985"/>
            </a:xfrm>
            <a:prstGeom prst="arc">
              <a:avLst>
                <a:gd name="adj1" fmla="val 16200000"/>
                <a:gd name="adj2" fmla="val 7265363"/>
              </a:avLst>
            </a:prstGeom>
            <a:ln w="762000">
              <a:gradFill flip="none" rotWithShape="1">
                <a:gsLst>
                  <a:gs pos="25000">
                    <a:schemeClr val="tx2"/>
                  </a:gs>
                  <a:gs pos="59000">
                    <a:srgbClr val="107C10"/>
                  </a:gs>
                </a:gsLst>
                <a:lin ang="19200000" scaled="0"/>
                <a:tileRect/>
              </a:gradFill>
              <a:headEnd type="none" w="lg"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Isosceles Triangle 12">
              <a:extLst>
                <a:ext uri="{FF2B5EF4-FFF2-40B4-BE49-F238E27FC236}">
                  <a16:creationId xmlns:a16="http://schemas.microsoft.com/office/drawing/2014/main" id="{BC502A4C-B476-412D-9A9F-0FD01259B70A}"/>
                </a:ext>
              </a:extLst>
            </p:cNvPr>
            <p:cNvSpPr/>
            <p:nvPr/>
          </p:nvSpPr>
          <p:spPr bwMode="auto">
            <a:xfrm>
              <a:off x="3826003" y="2722595"/>
              <a:ext cx="769057" cy="350844"/>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6EFD50-F43C-4CD1-86F3-6CD97E950FC2}"/>
                </a:ext>
              </a:extLst>
            </p:cNvPr>
            <p:cNvSpPr txBox="1"/>
            <p:nvPr/>
          </p:nvSpPr>
          <p:spPr>
            <a:xfrm>
              <a:off x="2653893" y="3931933"/>
              <a:ext cx="1184903" cy="3739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Purchased electricity, steam, heating &amp; cooling for own use</a:t>
              </a:r>
            </a:p>
          </p:txBody>
        </p:sp>
        <p:pic>
          <p:nvPicPr>
            <p:cNvPr id="42" name="Graphic 41">
              <a:extLst>
                <a:ext uri="{FF2B5EF4-FFF2-40B4-BE49-F238E27FC236}">
                  <a16:creationId xmlns:a16="http://schemas.microsoft.com/office/drawing/2014/main" id="{DC9E17D6-B9B6-4ECE-B8D4-E71C9D16721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69046" y="4334256"/>
              <a:ext cx="410022" cy="405706"/>
            </a:xfrm>
            <a:prstGeom prst="rect">
              <a:avLst/>
            </a:prstGeom>
          </p:spPr>
        </p:pic>
        <p:sp>
          <p:nvSpPr>
            <p:cNvPr id="97" name="TextBox 96">
              <a:extLst>
                <a:ext uri="{FF2B5EF4-FFF2-40B4-BE49-F238E27FC236}">
                  <a16:creationId xmlns:a16="http://schemas.microsoft.com/office/drawing/2014/main" id="{F285C56D-AE02-4181-89EE-5E942CE03519}"/>
                </a:ext>
              </a:extLst>
            </p:cNvPr>
            <p:cNvSpPr txBox="1"/>
            <p:nvPr/>
          </p:nvSpPr>
          <p:spPr>
            <a:xfrm>
              <a:off x="3786786" y="2344155"/>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2</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INDIRECT</a:t>
              </a:r>
            </a:p>
          </p:txBody>
        </p:sp>
      </p:grpSp>
      <p:grpSp>
        <p:nvGrpSpPr>
          <p:cNvPr id="111" name="Group 110" descr="Scope 3">
            <a:extLst>
              <a:ext uri="{FF2B5EF4-FFF2-40B4-BE49-F238E27FC236}">
                <a16:creationId xmlns:a16="http://schemas.microsoft.com/office/drawing/2014/main" id="{CED205A5-4CA5-4A71-A166-53C43049B3C9}"/>
              </a:ext>
            </a:extLst>
          </p:cNvPr>
          <p:cNvGrpSpPr/>
          <p:nvPr/>
        </p:nvGrpSpPr>
        <p:grpSpPr>
          <a:xfrm>
            <a:off x="1598158" y="2431526"/>
            <a:ext cx="3806842" cy="3440523"/>
            <a:chOff x="1598158" y="2431526"/>
            <a:chExt cx="3806842" cy="3440523"/>
          </a:xfrm>
        </p:grpSpPr>
        <p:sp>
          <p:nvSpPr>
            <p:cNvPr id="11" name="Arc 10">
              <a:extLst>
                <a:ext uri="{FF2B5EF4-FFF2-40B4-BE49-F238E27FC236}">
                  <a16:creationId xmlns:a16="http://schemas.microsoft.com/office/drawing/2014/main" id="{274E83E4-A8D7-4425-AC7E-5ABF610E6B0C}"/>
                </a:ext>
              </a:extLst>
            </p:cNvPr>
            <p:cNvSpPr/>
            <p:nvPr/>
          </p:nvSpPr>
          <p:spPr>
            <a:xfrm rot="5400000">
              <a:off x="2044216" y="2431526"/>
              <a:ext cx="2950985" cy="2950985"/>
            </a:xfrm>
            <a:prstGeom prst="arc">
              <a:avLst>
                <a:gd name="adj1" fmla="val 16200000"/>
                <a:gd name="adj2" fmla="val 8200872"/>
              </a:avLst>
            </a:prstGeom>
            <a:ln w="762000">
              <a:gradFill flip="none" rotWithShape="1">
                <a:gsLst>
                  <a:gs pos="25000">
                    <a:schemeClr val="tx2"/>
                  </a:gs>
                  <a:gs pos="62000">
                    <a:srgbClr val="24B1D8"/>
                  </a:gs>
                </a:gsLst>
                <a:lin ang="19200000" scaled="0"/>
                <a:tileRect/>
              </a:gradFill>
              <a:headEnd type="none" w="lg"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Isosceles Triangle 13">
              <a:extLst>
                <a:ext uri="{FF2B5EF4-FFF2-40B4-BE49-F238E27FC236}">
                  <a16:creationId xmlns:a16="http://schemas.microsoft.com/office/drawing/2014/main" id="{F432DDB3-B5CC-4ED4-83A3-C2AF5D44040D}"/>
                </a:ext>
              </a:extLst>
            </p:cNvPr>
            <p:cNvSpPr/>
            <p:nvPr/>
          </p:nvSpPr>
          <p:spPr bwMode="auto">
            <a:xfrm>
              <a:off x="4611153" y="3557734"/>
              <a:ext cx="768096" cy="347472"/>
            </a:xfrm>
            <a:prstGeom prst="triangle">
              <a:avLst/>
            </a:prstGeom>
            <a:solidFill>
              <a:srgbClr val="24B1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Graphic 169">
              <a:extLst>
                <a:ext uri="{FF2B5EF4-FFF2-40B4-BE49-F238E27FC236}">
                  <a16:creationId xmlns:a16="http://schemas.microsoft.com/office/drawing/2014/main" id="{FB7D092B-53A4-4A06-965B-D42B2F9AAD59}"/>
                </a:ext>
              </a:extLst>
            </p:cNvPr>
            <p:cNvSpPr/>
            <p:nvPr/>
          </p:nvSpPr>
          <p:spPr>
            <a:xfrm>
              <a:off x="4793320" y="3702403"/>
              <a:ext cx="403762" cy="448675"/>
            </a:xfrm>
            <a:custGeom>
              <a:avLst/>
              <a:gdLst>
                <a:gd name="connsiteX0" fmla="*/ 168257 w 403762"/>
                <a:gd name="connsiteY0" fmla="*/ 335171 h 448675"/>
                <a:gd name="connsiteX1" fmla="*/ 175665 w 403762"/>
                <a:gd name="connsiteY1" fmla="*/ 335171 h 448675"/>
                <a:gd name="connsiteX2" fmla="*/ 175665 w 403762"/>
                <a:gd name="connsiteY2" fmla="*/ 342579 h 448675"/>
                <a:gd name="connsiteX3" fmla="*/ 175665 w 403762"/>
                <a:gd name="connsiteY3" fmla="*/ 374991 h 448675"/>
                <a:gd name="connsiteX4" fmla="*/ 275680 w 403762"/>
                <a:gd name="connsiteY4" fmla="*/ 374991 h 448675"/>
                <a:gd name="connsiteX5" fmla="*/ 275680 w 403762"/>
                <a:gd name="connsiteY5" fmla="*/ 158293 h 448675"/>
                <a:gd name="connsiteX6" fmla="*/ 275680 w 403762"/>
                <a:gd name="connsiteY6" fmla="*/ 150885 h 448675"/>
                <a:gd name="connsiteX7" fmla="*/ 275680 w 403762"/>
                <a:gd name="connsiteY7" fmla="*/ 73559 h 448675"/>
                <a:gd name="connsiteX8" fmla="*/ 21476 w 403762"/>
                <a:gd name="connsiteY8" fmla="*/ -63 h 448675"/>
                <a:gd name="connsiteX9" fmla="*/ 21476 w 403762"/>
                <a:gd name="connsiteY9" fmla="*/ 374991 h 448675"/>
                <a:gd name="connsiteX10" fmla="*/ 121491 w 403762"/>
                <a:gd name="connsiteY10" fmla="*/ 374991 h 448675"/>
                <a:gd name="connsiteX11" fmla="*/ 121491 w 403762"/>
                <a:gd name="connsiteY11" fmla="*/ 342579 h 448675"/>
                <a:gd name="connsiteX12" fmla="*/ 121491 w 403762"/>
                <a:gd name="connsiteY12" fmla="*/ 335171 h 448675"/>
                <a:gd name="connsiteX13" fmla="*/ 128899 w 403762"/>
                <a:gd name="connsiteY13" fmla="*/ 335171 h 448675"/>
                <a:gd name="connsiteX14" fmla="*/ 168257 w 403762"/>
                <a:gd name="connsiteY14" fmla="*/ 335171 h 448675"/>
                <a:gd name="connsiteX15" fmla="*/ 390974 w 403762"/>
                <a:gd name="connsiteY15" fmla="*/ 429166 h 448675"/>
                <a:gd name="connsiteX16" fmla="*/ 290497 w 403762"/>
                <a:gd name="connsiteY16" fmla="*/ 429166 h 448675"/>
                <a:gd name="connsiteX17" fmla="*/ 283088 w 403762"/>
                <a:gd name="connsiteY17" fmla="*/ 429166 h 448675"/>
                <a:gd name="connsiteX18" fmla="*/ 275680 w 403762"/>
                <a:gd name="connsiteY18" fmla="*/ 429166 h 448675"/>
                <a:gd name="connsiteX19" fmla="*/ 175665 w 403762"/>
                <a:gd name="connsiteY19" fmla="*/ 429166 h 448675"/>
                <a:gd name="connsiteX20" fmla="*/ 168257 w 403762"/>
                <a:gd name="connsiteY20" fmla="*/ 429166 h 448675"/>
                <a:gd name="connsiteX21" fmla="*/ 160848 w 403762"/>
                <a:gd name="connsiteY21" fmla="*/ 429166 h 448675"/>
                <a:gd name="connsiteX22" fmla="*/ 135845 w 403762"/>
                <a:gd name="connsiteY22" fmla="*/ 429166 h 448675"/>
                <a:gd name="connsiteX23" fmla="*/ 128436 w 403762"/>
                <a:gd name="connsiteY23" fmla="*/ 429166 h 448675"/>
                <a:gd name="connsiteX24" fmla="*/ 121028 w 403762"/>
                <a:gd name="connsiteY24" fmla="*/ 429166 h 448675"/>
                <a:gd name="connsiteX25" fmla="*/ 14068 w 403762"/>
                <a:gd name="connsiteY25" fmla="*/ 429166 h 448675"/>
                <a:gd name="connsiteX26" fmla="*/ 6659 w 403762"/>
                <a:gd name="connsiteY26" fmla="*/ 429166 h 448675"/>
                <a:gd name="connsiteX27" fmla="*/ 177 w 403762"/>
                <a:gd name="connsiteY27" fmla="*/ 429166 h 448675"/>
                <a:gd name="connsiteX28" fmla="*/ 177 w 403762"/>
                <a:gd name="connsiteY28" fmla="*/ 448613 h 448675"/>
                <a:gd name="connsiteX29" fmla="*/ 403939 w 403762"/>
                <a:gd name="connsiteY29" fmla="*/ 448613 h 448675"/>
                <a:gd name="connsiteX30" fmla="*/ 403939 w 403762"/>
                <a:gd name="connsiteY30" fmla="*/ 429166 h 448675"/>
                <a:gd name="connsiteX31" fmla="*/ 397457 w 403762"/>
                <a:gd name="connsiteY31" fmla="*/ 429166 h 448675"/>
                <a:gd name="connsiteX32" fmla="*/ 390974 w 403762"/>
                <a:gd name="connsiteY32" fmla="*/ 429166 h 448675"/>
                <a:gd name="connsiteX33" fmla="*/ 290034 w 403762"/>
                <a:gd name="connsiteY33" fmla="*/ 165239 h 448675"/>
                <a:gd name="connsiteX34" fmla="*/ 290034 w 403762"/>
                <a:gd name="connsiteY34" fmla="*/ 374991 h 448675"/>
                <a:gd name="connsiteX35" fmla="*/ 290034 w 403762"/>
                <a:gd name="connsiteY35" fmla="*/ 382400 h 448675"/>
                <a:gd name="connsiteX36" fmla="*/ 290034 w 403762"/>
                <a:gd name="connsiteY36" fmla="*/ 414812 h 448675"/>
                <a:gd name="connsiteX37" fmla="*/ 383566 w 403762"/>
                <a:gd name="connsiteY37" fmla="*/ 414812 h 448675"/>
                <a:gd name="connsiteX38" fmla="*/ 383566 w 403762"/>
                <a:gd name="connsiteY38" fmla="*/ 165239 h 448675"/>
                <a:gd name="connsiteX39" fmla="*/ 290034 w 403762"/>
                <a:gd name="connsiteY39" fmla="*/ 165239 h 448675"/>
                <a:gd name="connsiteX40" fmla="*/ 135845 w 403762"/>
                <a:gd name="connsiteY40" fmla="*/ 382400 h 448675"/>
                <a:gd name="connsiteX41" fmla="*/ 135845 w 403762"/>
                <a:gd name="connsiteY41" fmla="*/ 414812 h 448675"/>
                <a:gd name="connsiteX42" fmla="*/ 160848 w 403762"/>
                <a:gd name="connsiteY42" fmla="*/ 414812 h 448675"/>
                <a:gd name="connsiteX43" fmla="*/ 160848 w 403762"/>
                <a:gd name="connsiteY43" fmla="*/ 382400 h 448675"/>
                <a:gd name="connsiteX44" fmla="*/ 160848 w 403762"/>
                <a:gd name="connsiteY44" fmla="*/ 374991 h 448675"/>
                <a:gd name="connsiteX45" fmla="*/ 160848 w 403762"/>
                <a:gd name="connsiteY45" fmla="*/ 349988 h 448675"/>
                <a:gd name="connsiteX46" fmla="*/ 135845 w 403762"/>
                <a:gd name="connsiteY46" fmla="*/ 349988 h 448675"/>
                <a:gd name="connsiteX47" fmla="*/ 135845 w 403762"/>
                <a:gd name="connsiteY47" fmla="*/ 374991 h 448675"/>
                <a:gd name="connsiteX48" fmla="*/ 135845 w 403762"/>
                <a:gd name="connsiteY48" fmla="*/ 382400 h 448675"/>
                <a:gd name="connsiteX49" fmla="*/ 121491 w 403762"/>
                <a:gd name="connsiteY49" fmla="*/ 414812 h 448675"/>
                <a:gd name="connsiteX50" fmla="*/ 121491 w 403762"/>
                <a:gd name="connsiteY50" fmla="*/ 389808 h 448675"/>
                <a:gd name="connsiteX51" fmla="*/ 21476 w 403762"/>
                <a:gd name="connsiteY51" fmla="*/ 389808 h 448675"/>
                <a:gd name="connsiteX52" fmla="*/ 21476 w 403762"/>
                <a:gd name="connsiteY52" fmla="*/ 414812 h 448675"/>
                <a:gd name="connsiteX53" fmla="*/ 121491 w 403762"/>
                <a:gd name="connsiteY53" fmla="*/ 414812 h 448675"/>
                <a:gd name="connsiteX54" fmla="*/ 275680 w 403762"/>
                <a:gd name="connsiteY54" fmla="*/ 389345 h 448675"/>
                <a:gd name="connsiteX55" fmla="*/ 175665 w 403762"/>
                <a:gd name="connsiteY55" fmla="*/ 389345 h 448675"/>
                <a:gd name="connsiteX56" fmla="*/ 175665 w 403762"/>
                <a:gd name="connsiteY56" fmla="*/ 414349 h 448675"/>
                <a:gd name="connsiteX57" fmla="*/ 275680 w 403762"/>
                <a:gd name="connsiteY57" fmla="*/ 414349 h 448675"/>
                <a:gd name="connsiteX58" fmla="*/ 275680 w 403762"/>
                <a:gd name="connsiteY58" fmla="*/ 389345 h 448675"/>
                <a:gd name="connsiteX59" fmla="*/ 208077 w 403762"/>
                <a:gd name="connsiteY59" fmla="*/ 310167 h 448675"/>
                <a:gd name="connsiteX60" fmla="*/ 200669 w 403762"/>
                <a:gd name="connsiteY60" fmla="*/ 310167 h 448675"/>
                <a:gd name="connsiteX61" fmla="*/ 200669 w 403762"/>
                <a:gd name="connsiteY61" fmla="*/ 302758 h 448675"/>
                <a:gd name="connsiteX62" fmla="*/ 200669 w 403762"/>
                <a:gd name="connsiteY62" fmla="*/ 262938 h 448675"/>
                <a:gd name="connsiteX63" fmla="*/ 200669 w 403762"/>
                <a:gd name="connsiteY63" fmla="*/ 255529 h 448675"/>
                <a:gd name="connsiteX64" fmla="*/ 208077 w 403762"/>
                <a:gd name="connsiteY64" fmla="*/ 255529 h 448675"/>
                <a:gd name="connsiteX65" fmla="*/ 247898 w 403762"/>
                <a:gd name="connsiteY65" fmla="*/ 255529 h 448675"/>
                <a:gd name="connsiteX66" fmla="*/ 255306 w 403762"/>
                <a:gd name="connsiteY66" fmla="*/ 255529 h 448675"/>
                <a:gd name="connsiteX67" fmla="*/ 255306 w 403762"/>
                <a:gd name="connsiteY67" fmla="*/ 262938 h 448675"/>
                <a:gd name="connsiteX68" fmla="*/ 255306 w 403762"/>
                <a:gd name="connsiteY68" fmla="*/ 302758 h 448675"/>
                <a:gd name="connsiteX69" fmla="*/ 255306 w 403762"/>
                <a:gd name="connsiteY69" fmla="*/ 310167 h 448675"/>
                <a:gd name="connsiteX70" fmla="*/ 247898 w 403762"/>
                <a:gd name="connsiteY70" fmla="*/ 310167 h 448675"/>
                <a:gd name="connsiteX71" fmla="*/ 208077 w 403762"/>
                <a:gd name="connsiteY71" fmla="*/ 310167 h 448675"/>
                <a:gd name="connsiteX72" fmla="*/ 175665 w 403762"/>
                <a:gd name="connsiteY72" fmla="*/ 262938 h 448675"/>
                <a:gd name="connsiteX73" fmla="*/ 175665 w 403762"/>
                <a:gd name="connsiteY73" fmla="*/ 302758 h 448675"/>
                <a:gd name="connsiteX74" fmla="*/ 175665 w 403762"/>
                <a:gd name="connsiteY74" fmla="*/ 310167 h 448675"/>
                <a:gd name="connsiteX75" fmla="*/ 168257 w 403762"/>
                <a:gd name="connsiteY75" fmla="*/ 310167 h 448675"/>
                <a:gd name="connsiteX76" fmla="*/ 128436 w 403762"/>
                <a:gd name="connsiteY76" fmla="*/ 310167 h 448675"/>
                <a:gd name="connsiteX77" fmla="*/ 121028 w 403762"/>
                <a:gd name="connsiteY77" fmla="*/ 310167 h 448675"/>
                <a:gd name="connsiteX78" fmla="*/ 121028 w 403762"/>
                <a:gd name="connsiteY78" fmla="*/ 302758 h 448675"/>
                <a:gd name="connsiteX79" fmla="*/ 121028 w 403762"/>
                <a:gd name="connsiteY79" fmla="*/ 262938 h 448675"/>
                <a:gd name="connsiteX80" fmla="*/ 121028 w 403762"/>
                <a:gd name="connsiteY80" fmla="*/ 255529 h 448675"/>
                <a:gd name="connsiteX81" fmla="*/ 128436 w 403762"/>
                <a:gd name="connsiteY81" fmla="*/ 255529 h 448675"/>
                <a:gd name="connsiteX82" fmla="*/ 168257 w 403762"/>
                <a:gd name="connsiteY82" fmla="*/ 255529 h 448675"/>
                <a:gd name="connsiteX83" fmla="*/ 175665 w 403762"/>
                <a:gd name="connsiteY83" fmla="*/ 255529 h 448675"/>
                <a:gd name="connsiteX84" fmla="*/ 175665 w 403762"/>
                <a:gd name="connsiteY84" fmla="*/ 262938 h 448675"/>
                <a:gd name="connsiteX85" fmla="*/ 168257 w 403762"/>
                <a:gd name="connsiteY85" fmla="*/ 230526 h 448675"/>
                <a:gd name="connsiteX86" fmla="*/ 128436 w 403762"/>
                <a:gd name="connsiteY86" fmla="*/ 230526 h 448675"/>
                <a:gd name="connsiteX87" fmla="*/ 121028 w 403762"/>
                <a:gd name="connsiteY87" fmla="*/ 230526 h 448675"/>
                <a:gd name="connsiteX88" fmla="*/ 121028 w 403762"/>
                <a:gd name="connsiteY88" fmla="*/ 223117 h 448675"/>
                <a:gd name="connsiteX89" fmla="*/ 121028 w 403762"/>
                <a:gd name="connsiteY89" fmla="*/ 183297 h 448675"/>
                <a:gd name="connsiteX90" fmla="*/ 121028 w 403762"/>
                <a:gd name="connsiteY90" fmla="*/ 175888 h 448675"/>
                <a:gd name="connsiteX91" fmla="*/ 128436 w 403762"/>
                <a:gd name="connsiteY91" fmla="*/ 175888 h 448675"/>
                <a:gd name="connsiteX92" fmla="*/ 168257 w 403762"/>
                <a:gd name="connsiteY92" fmla="*/ 175888 h 448675"/>
                <a:gd name="connsiteX93" fmla="*/ 175665 w 403762"/>
                <a:gd name="connsiteY93" fmla="*/ 175888 h 448675"/>
                <a:gd name="connsiteX94" fmla="*/ 175665 w 403762"/>
                <a:gd name="connsiteY94" fmla="*/ 183297 h 448675"/>
                <a:gd name="connsiteX95" fmla="*/ 175665 w 403762"/>
                <a:gd name="connsiteY95" fmla="*/ 223117 h 448675"/>
                <a:gd name="connsiteX96" fmla="*/ 175665 w 403762"/>
                <a:gd name="connsiteY96" fmla="*/ 230526 h 448675"/>
                <a:gd name="connsiteX97" fmla="*/ 168257 w 403762"/>
                <a:gd name="connsiteY97" fmla="*/ 230526 h 448675"/>
                <a:gd name="connsiteX98" fmla="*/ 96487 w 403762"/>
                <a:gd name="connsiteY98" fmla="*/ 104119 h 448675"/>
                <a:gd name="connsiteX99" fmla="*/ 96487 w 403762"/>
                <a:gd name="connsiteY99" fmla="*/ 143939 h 448675"/>
                <a:gd name="connsiteX100" fmla="*/ 96487 w 403762"/>
                <a:gd name="connsiteY100" fmla="*/ 151348 h 448675"/>
                <a:gd name="connsiteX101" fmla="*/ 89079 w 403762"/>
                <a:gd name="connsiteY101" fmla="*/ 151348 h 448675"/>
                <a:gd name="connsiteX102" fmla="*/ 49258 w 403762"/>
                <a:gd name="connsiteY102" fmla="*/ 151348 h 448675"/>
                <a:gd name="connsiteX103" fmla="*/ 41850 w 403762"/>
                <a:gd name="connsiteY103" fmla="*/ 151348 h 448675"/>
                <a:gd name="connsiteX104" fmla="*/ 41850 w 403762"/>
                <a:gd name="connsiteY104" fmla="*/ 143939 h 448675"/>
                <a:gd name="connsiteX105" fmla="*/ 41850 w 403762"/>
                <a:gd name="connsiteY105" fmla="*/ 104119 h 448675"/>
                <a:gd name="connsiteX106" fmla="*/ 41850 w 403762"/>
                <a:gd name="connsiteY106" fmla="*/ 96710 h 448675"/>
                <a:gd name="connsiteX107" fmla="*/ 49258 w 403762"/>
                <a:gd name="connsiteY107" fmla="*/ 96710 h 448675"/>
                <a:gd name="connsiteX108" fmla="*/ 89079 w 403762"/>
                <a:gd name="connsiteY108" fmla="*/ 96710 h 448675"/>
                <a:gd name="connsiteX109" fmla="*/ 96487 w 403762"/>
                <a:gd name="connsiteY109" fmla="*/ 96710 h 448675"/>
                <a:gd name="connsiteX110" fmla="*/ 96487 w 403762"/>
                <a:gd name="connsiteY110" fmla="*/ 104119 h 448675"/>
                <a:gd name="connsiteX111" fmla="*/ 168257 w 403762"/>
                <a:gd name="connsiteY111" fmla="*/ 151348 h 448675"/>
                <a:gd name="connsiteX112" fmla="*/ 128436 w 403762"/>
                <a:gd name="connsiteY112" fmla="*/ 151348 h 448675"/>
                <a:gd name="connsiteX113" fmla="*/ 121028 w 403762"/>
                <a:gd name="connsiteY113" fmla="*/ 151348 h 448675"/>
                <a:gd name="connsiteX114" fmla="*/ 121028 w 403762"/>
                <a:gd name="connsiteY114" fmla="*/ 143939 h 448675"/>
                <a:gd name="connsiteX115" fmla="*/ 121028 w 403762"/>
                <a:gd name="connsiteY115" fmla="*/ 104119 h 448675"/>
                <a:gd name="connsiteX116" fmla="*/ 121028 w 403762"/>
                <a:gd name="connsiteY116" fmla="*/ 96710 h 448675"/>
                <a:gd name="connsiteX117" fmla="*/ 128436 w 403762"/>
                <a:gd name="connsiteY117" fmla="*/ 96710 h 448675"/>
                <a:gd name="connsiteX118" fmla="*/ 168257 w 403762"/>
                <a:gd name="connsiteY118" fmla="*/ 96710 h 448675"/>
                <a:gd name="connsiteX119" fmla="*/ 175665 w 403762"/>
                <a:gd name="connsiteY119" fmla="*/ 96710 h 448675"/>
                <a:gd name="connsiteX120" fmla="*/ 175665 w 403762"/>
                <a:gd name="connsiteY120" fmla="*/ 104119 h 448675"/>
                <a:gd name="connsiteX121" fmla="*/ 175665 w 403762"/>
                <a:gd name="connsiteY121" fmla="*/ 143939 h 448675"/>
                <a:gd name="connsiteX122" fmla="*/ 175665 w 403762"/>
                <a:gd name="connsiteY122" fmla="*/ 151348 h 448675"/>
                <a:gd name="connsiteX123" fmla="*/ 168257 w 403762"/>
                <a:gd name="connsiteY123" fmla="*/ 151348 h 448675"/>
                <a:gd name="connsiteX124" fmla="*/ 247898 w 403762"/>
                <a:gd name="connsiteY124" fmla="*/ 230526 h 448675"/>
                <a:gd name="connsiteX125" fmla="*/ 208077 w 403762"/>
                <a:gd name="connsiteY125" fmla="*/ 230526 h 448675"/>
                <a:gd name="connsiteX126" fmla="*/ 200669 w 403762"/>
                <a:gd name="connsiteY126" fmla="*/ 230526 h 448675"/>
                <a:gd name="connsiteX127" fmla="*/ 200669 w 403762"/>
                <a:gd name="connsiteY127" fmla="*/ 223117 h 448675"/>
                <a:gd name="connsiteX128" fmla="*/ 200669 w 403762"/>
                <a:gd name="connsiteY128" fmla="*/ 183297 h 448675"/>
                <a:gd name="connsiteX129" fmla="*/ 200669 w 403762"/>
                <a:gd name="connsiteY129" fmla="*/ 175888 h 448675"/>
                <a:gd name="connsiteX130" fmla="*/ 208077 w 403762"/>
                <a:gd name="connsiteY130" fmla="*/ 175888 h 448675"/>
                <a:gd name="connsiteX131" fmla="*/ 247898 w 403762"/>
                <a:gd name="connsiteY131" fmla="*/ 175888 h 448675"/>
                <a:gd name="connsiteX132" fmla="*/ 255306 w 403762"/>
                <a:gd name="connsiteY132" fmla="*/ 175888 h 448675"/>
                <a:gd name="connsiteX133" fmla="*/ 255306 w 403762"/>
                <a:gd name="connsiteY133" fmla="*/ 183297 h 448675"/>
                <a:gd name="connsiteX134" fmla="*/ 255306 w 403762"/>
                <a:gd name="connsiteY134" fmla="*/ 223117 h 448675"/>
                <a:gd name="connsiteX135" fmla="*/ 255306 w 403762"/>
                <a:gd name="connsiteY135" fmla="*/ 230526 h 448675"/>
                <a:gd name="connsiteX136" fmla="*/ 247898 w 403762"/>
                <a:gd name="connsiteY136" fmla="*/ 230526 h 448675"/>
                <a:gd name="connsiteX137" fmla="*/ 247898 w 403762"/>
                <a:gd name="connsiteY137" fmla="*/ 151348 h 448675"/>
                <a:gd name="connsiteX138" fmla="*/ 208077 w 403762"/>
                <a:gd name="connsiteY138" fmla="*/ 151348 h 448675"/>
                <a:gd name="connsiteX139" fmla="*/ 200669 w 403762"/>
                <a:gd name="connsiteY139" fmla="*/ 151348 h 448675"/>
                <a:gd name="connsiteX140" fmla="*/ 200669 w 403762"/>
                <a:gd name="connsiteY140" fmla="*/ 143939 h 448675"/>
                <a:gd name="connsiteX141" fmla="*/ 200669 w 403762"/>
                <a:gd name="connsiteY141" fmla="*/ 104119 h 448675"/>
                <a:gd name="connsiteX142" fmla="*/ 200669 w 403762"/>
                <a:gd name="connsiteY142" fmla="*/ 96710 h 448675"/>
                <a:gd name="connsiteX143" fmla="*/ 208077 w 403762"/>
                <a:gd name="connsiteY143" fmla="*/ 96710 h 448675"/>
                <a:gd name="connsiteX144" fmla="*/ 247898 w 403762"/>
                <a:gd name="connsiteY144" fmla="*/ 96710 h 448675"/>
                <a:gd name="connsiteX145" fmla="*/ 255306 w 403762"/>
                <a:gd name="connsiteY145" fmla="*/ 96710 h 448675"/>
                <a:gd name="connsiteX146" fmla="*/ 255306 w 403762"/>
                <a:gd name="connsiteY146" fmla="*/ 104119 h 448675"/>
                <a:gd name="connsiteX147" fmla="*/ 255306 w 403762"/>
                <a:gd name="connsiteY147" fmla="*/ 143939 h 448675"/>
                <a:gd name="connsiteX148" fmla="*/ 255306 w 403762"/>
                <a:gd name="connsiteY148" fmla="*/ 151348 h 448675"/>
                <a:gd name="connsiteX149" fmla="*/ 247898 w 403762"/>
                <a:gd name="connsiteY149" fmla="*/ 151348 h 448675"/>
                <a:gd name="connsiteX150" fmla="*/ 96487 w 403762"/>
                <a:gd name="connsiteY150" fmla="*/ 183760 h 448675"/>
                <a:gd name="connsiteX151" fmla="*/ 96487 w 403762"/>
                <a:gd name="connsiteY151" fmla="*/ 223580 h 448675"/>
                <a:gd name="connsiteX152" fmla="*/ 96487 w 403762"/>
                <a:gd name="connsiteY152" fmla="*/ 230989 h 448675"/>
                <a:gd name="connsiteX153" fmla="*/ 89079 w 403762"/>
                <a:gd name="connsiteY153" fmla="*/ 230989 h 448675"/>
                <a:gd name="connsiteX154" fmla="*/ 49258 w 403762"/>
                <a:gd name="connsiteY154" fmla="*/ 230989 h 448675"/>
                <a:gd name="connsiteX155" fmla="*/ 41850 w 403762"/>
                <a:gd name="connsiteY155" fmla="*/ 230989 h 448675"/>
                <a:gd name="connsiteX156" fmla="*/ 41850 w 403762"/>
                <a:gd name="connsiteY156" fmla="*/ 223580 h 448675"/>
                <a:gd name="connsiteX157" fmla="*/ 41850 w 403762"/>
                <a:gd name="connsiteY157" fmla="*/ 183760 h 448675"/>
                <a:gd name="connsiteX158" fmla="*/ 41850 w 403762"/>
                <a:gd name="connsiteY158" fmla="*/ 176351 h 448675"/>
                <a:gd name="connsiteX159" fmla="*/ 49258 w 403762"/>
                <a:gd name="connsiteY159" fmla="*/ 176351 h 448675"/>
                <a:gd name="connsiteX160" fmla="*/ 89079 w 403762"/>
                <a:gd name="connsiteY160" fmla="*/ 176351 h 448675"/>
                <a:gd name="connsiteX161" fmla="*/ 96487 w 403762"/>
                <a:gd name="connsiteY161" fmla="*/ 176351 h 448675"/>
                <a:gd name="connsiteX162" fmla="*/ 96487 w 403762"/>
                <a:gd name="connsiteY162" fmla="*/ 183760 h 448675"/>
                <a:gd name="connsiteX163" fmla="*/ 96487 w 403762"/>
                <a:gd name="connsiteY163" fmla="*/ 262938 h 448675"/>
                <a:gd name="connsiteX164" fmla="*/ 96487 w 403762"/>
                <a:gd name="connsiteY164" fmla="*/ 302758 h 448675"/>
                <a:gd name="connsiteX165" fmla="*/ 96487 w 403762"/>
                <a:gd name="connsiteY165" fmla="*/ 310167 h 448675"/>
                <a:gd name="connsiteX166" fmla="*/ 89079 w 403762"/>
                <a:gd name="connsiteY166" fmla="*/ 310167 h 448675"/>
                <a:gd name="connsiteX167" fmla="*/ 49258 w 403762"/>
                <a:gd name="connsiteY167" fmla="*/ 310167 h 448675"/>
                <a:gd name="connsiteX168" fmla="*/ 41850 w 403762"/>
                <a:gd name="connsiteY168" fmla="*/ 310167 h 448675"/>
                <a:gd name="connsiteX169" fmla="*/ 41850 w 403762"/>
                <a:gd name="connsiteY169" fmla="*/ 302758 h 448675"/>
                <a:gd name="connsiteX170" fmla="*/ 41850 w 403762"/>
                <a:gd name="connsiteY170" fmla="*/ 262938 h 448675"/>
                <a:gd name="connsiteX171" fmla="*/ 41850 w 403762"/>
                <a:gd name="connsiteY171" fmla="*/ 255529 h 448675"/>
                <a:gd name="connsiteX172" fmla="*/ 49258 w 403762"/>
                <a:gd name="connsiteY172" fmla="*/ 255529 h 448675"/>
                <a:gd name="connsiteX173" fmla="*/ 89079 w 403762"/>
                <a:gd name="connsiteY173" fmla="*/ 255529 h 448675"/>
                <a:gd name="connsiteX174" fmla="*/ 96487 w 403762"/>
                <a:gd name="connsiteY174" fmla="*/ 255529 h 448675"/>
                <a:gd name="connsiteX175" fmla="*/ 96487 w 403762"/>
                <a:gd name="connsiteY175" fmla="*/ 262938 h 4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03762" h="448675">
                  <a:moveTo>
                    <a:pt x="168257" y="335171"/>
                  </a:moveTo>
                  <a:lnTo>
                    <a:pt x="175665" y="335171"/>
                  </a:lnTo>
                  <a:lnTo>
                    <a:pt x="175665" y="342579"/>
                  </a:lnTo>
                  <a:lnTo>
                    <a:pt x="175665" y="374991"/>
                  </a:lnTo>
                  <a:lnTo>
                    <a:pt x="275680" y="374991"/>
                  </a:lnTo>
                  <a:lnTo>
                    <a:pt x="275680" y="158293"/>
                  </a:lnTo>
                  <a:lnTo>
                    <a:pt x="275680" y="150885"/>
                  </a:lnTo>
                  <a:lnTo>
                    <a:pt x="275680" y="73559"/>
                  </a:lnTo>
                  <a:lnTo>
                    <a:pt x="21476" y="-63"/>
                  </a:lnTo>
                  <a:lnTo>
                    <a:pt x="21476" y="374991"/>
                  </a:lnTo>
                  <a:lnTo>
                    <a:pt x="121491" y="374991"/>
                  </a:lnTo>
                  <a:lnTo>
                    <a:pt x="121491" y="342579"/>
                  </a:lnTo>
                  <a:lnTo>
                    <a:pt x="121491" y="335171"/>
                  </a:lnTo>
                  <a:lnTo>
                    <a:pt x="128899" y="335171"/>
                  </a:lnTo>
                  <a:lnTo>
                    <a:pt x="168257" y="335171"/>
                  </a:lnTo>
                  <a:close/>
                  <a:moveTo>
                    <a:pt x="390974" y="429166"/>
                  </a:moveTo>
                  <a:lnTo>
                    <a:pt x="290497" y="429166"/>
                  </a:lnTo>
                  <a:lnTo>
                    <a:pt x="283088" y="429166"/>
                  </a:lnTo>
                  <a:lnTo>
                    <a:pt x="275680" y="429166"/>
                  </a:lnTo>
                  <a:lnTo>
                    <a:pt x="175665" y="429166"/>
                  </a:lnTo>
                  <a:lnTo>
                    <a:pt x="168257" y="429166"/>
                  </a:lnTo>
                  <a:lnTo>
                    <a:pt x="160848" y="429166"/>
                  </a:lnTo>
                  <a:lnTo>
                    <a:pt x="135845" y="429166"/>
                  </a:lnTo>
                  <a:lnTo>
                    <a:pt x="128436" y="429166"/>
                  </a:lnTo>
                  <a:lnTo>
                    <a:pt x="121028" y="429166"/>
                  </a:lnTo>
                  <a:lnTo>
                    <a:pt x="14068" y="429166"/>
                  </a:lnTo>
                  <a:lnTo>
                    <a:pt x="6659" y="429166"/>
                  </a:lnTo>
                  <a:lnTo>
                    <a:pt x="177" y="429166"/>
                  </a:lnTo>
                  <a:lnTo>
                    <a:pt x="177" y="448613"/>
                  </a:lnTo>
                  <a:lnTo>
                    <a:pt x="403939" y="448613"/>
                  </a:lnTo>
                  <a:lnTo>
                    <a:pt x="403939" y="429166"/>
                  </a:lnTo>
                  <a:lnTo>
                    <a:pt x="397457" y="429166"/>
                  </a:lnTo>
                  <a:lnTo>
                    <a:pt x="390974" y="429166"/>
                  </a:lnTo>
                  <a:close/>
                  <a:moveTo>
                    <a:pt x="290034" y="165239"/>
                  </a:moveTo>
                  <a:lnTo>
                    <a:pt x="290034" y="374991"/>
                  </a:lnTo>
                  <a:lnTo>
                    <a:pt x="290034" y="382400"/>
                  </a:lnTo>
                  <a:lnTo>
                    <a:pt x="290034" y="414812"/>
                  </a:lnTo>
                  <a:lnTo>
                    <a:pt x="383566" y="414812"/>
                  </a:lnTo>
                  <a:lnTo>
                    <a:pt x="383566" y="165239"/>
                  </a:lnTo>
                  <a:lnTo>
                    <a:pt x="290034" y="165239"/>
                  </a:lnTo>
                  <a:close/>
                  <a:moveTo>
                    <a:pt x="135845" y="382400"/>
                  </a:moveTo>
                  <a:lnTo>
                    <a:pt x="135845" y="414812"/>
                  </a:lnTo>
                  <a:lnTo>
                    <a:pt x="160848" y="414812"/>
                  </a:lnTo>
                  <a:lnTo>
                    <a:pt x="160848" y="382400"/>
                  </a:lnTo>
                  <a:lnTo>
                    <a:pt x="160848" y="374991"/>
                  </a:lnTo>
                  <a:lnTo>
                    <a:pt x="160848" y="349988"/>
                  </a:lnTo>
                  <a:lnTo>
                    <a:pt x="135845" y="349988"/>
                  </a:lnTo>
                  <a:lnTo>
                    <a:pt x="135845" y="374991"/>
                  </a:lnTo>
                  <a:lnTo>
                    <a:pt x="135845" y="382400"/>
                  </a:lnTo>
                  <a:close/>
                  <a:moveTo>
                    <a:pt x="121491" y="414812"/>
                  </a:moveTo>
                  <a:lnTo>
                    <a:pt x="121491" y="389808"/>
                  </a:lnTo>
                  <a:lnTo>
                    <a:pt x="21476" y="389808"/>
                  </a:lnTo>
                  <a:lnTo>
                    <a:pt x="21476" y="414812"/>
                  </a:lnTo>
                  <a:lnTo>
                    <a:pt x="121491" y="414812"/>
                  </a:lnTo>
                  <a:close/>
                  <a:moveTo>
                    <a:pt x="275680" y="389345"/>
                  </a:moveTo>
                  <a:lnTo>
                    <a:pt x="175665" y="389345"/>
                  </a:lnTo>
                  <a:lnTo>
                    <a:pt x="175665" y="414349"/>
                  </a:lnTo>
                  <a:lnTo>
                    <a:pt x="275680" y="414349"/>
                  </a:lnTo>
                  <a:lnTo>
                    <a:pt x="275680" y="389345"/>
                  </a:lnTo>
                  <a:close/>
                  <a:moveTo>
                    <a:pt x="208077" y="310167"/>
                  </a:moveTo>
                  <a:lnTo>
                    <a:pt x="200669" y="310167"/>
                  </a:lnTo>
                  <a:lnTo>
                    <a:pt x="200669" y="302758"/>
                  </a:lnTo>
                  <a:lnTo>
                    <a:pt x="200669" y="262938"/>
                  </a:lnTo>
                  <a:lnTo>
                    <a:pt x="200669" y="255529"/>
                  </a:lnTo>
                  <a:lnTo>
                    <a:pt x="208077" y="255529"/>
                  </a:lnTo>
                  <a:lnTo>
                    <a:pt x="247898" y="255529"/>
                  </a:lnTo>
                  <a:lnTo>
                    <a:pt x="255306" y="255529"/>
                  </a:lnTo>
                  <a:lnTo>
                    <a:pt x="255306" y="262938"/>
                  </a:lnTo>
                  <a:lnTo>
                    <a:pt x="255306" y="302758"/>
                  </a:lnTo>
                  <a:lnTo>
                    <a:pt x="255306" y="310167"/>
                  </a:lnTo>
                  <a:lnTo>
                    <a:pt x="247898" y="310167"/>
                  </a:lnTo>
                  <a:lnTo>
                    <a:pt x="208077" y="310167"/>
                  </a:lnTo>
                  <a:close/>
                  <a:moveTo>
                    <a:pt x="175665" y="262938"/>
                  </a:moveTo>
                  <a:lnTo>
                    <a:pt x="175665" y="302758"/>
                  </a:lnTo>
                  <a:lnTo>
                    <a:pt x="175665" y="310167"/>
                  </a:lnTo>
                  <a:lnTo>
                    <a:pt x="168257" y="310167"/>
                  </a:lnTo>
                  <a:lnTo>
                    <a:pt x="128436" y="310167"/>
                  </a:lnTo>
                  <a:lnTo>
                    <a:pt x="121028" y="310167"/>
                  </a:lnTo>
                  <a:lnTo>
                    <a:pt x="121028" y="302758"/>
                  </a:lnTo>
                  <a:lnTo>
                    <a:pt x="121028" y="262938"/>
                  </a:lnTo>
                  <a:lnTo>
                    <a:pt x="121028" y="255529"/>
                  </a:lnTo>
                  <a:lnTo>
                    <a:pt x="128436" y="255529"/>
                  </a:lnTo>
                  <a:lnTo>
                    <a:pt x="168257" y="255529"/>
                  </a:lnTo>
                  <a:lnTo>
                    <a:pt x="175665" y="255529"/>
                  </a:lnTo>
                  <a:lnTo>
                    <a:pt x="175665" y="262938"/>
                  </a:lnTo>
                  <a:close/>
                  <a:moveTo>
                    <a:pt x="168257" y="230526"/>
                  </a:moveTo>
                  <a:lnTo>
                    <a:pt x="128436" y="230526"/>
                  </a:lnTo>
                  <a:lnTo>
                    <a:pt x="121028" y="230526"/>
                  </a:lnTo>
                  <a:lnTo>
                    <a:pt x="121028" y="223117"/>
                  </a:lnTo>
                  <a:lnTo>
                    <a:pt x="121028" y="183297"/>
                  </a:lnTo>
                  <a:lnTo>
                    <a:pt x="121028" y="175888"/>
                  </a:lnTo>
                  <a:lnTo>
                    <a:pt x="128436" y="175888"/>
                  </a:lnTo>
                  <a:lnTo>
                    <a:pt x="168257" y="175888"/>
                  </a:lnTo>
                  <a:lnTo>
                    <a:pt x="175665" y="175888"/>
                  </a:lnTo>
                  <a:lnTo>
                    <a:pt x="175665" y="183297"/>
                  </a:lnTo>
                  <a:lnTo>
                    <a:pt x="175665" y="223117"/>
                  </a:lnTo>
                  <a:lnTo>
                    <a:pt x="175665" y="230526"/>
                  </a:lnTo>
                  <a:lnTo>
                    <a:pt x="168257" y="230526"/>
                  </a:lnTo>
                  <a:close/>
                  <a:moveTo>
                    <a:pt x="96487" y="104119"/>
                  </a:moveTo>
                  <a:lnTo>
                    <a:pt x="96487" y="143939"/>
                  </a:lnTo>
                  <a:lnTo>
                    <a:pt x="96487" y="151348"/>
                  </a:lnTo>
                  <a:lnTo>
                    <a:pt x="89079" y="151348"/>
                  </a:lnTo>
                  <a:lnTo>
                    <a:pt x="49258" y="151348"/>
                  </a:lnTo>
                  <a:lnTo>
                    <a:pt x="41850" y="151348"/>
                  </a:lnTo>
                  <a:lnTo>
                    <a:pt x="41850" y="143939"/>
                  </a:lnTo>
                  <a:lnTo>
                    <a:pt x="41850" y="104119"/>
                  </a:lnTo>
                  <a:lnTo>
                    <a:pt x="41850" y="96710"/>
                  </a:lnTo>
                  <a:lnTo>
                    <a:pt x="49258" y="96710"/>
                  </a:lnTo>
                  <a:lnTo>
                    <a:pt x="89079" y="96710"/>
                  </a:lnTo>
                  <a:lnTo>
                    <a:pt x="96487" y="96710"/>
                  </a:lnTo>
                  <a:lnTo>
                    <a:pt x="96487" y="104119"/>
                  </a:lnTo>
                  <a:close/>
                  <a:moveTo>
                    <a:pt x="168257" y="151348"/>
                  </a:moveTo>
                  <a:lnTo>
                    <a:pt x="128436" y="151348"/>
                  </a:lnTo>
                  <a:lnTo>
                    <a:pt x="121028" y="151348"/>
                  </a:lnTo>
                  <a:lnTo>
                    <a:pt x="121028" y="143939"/>
                  </a:lnTo>
                  <a:lnTo>
                    <a:pt x="121028" y="104119"/>
                  </a:lnTo>
                  <a:lnTo>
                    <a:pt x="121028" y="96710"/>
                  </a:lnTo>
                  <a:lnTo>
                    <a:pt x="128436" y="96710"/>
                  </a:lnTo>
                  <a:lnTo>
                    <a:pt x="168257" y="96710"/>
                  </a:lnTo>
                  <a:lnTo>
                    <a:pt x="175665" y="96710"/>
                  </a:lnTo>
                  <a:lnTo>
                    <a:pt x="175665" y="104119"/>
                  </a:lnTo>
                  <a:lnTo>
                    <a:pt x="175665" y="143939"/>
                  </a:lnTo>
                  <a:lnTo>
                    <a:pt x="175665" y="151348"/>
                  </a:lnTo>
                  <a:lnTo>
                    <a:pt x="168257" y="151348"/>
                  </a:lnTo>
                  <a:close/>
                  <a:moveTo>
                    <a:pt x="247898" y="230526"/>
                  </a:moveTo>
                  <a:lnTo>
                    <a:pt x="208077" y="230526"/>
                  </a:lnTo>
                  <a:lnTo>
                    <a:pt x="200669" y="230526"/>
                  </a:lnTo>
                  <a:lnTo>
                    <a:pt x="200669" y="223117"/>
                  </a:lnTo>
                  <a:lnTo>
                    <a:pt x="200669" y="183297"/>
                  </a:lnTo>
                  <a:lnTo>
                    <a:pt x="200669" y="175888"/>
                  </a:lnTo>
                  <a:lnTo>
                    <a:pt x="208077" y="175888"/>
                  </a:lnTo>
                  <a:lnTo>
                    <a:pt x="247898" y="175888"/>
                  </a:lnTo>
                  <a:lnTo>
                    <a:pt x="255306" y="175888"/>
                  </a:lnTo>
                  <a:lnTo>
                    <a:pt x="255306" y="183297"/>
                  </a:lnTo>
                  <a:lnTo>
                    <a:pt x="255306" y="223117"/>
                  </a:lnTo>
                  <a:lnTo>
                    <a:pt x="255306" y="230526"/>
                  </a:lnTo>
                  <a:lnTo>
                    <a:pt x="247898" y="230526"/>
                  </a:lnTo>
                  <a:close/>
                  <a:moveTo>
                    <a:pt x="247898" y="151348"/>
                  </a:moveTo>
                  <a:lnTo>
                    <a:pt x="208077" y="151348"/>
                  </a:lnTo>
                  <a:lnTo>
                    <a:pt x="200669" y="151348"/>
                  </a:lnTo>
                  <a:lnTo>
                    <a:pt x="200669" y="143939"/>
                  </a:lnTo>
                  <a:lnTo>
                    <a:pt x="200669" y="104119"/>
                  </a:lnTo>
                  <a:lnTo>
                    <a:pt x="200669" y="96710"/>
                  </a:lnTo>
                  <a:lnTo>
                    <a:pt x="208077" y="96710"/>
                  </a:lnTo>
                  <a:lnTo>
                    <a:pt x="247898" y="96710"/>
                  </a:lnTo>
                  <a:lnTo>
                    <a:pt x="255306" y="96710"/>
                  </a:lnTo>
                  <a:lnTo>
                    <a:pt x="255306" y="104119"/>
                  </a:lnTo>
                  <a:lnTo>
                    <a:pt x="255306" y="143939"/>
                  </a:lnTo>
                  <a:lnTo>
                    <a:pt x="255306" y="151348"/>
                  </a:lnTo>
                  <a:lnTo>
                    <a:pt x="247898" y="151348"/>
                  </a:lnTo>
                  <a:close/>
                  <a:moveTo>
                    <a:pt x="96487" y="183760"/>
                  </a:moveTo>
                  <a:lnTo>
                    <a:pt x="96487" y="223580"/>
                  </a:lnTo>
                  <a:lnTo>
                    <a:pt x="96487" y="230989"/>
                  </a:lnTo>
                  <a:lnTo>
                    <a:pt x="89079" y="230989"/>
                  </a:lnTo>
                  <a:lnTo>
                    <a:pt x="49258" y="230989"/>
                  </a:lnTo>
                  <a:lnTo>
                    <a:pt x="41850" y="230989"/>
                  </a:lnTo>
                  <a:lnTo>
                    <a:pt x="41850" y="223580"/>
                  </a:lnTo>
                  <a:lnTo>
                    <a:pt x="41850" y="183760"/>
                  </a:lnTo>
                  <a:lnTo>
                    <a:pt x="41850" y="176351"/>
                  </a:lnTo>
                  <a:lnTo>
                    <a:pt x="49258" y="176351"/>
                  </a:lnTo>
                  <a:lnTo>
                    <a:pt x="89079" y="176351"/>
                  </a:lnTo>
                  <a:lnTo>
                    <a:pt x="96487" y="176351"/>
                  </a:lnTo>
                  <a:lnTo>
                    <a:pt x="96487" y="183760"/>
                  </a:lnTo>
                  <a:close/>
                  <a:moveTo>
                    <a:pt x="96487" y="262938"/>
                  </a:moveTo>
                  <a:lnTo>
                    <a:pt x="96487" y="302758"/>
                  </a:lnTo>
                  <a:lnTo>
                    <a:pt x="96487" y="310167"/>
                  </a:lnTo>
                  <a:lnTo>
                    <a:pt x="89079" y="310167"/>
                  </a:lnTo>
                  <a:lnTo>
                    <a:pt x="49258" y="310167"/>
                  </a:lnTo>
                  <a:lnTo>
                    <a:pt x="41850" y="310167"/>
                  </a:lnTo>
                  <a:lnTo>
                    <a:pt x="41850" y="302758"/>
                  </a:lnTo>
                  <a:lnTo>
                    <a:pt x="41850" y="262938"/>
                  </a:lnTo>
                  <a:lnTo>
                    <a:pt x="41850" y="255529"/>
                  </a:lnTo>
                  <a:lnTo>
                    <a:pt x="49258" y="255529"/>
                  </a:lnTo>
                  <a:lnTo>
                    <a:pt x="89079" y="255529"/>
                  </a:lnTo>
                  <a:lnTo>
                    <a:pt x="96487" y="255529"/>
                  </a:lnTo>
                  <a:lnTo>
                    <a:pt x="96487" y="262938"/>
                  </a:lnTo>
                  <a:close/>
                </a:path>
              </a:pathLst>
            </a:custGeom>
            <a:solidFill>
              <a:schemeClr val="bg1"/>
            </a:solidFill>
            <a:ln w="45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D8A1001A-0D81-40BF-9C4C-42911F84E870}"/>
                </a:ext>
              </a:extLst>
            </p:cNvPr>
            <p:cNvSpPr txBox="1"/>
            <p:nvPr/>
          </p:nvSpPr>
          <p:spPr>
            <a:xfrm>
              <a:off x="1598158" y="3524138"/>
              <a:ext cx="94467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Purchased goods and services</a:t>
              </a:r>
            </a:p>
          </p:txBody>
        </p:sp>
        <p:sp>
          <p:nvSpPr>
            <p:cNvPr id="25" name="TextBox 24">
              <a:extLst>
                <a:ext uri="{FF2B5EF4-FFF2-40B4-BE49-F238E27FC236}">
                  <a16:creationId xmlns:a16="http://schemas.microsoft.com/office/drawing/2014/main" id="{E3489633-001C-4383-8799-3028E7D07E18}"/>
                </a:ext>
              </a:extLst>
            </p:cNvPr>
            <p:cNvSpPr txBox="1"/>
            <p:nvPr/>
          </p:nvSpPr>
          <p:spPr>
            <a:xfrm>
              <a:off x="1772174" y="4305882"/>
              <a:ext cx="62556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Capital goods</a:t>
              </a:r>
            </a:p>
          </p:txBody>
        </p:sp>
        <p:sp>
          <p:nvSpPr>
            <p:cNvPr id="26" name="TextBox 25">
              <a:extLst>
                <a:ext uri="{FF2B5EF4-FFF2-40B4-BE49-F238E27FC236}">
                  <a16:creationId xmlns:a16="http://schemas.microsoft.com/office/drawing/2014/main" id="{19E3469B-F778-45A8-91D7-0EC215BD9FE4}"/>
                </a:ext>
              </a:extLst>
            </p:cNvPr>
            <p:cNvSpPr txBox="1"/>
            <p:nvPr/>
          </p:nvSpPr>
          <p:spPr>
            <a:xfrm>
              <a:off x="1923139" y="4993533"/>
              <a:ext cx="825091"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Fuel and energy related activities</a:t>
              </a:r>
            </a:p>
          </p:txBody>
        </p:sp>
        <p:sp>
          <p:nvSpPr>
            <p:cNvPr id="27" name="TextBox 26">
              <a:extLst>
                <a:ext uri="{FF2B5EF4-FFF2-40B4-BE49-F238E27FC236}">
                  <a16:creationId xmlns:a16="http://schemas.microsoft.com/office/drawing/2014/main" id="{D748D9BD-B500-497F-9E26-4534B48E3EDD}"/>
                </a:ext>
              </a:extLst>
            </p:cNvPr>
            <p:cNvSpPr txBox="1"/>
            <p:nvPr/>
          </p:nvSpPr>
          <p:spPr>
            <a:xfrm>
              <a:off x="2618534" y="5352808"/>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Transportation and distribution</a:t>
              </a:r>
            </a:p>
          </p:txBody>
        </p:sp>
        <p:sp>
          <p:nvSpPr>
            <p:cNvPr id="28" name="TextBox 27">
              <a:extLst>
                <a:ext uri="{FF2B5EF4-FFF2-40B4-BE49-F238E27FC236}">
                  <a16:creationId xmlns:a16="http://schemas.microsoft.com/office/drawing/2014/main" id="{9B152FB6-212F-4956-B51A-7D48B37FAE7B}"/>
                </a:ext>
              </a:extLst>
            </p:cNvPr>
            <p:cNvSpPr txBox="1"/>
            <p:nvPr/>
          </p:nvSpPr>
          <p:spPr>
            <a:xfrm>
              <a:off x="3364918" y="5622750"/>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Waste generated in operations</a:t>
              </a:r>
            </a:p>
          </p:txBody>
        </p:sp>
        <p:sp>
          <p:nvSpPr>
            <p:cNvPr id="29" name="TextBox 28">
              <a:extLst>
                <a:ext uri="{FF2B5EF4-FFF2-40B4-BE49-F238E27FC236}">
                  <a16:creationId xmlns:a16="http://schemas.microsoft.com/office/drawing/2014/main" id="{E259B488-D27B-4549-9D95-85EB7207273D}"/>
                </a:ext>
              </a:extLst>
            </p:cNvPr>
            <p:cNvSpPr txBox="1"/>
            <p:nvPr/>
          </p:nvSpPr>
          <p:spPr>
            <a:xfrm>
              <a:off x="4111641" y="5252711"/>
              <a:ext cx="598644"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Business travel</a:t>
              </a:r>
            </a:p>
          </p:txBody>
        </p:sp>
        <p:sp>
          <p:nvSpPr>
            <p:cNvPr id="30" name="TextBox 29">
              <a:extLst>
                <a:ext uri="{FF2B5EF4-FFF2-40B4-BE49-F238E27FC236}">
                  <a16:creationId xmlns:a16="http://schemas.microsoft.com/office/drawing/2014/main" id="{5A5770C0-5228-4DE8-B909-A9A67BCBCEF2}"/>
                </a:ext>
              </a:extLst>
            </p:cNvPr>
            <p:cNvSpPr txBox="1"/>
            <p:nvPr/>
          </p:nvSpPr>
          <p:spPr>
            <a:xfrm>
              <a:off x="4478920" y="4670298"/>
              <a:ext cx="70815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Employee commuting</a:t>
              </a:r>
            </a:p>
          </p:txBody>
        </p:sp>
        <p:sp>
          <p:nvSpPr>
            <p:cNvPr id="31" name="TextBox 30">
              <a:extLst>
                <a:ext uri="{FF2B5EF4-FFF2-40B4-BE49-F238E27FC236}">
                  <a16:creationId xmlns:a16="http://schemas.microsoft.com/office/drawing/2014/main" id="{2056C562-59C5-4F59-A232-0816F68B148A}"/>
                </a:ext>
              </a:extLst>
            </p:cNvPr>
            <p:cNvSpPr txBox="1"/>
            <p:nvPr/>
          </p:nvSpPr>
          <p:spPr>
            <a:xfrm>
              <a:off x="4597201" y="4188571"/>
              <a:ext cx="799869" cy="12465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Leased assets</a:t>
              </a:r>
            </a:p>
          </p:txBody>
        </p:sp>
        <p:sp>
          <p:nvSpPr>
            <p:cNvPr id="32" name="Airplane_E709" title="Icon of an airplane">
              <a:extLst>
                <a:ext uri="{FF2B5EF4-FFF2-40B4-BE49-F238E27FC236}">
                  <a16:creationId xmlns:a16="http://schemas.microsoft.com/office/drawing/2014/main" id="{88A2E850-A132-4179-B665-F414C5352949}"/>
                </a:ext>
              </a:extLst>
            </p:cNvPr>
            <p:cNvSpPr>
              <a:spLocks noChangeAspect="1"/>
            </p:cNvSpPr>
            <p:nvPr/>
          </p:nvSpPr>
          <p:spPr bwMode="auto">
            <a:xfrm>
              <a:off x="4207372" y="4829895"/>
              <a:ext cx="386962" cy="392084"/>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solidFill>
              <a:schemeClr val="bg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4" name="Graphic 77">
              <a:extLst>
                <a:ext uri="{FF2B5EF4-FFF2-40B4-BE49-F238E27FC236}">
                  <a16:creationId xmlns:a16="http://schemas.microsoft.com/office/drawing/2014/main" id="{5ADC6497-9D64-474D-856C-5D1C340A2A95}"/>
                </a:ext>
              </a:extLst>
            </p:cNvPr>
            <p:cNvGrpSpPr/>
            <p:nvPr/>
          </p:nvGrpSpPr>
          <p:grpSpPr>
            <a:xfrm>
              <a:off x="2176303" y="4630284"/>
              <a:ext cx="331439" cy="329917"/>
              <a:chOff x="2849200" y="92020"/>
              <a:chExt cx="550011" cy="547482"/>
            </a:xfrm>
            <a:solidFill>
              <a:srgbClr val="24B1D8"/>
            </a:solidFill>
          </p:grpSpPr>
          <p:sp>
            <p:nvSpPr>
              <p:cNvPr id="45" name="Freeform: Shape 44">
                <a:extLst>
                  <a:ext uri="{FF2B5EF4-FFF2-40B4-BE49-F238E27FC236}">
                    <a16:creationId xmlns:a16="http://schemas.microsoft.com/office/drawing/2014/main" id="{6CC350B3-84FE-46EE-AE2A-A295E632CD8A}"/>
                  </a:ext>
                </a:extLst>
              </p:cNvPr>
              <p:cNvSpPr/>
              <p:nvPr/>
            </p:nvSpPr>
            <p:spPr>
              <a:xfrm>
                <a:off x="2883028" y="353755"/>
                <a:ext cx="482345" cy="219691"/>
              </a:xfrm>
              <a:custGeom>
                <a:avLst/>
                <a:gdLst>
                  <a:gd name="connsiteX0" fmla="*/ 31539 w 482345"/>
                  <a:gd name="connsiteY0" fmla="*/ 219691 h 219691"/>
                  <a:gd name="connsiteX1" fmla="*/ 54169 w 482345"/>
                  <a:gd name="connsiteY1" fmla="*/ 219691 h 219691"/>
                  <a:gd name="connsiteX2" fmla="*/ 54852 w 482345"/>
                  <a:gd name="connsiteY2" fmla="*/ 214889 h 219691"/>
                  <a:gd name="connsiteX3" fmla="*/ 55995 w 482345"/>
                  <a:gd name="connsiteY3" fmla="*/ 208716 h 219691"/>
                  <a:gd name="connsiteX4" fmla="*/ 58281 w 482345"/>
                  <a:gd name="connsiteY4" fmla="*/ 201398 h 219691"/>
                  <a:gd name="connsiteX5" fmla="*/ 60339 w 482345"/>
                  <a:gd name="connsiteY5" fmla="*/ 195683 h 219691"/>
                  <a:gd name="connsiteX6" fmla="*/ 63996 w 482345"/>
                  <a:gd name="connsiteY6" fmla="*/ 189055 h 219691"/>
                  <a:gd name="connsiteX7" fmla="*/ 67197 w 482345"/>
                  <a:gd name="connsiteY7" fmla="*/ 184023 h 219691"/>
                  <a:gd name="connsiteX8" fmla="*/ 71997 w 482345"/>
                  <a:gd name="connsiteY8" fmla="*/ 178078 h 219691"/>
                  <a:gd name="connsiteX9" fmla="*/ 75886 w 482345"/>
                  <a:gd name="connsiteY9" fmla="*/ 173736 h 219691"/>
                  <a:gd name="connsiteX10" fmla="*/ 81831 w 482345"/>
                  <a:gd name="connsiteY10" fmla="*/ 168934 h 219691"/>
                  <a:gd name="connsiteX11" fmla="*/ 86403 w 482345"/>
                  <a:gd name="connsiteY11" fmla="*/ 165505 h 219691"/>
                  <a:gd name="connsiteX12" fmla="*/ 93491 w 482345"/>
                  <a:gd name="connsiteY12" fmla="*/ 161618 h 219691"/>
                  <a:gd name="connsiteX13" fmla="*/ 98291 w 482345"/>
                  <a:gd name="connsiteY13" fmla="*/ 159102 h 219691"/>
                  <a:gd name="connsiteX14" fmla="*/ 106977 w 482345"/>
                  <a:gd name="connsiteY14" fmla="*/ 156356 h 219691"/>
                  <a:gd name="connsiteX15" fmla="*/ 111549 w 482345"/>
                  <a:gd name="connsiteY15" fmla="*/ 154984 h 219691"/>
                  <a:gd name="connsiteX16" fmla="*/ 125495 w 482345"/>
                  <a:gd name="connsiteY16" fmla="*/ 153611 h 219691"/>
                  <a:gd name="connsiteX17" fmla="*/ 139671 w 482345"/>
                  <a:gd name="connsiteY17" fmla="*/ 154984 h 219691"/>
                  <a:gd name="connsiteX18" fmla="*/ 144013 w 482345"/>
                  <a:gd name="connsiteY18" fmla="*/ 156356 h 219691"/>
                  <a:gd name="connsiteX19" fmla="*/ 152927 w 482345"/>
                  <a:gd name="connsiteY19" fmla="*/ 159102 h 219691"/>
                  <a:gd name="connsiteX20" fmla="*/ 157729 w 482345"/>
                  <a:gd name="connsiteY20" fmla="*/ 161618 h 219691"/>
                  <a:gd name="connsiteX21" fmla="*/ 164817 w 482345"/>
                  <a:gd name="connsiteY21" fmla="*/ 165505 h 219691"/>
                  <a:gd name="connsiteX22" fmla="*/ 169389 w 482345"/>
                  <a:gd name="connsiteY22" fmla="*/ 168934 h 219691"/>
                  <a:gd name="connsiteX23" fmla="*/ 175334 w 482345"/>
                  <a:gd name="connsiteY23" fmla="*/ 173736 h 219691"/>
                  <a:gd name="connsiteX24" fmla="*/ 179221 w 482345"/>
                  <a:gd name="connsiteY24" fmla="*/ 178078 h 219691"/>
                  <a:gd name="connsiteX25" fmla="*/ 184023 w 482345"/>
                  <a:gd name="connsiteY25" fmla="*/ 184023 h 219691"/>
                  <a:gd name="connsiteX26" fmla="*/ 187222 w 482345"/>
                  <a:gd name="connsiteY26" fmla="*/ 189055 h 219691"/>
                  <a:gd name="connsiteX27" fmla="*/ 190881 w 482345"/>
                  <a:gd name="connsiteY27" fmla="*/ 195683 h 219691"/>
                  <a:gd name="connsiteX28" fmla="*/ 192937 w 482345"/>
                  <a:gd name="connsiteY28" fmla="*/ 201398 h 219691"/>
                  <a:gd name="connsiteX29" fmla="*/ 195223 w 482345"/>
                  <a:gd name="connsiteY29" fmla="*/ 208716 h 219691"/>
                  <a:gd name="connsiteX30" fmla="*/ 196366 w 482345"/>
                  <a:gd name="connsiteY30" fmla="*/ 214889 h 219691"/>
                  <a:gd name="connsiteX31" fmla="*/ 197051 w 482345"/>
                  <a:gd name="connsiteY31" fmla="*/ 219691 h 219691"/>
                  <a:gd name="connsiteX32" fmla="*/ 285291 w 482345"/>
                  <a:gd name="connsiteY32" fmla="*/ 219691 h 219691"/>
                  <a:gd name="connsiteX33" fmla="*/ 285975 w 482345"/>
                  <a:gd name="connsiteY33" fmla="*/ 214889 h 219691"/>
                  <a:gd name="connsiteX34" fmla="*/ 287118 w 482345"/>
                  <a:gd name="connsiteY34" fmla="*/ 208716 h 219691"/>
                  <a:gd name="connsiteX35" fmla="*/ 289404 w 482345"/>
                  <a:gd name="connsiteY35" fmla="*/ 201398 h 219691"/>
                  <a:gd name="connsiteX36" fmla="*/ 291460 w 482345"/>
                  <a:gd name="connsiteY36" fmla="*/ 195683 h 219691"/>
                  <a:gd name="connsiteX37" fmla="*/ 295119 w 482345"/>
                  <a:gd name="connsiteY37" fmla="*/ 189055 h 219691"/>
                  <a:gd name="connsiteX38" fmla="*/ 298318 w 482345"/>
                  <a:gd name="connsiteY38" fmla="*/ 184023 h 219691"/>
                  <a:gd name="connsiteX39" fmla="*/ 303120 w 482345"/>
                  <a:gd name="connsiteY39" fmla="*/ 178078 h 219691"/>
                  <a:gd name="connsiteX40" fmla="*/ 307008 w 482345"/>
                  <a:gd name="connsiteY40" fmla="*/ 173736 h 219691"/>
                  <a:gd name="connsiteX41" fmla="*/ 312953 w 482345"/>
                  <a:gd name="connsiteY41" fmla="*/ 168934 h 219691"/>
                  <a:gd name="connsiteX42" fmla="*/ 317525 w 482345"/>
                  <a:gd name="connsiteY42" fmla="*/ 165505 h 219691"/>
                  <a:gd name="connsiteX43" fmla="*/ 324612 w 482345"/>
                  <a:gd name="connsiteY43" fmla="*/ 161618 h 219691"/>
                  <a:gd name="connsiteX44" fmla="*/ 329414 w 482345"/>
                  <a:gd name="connsiteY44" fmla="*/ 159102 h 219691"/>
                  <a:gd name="connsiteX45" fmla="*/ 338328 w 482345"/>
                  <a:gd name="connsiteY45" fmla="*/ 156356 h 219691"/>
                  <a:gd name="connsiteX46" fmla="*/ 342671 w 482345"/>
                  <a:gd name="connsiteY46" fmla="*/ 154984 h 219691"/>
                  <a:gd name="connsiteX47" fmla="*/ 356847 w 482345"/>
                  <a:gd name="connsiteY47" fmla="*/ 153611 h 219691"/>
                  <a:gd name="connsiteX48" fmla="*/ 370793 w 482345"/>
                  <a:gd name="connsiteY48" fmla="*/ 154984 h 219691"/>
                  <a:gd name="connsiteX49" fmla="*/ 375365 w 482345"/>
                  <a:gd name="connsiteY49" fmla="*/ 156356 h 219691"/>
                  <a:gd name="connsiteX50" fmla="*/ 384049 w 482345"/>
                  <a:gd name="connsiteY50" fmla="*/ 159102 h 219691"/>
                  <a:gd name="connsiteX51" fmla="*/ 388851 w 482345"/>
                  <a:gd name="connsiteY51" fmla="*/ 161618 h 219691"/>
                  <a:gd name="connsiteX52" fmla="*/ 395939 w 482345"/>
                  <a:gd name="connsiteY52" fmla="*/ 165505 h 219691"/>
                  <a:gd name="connsiteX53" fmla="*/ 400511 w 482345"/>
                  <a:gd name="connsiteY53" fmla="*/ 168934 h 219691"/>
                  <a:gd name="connsiteX54" fmla="*/ 406455 w 482345"/>
                  <a:gd name="connsiteY54" fmla="*/ 173736 h 219691"/>
                  <a:gd name="connsiteX55" fmla="*/ 410344 w 482345"/>
                  <a:gd name="connsiteY55" fmla="*/ 178078 h 219691"/>
                  <a:gd name="connsiteX56" fmla="*/ 415145 w 482345"/>
                  <a:gd name="connsiteY56" fmla="*/ 184023 h 219691"/>
                  <a:gd name="connsiteX57" fmla="*/ 418345 w 482345"/>
                  <a:gd name="connsiteY57" fmla="*/ 189055 h 219691"/>
                  <a:gd name="connsiteX58" fmla="*/ 422003 w 482345"/>
                  <a:gd name="connsiteY58" fmla="*/ 195683 h 219691"/>
                  <a:gd name="connsiteX59" fmla="*/ 424060 w 482345"/>
                  <a:gd name="connsiteY59" fmla="*/ 201398 h 219691"/>
                  <a:gd name="connsiteX60" fmla="*/ 426346 w 482345"/>
                  <a:gd name="connsiteY60" fmla="*/ 208716 h 219691"/>
                  <a:gd name="connsiteX61" fmla="*/ 427489 w 482345"/>
                  <a:gd name="connsiteY61" fmla="*/ 214889 h 219691"/>
                  <a:gd name="connsiteX62" fmla="*/ 428172 w 482345"/>
                  <a:gd name="connsiteY62" fmla="*/ 219691 h 219691"/>
                  <a:gd name="connsiteX63" fmla="*/ 450802 w 482345"/>
                  <a:gd name="connsiteY63" fmla="*/ 219691 h 219691"/>
                  <a:gd name="connsiteX64" fmla="*/ 482346 w 482345"/>
                  <a:gd name="connsiteY64" fmla="*/ 0 h 219691"/>
                  <a:gd name="connsiteX65" fmla="*/ 0 w 482345"/>
                  <a:gd name="connsiteY65" fmla="*/ 0 h 21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82345" h="219691">
                    <a:moveTo>
                      <a:pt x="31539" y="219691"/>
                    </a:moveTo>
                    <a:lnTo>
                      <a:pt x="54169" y="219691"/>
                    </a:lnTo>
                    <a:cubicBezTo>
                      <a:pt x="54169" y="218088"/>
                      <a:pt x="54629" y="216492"/>
                      <a:pt x="54852" y="214889"/>
                    </a:cubicBezTo>
                    <a:cubicBezTo>
                      <a:pt x="55312" y="212833"/>
                      <a:pt x="55537" y="210777"/>
                      <a:pt x="55995" y="208716"/>
                    </a:cubicBezTo>
                    <a:cubicBezTo>
                      <a:pt x="56680" y="206200"/>
                      <a:pt x="57368" y="203914"/>
                      <a:pt x="58281" y="201398"/>
                    </a:cubicBezTo>
                    <a:cubicBezTo>
                      <a:pt x="58966" y="199572"/>
                      <a:pt x="59654" y="197509"/>
                      <a:pt x="60339" y="195683"/>
                    </a:cubicBezTo>
                    <a:cubicBezTo>
                      <a:pt x="61482" y="193397"/>
                      <a:pt x="62625" y="191341"/>
                      <a:pt x="63996" y="189055"/>
                    </a:cubicBezTo>
                    <a:cubicBezTo>
                      <a:pt x="65139" y="187452"/>
                      <a:pt x="66054" y="185626"/>
                      <a:pt x="67197" y="184023"/>
                    </a:cubicBezTo>
                    <a:cubicBezTo>
                      <a:pt x="68568" y="181967"/>
                      <a:pt x="70396" y="180136"/>
                      <a:pt x="71997" y="178078"/>
                    </a:cubicBezTo>
                    <a:cubicBezTo>
                      <a:pt x="73370" y="176707"/>
                      <a:pt x="74513" y="175109"/>
                      <a:pt x="75886" y="173736"/>
                    </a:cubicBezTo>
                    <a:cubicBezTo>
                      <a:pt x="77712" y="172135"/>
                      <a:pt x="79775" y="170537"/>
                      <a:pt x="81831" y="168934"/>
                    </a:cubicBezTo>
                    <a:cubicBezTo>
                      <a:pt x="83432" y="167791"/>
                      <a:pt x="84800" y="166420"/>
                      <a:pt x="86403" y="165505"/>
                    </a:cubicBezTo>
                    <a:cubicBezTo>
                      <a:pt x="88689" y="163904"/>
                      <a:pt x="91205" y="162761"/>
                      <a:pt x="93491" y="161618"/>
                    </a:cubicBezTo>
                    <a:cubicBezTo>
                      <a:pt x="95092" y="160705"/>
                      <a:pt x="96690" y="159790"/>
                      <a:pt x="98291" y="159102"/>
                    </a:cubicBezTo>
                    <a:cubicBezTo>
                      <a:pt x="101037" y="157959"/>
                      <a:pt x="104006" y="157046"/>
                      <a:pt x="106977" y="156356"/>
                    </a:cubicBezTo>
                    <a:cubicBezTo>
                      <a:pt x="108578" y="155897"/>
                      <a:pt x="109946" y="155443"/>
                      <a:pt x="111549" y="154984"/>
                    </a:cubicBezTo>
                    <a:cubicBezTo>
                      <a:pt x="116121" y="154070"/>
                      <a:pt x="120693" y="153611"/>
                      <a:pt x="125495" y="153611"/>
                    </a:cubicBezTo>
                    <a:cubicBezTo>
                      <a:pt x="130525" y="153611"/>
                      <a:pt x="135097" y="154070"/>
                      <a:pt x="139671" y="154984"/>
                    </a:cubicBezTo>
                    <a:cubicBezTo>
                      <a:pt x="141272" y="155443"/>
                      <a:pt x="142640" y="155897"/>
                      <a:pt x="144013" y="156356"/>
                    </a:cubicBezTo>
                    <a:cubicBezTo>
                      <a:pt x="146982" y="157040"/>
                      <a:pt x="150188" y="157959"/>
                      <a:pt x="152927" y="159102"/>
                    </a:cubicBezTo>
                    <a:cubicBezTo>
                      <a:pt x="154530" y="159785"/>
                      <a:pt x="156126" y="160705"/>
                      <a:pt x="157729" y="161618"/>
                    </a:cubicBezTo>
                    <a:cubicBezTo>
                      <a:pt x="160015" y="162761"/>
                      <a:pt x="162531" y="163904"/>
                      <a:pt x="164817" y="165505"/>
                    </a:cubicBezTo>
                    <a:cubicBezTo>
                      <a:pt x="166418" y="166420"/>
                      <a:pt x="167786" y="167791"/>
                      <a:pt x="169389" y="168934"/>
                    </a:cubicBezTo>
                    <a:cubicBezTo>
                      <a:pt x="171445" y="170537"/>
                      <a:pt x="173501" y="172135"/>
                      <a:pt x="175334" y="173736"/>
                    </a:cubicBezTo>
                    <a:cubicBezTo>
                      <a:pt x="176705" y="175109"/>
                      <a:pt x="177848" y="176707"/>
                      <a:pt x="179221" y="178078"/>
                    </a:cubicBezTo>
                    <a:cubicBezTo>
                      <a:pt x="180824" y="180136"/>
                      <a:pt x="182650" y="181967"/>
                      <a:pt x="184023" y="184023"/>
                    </a:cubicBezTo>
                    <a:cubicBezTo>
                      <a:pt x="185166" y="185626"/>
                      <a:pt x="186079" y="187452"/>
                      <a:pt x="187222" y="189055"/>
                    </a:cubicBezTo>
                    <a:cubicBezTo>
                      <a:pt x="188365" y="191341"/>
                      <a:pt x="189738" y="193397"/>
                      <a:pt x="190881" y="195683"/>
                    </a:cubicBezTo>
                    <a:cubicBezTo>
                      <a:pt x="191564" y="197509"/>
                      <a:pt x="192254" y="199572"/>
                      <a:pt x="192937" y="201398"/>
                    </a:cubicBezTo>
                    <a:cubicBezTo>
                      <a:pt x="193850" y="203914"/>
                      <a:pt x="194540" y="206200"/>
                      <a:pt x="195223" y="208716"/>
                    </a:cubicBezTo>
                    <a:cubicBezTo>
                      <a:pt x="195683" y="210772"/>
                      <a:pt x="195908" y="212828"/>
                      <a:pt x="196366" y="214889"/>
                    </a:cubicBezTo>
                    <a:cubicBezTo>
                      <a:pt x="196596" y="216492"/>
                      <a:pt x="197051" y="218088"/>
                      <a:pt x="197051" y="219691"/>
                    </a:cubicBezTo>
                    <a:lnTo>
                      <a:pt x="285291" y="219691"/>
                    </a:lnTo>
                    <a:cubicBezTo>
                      <a:pt x="285291" y="218088"/>
                      <a:pt x="285750" y="216492"/>
                      <a:pt x="285975" y="214889"/>
                    </a:cubicBezTo>
                    <a:cubicBezTo>
                      <a:pt x="286434" y="212833"/>
                      <a:pt x="286659" y="210777"/>
                      <a:pt x="287118" y="208716"/>
                    </a:cubicBezTo>
                    <a:cubicBezTo>
                      <a:pt x="287802" y="206200"/>
                      <a:pt x="288491" y="203914"/>
                      <a:pt x="289404" y="201398"/>
                    </a:cubicBezTo>
                    <a:cubicBezTo>
                      <a:pt x="290088" y="199572"/>
                      <a:pt x="290777" y="197509"/>
                      <a:pt x="291460" y="195683"/>
                    </a:cubicBezTo>
                    <a:cubicBezTo>
                      <a:pt x="292603" y="193397"/>
                      <a:pt x="293976" y="191341"/>
                      <a:pt x="295119" y="189055"/>
                    </a:cubicBezTo>
                    <a:cubicBezTo>
                      <a:pt x="296262" y="187452"/>
                      <a:pt x="297175" y="185626"/>
                      <a:pt x="298318" y="184023"/>
                    </a:cubicBezTo>
                    <a:cubicBezTo>
                      <a:pt x="299691" y="181967"/>
                      <a:pt x="301518" y="180136"/>
                      <a:pt x="303120" y="178078"/>
                    </a:cubicBezTo>
                    <a:cubicBezTo>
                      <a:pt x="304493" y="176707"/>
                      <a:pt x="305636" y="175109"/>
                      <a:pt x="307008" y="173736"/>
                    </a:cubicBezTo>
                    <a:cubicBezTo>
                      <a:pt x="308835" y="172135"/>
                      <a:pt x="310896" y="170537"/>
                      <a:pt x="312953" y="168934"/>
                    </a:cubicBezTo>
                    <a:cubicBezTo>
                      <a:pt x="314555" y="167791"/>
                      <a:pt x="315923" y="166420"/>
                      <a:pt x="317525" y="165505"/>
                    </a:cubicBezTo>
                    <a:cubicBezTo>
                      <a:pt x="319811" y="163904"/>
                      <a:pt x="322326" y="162761"/>
                      <a:pt x="324612" y="161618"/>
                    </a:cubicBezTo>
                    <a:cubicBezTo>
                      <a:pt x="326215" y="160705"/>
                      <a:pt x="327812" y="159790"/>
                      <a:pt x="329414" y="159102"/>
                    </a:cubicBezTo>
                    <a:cubicBezTo>
                      <a:pt x="332160" y="157959"/>
                      <a:pt x="335359" y="157046"/>
                      <a:pt x="338328" y="156356"/>
                    </a:cubicBezTo>
                    <a:cubicBezTo>
                      <a:pt x="339701" y="155897"/>
                      <a:pt x="341074" y="155443"/>
                      <a:pt x="342671" y="154984"/>
                    </a:cubicBezTo>
                    <a:cubicBezTo>
                      <a:pt x="347243" y="154070"/>
                      <a:pt x="351815" y="153611"/>
                      <a:pt x="356847" y="153611"/>
                    </a:cubicBezTo>
                    <a:cubicBezTo>
                      <a:pt x="361648" y="153611"/>
                      <a:pt x="366220" y="154070"/>
                      <a:pt x="370793" y="154984"/>
                    </a:cubicBezTo>
                    <a:cubicBezTo>
                      <a:pt x="372395" y="155443"/>
                      <a:pt x="373762" y="155897"/>
                      <a:pt x="375365" y="156356"/>
                    </a:cubicBezTo>
                    <a:cubicBezTo>
                      <a:pt x="378334" y="157040"/>
                      <a:pt x="381309" y="157959"/>
                      <a:pt x="384049" y="159102"/>
                    </a:cubicBezTo>
                    <a:cubicBezTo>
                      <a:pt x="385652" y="159785"/>
                      <a:pt x="387248" y="160705"/>
                      <a:pt x="388851" y="161618"/>
                    </a:cubicBezTo>
                    <a:cubicBezTo>
                      <a:pt x="391137" y="162761"/>
                      <a:pt x="393653" y="163904"/>
                      <a:pt x="395939" y="165505"/>
                    </a:cubicBezTo>
                    <a:cubicBezTo>
                      <a:pt x="397541" y="166420"/>
                      <a:pt x="398908" y="167791"/>
                      <a:pt x="400511" y="168934"/>
                    </a:cubicBezTo>
                    <a:cubicBezTo>
                      <a:pt x="402567" y="170537"/>
                      <a:pt x="404623" y="172135"/>
                      <a:pt x="406455" y="173736"/>
                    </a:cubicBezTo>
                    <a:cubicBezTo>
                      <a:pt x="407828" y="175109"/>
                      <a:pt x="408971" y="176707"/>
                      <a:pt x="410344" y="178078"/>
                    </a:cubicBezTo>
                    <a:cubicBezTo>
                      <a:pt x="411946" y="180136"/>
                      <a:pt x="413773" y="181967"/>
                      <a:pt x="415145" y="184023"/>
                    </a:cubicBezTo>
                    <a:cubicBezTo>
                      <a:pt x="416288" y="185626"/>
                      <a:pt x="417202" y="187452"/>
                      <a:pt x="418345" y="189055"/>
                    </a:cubicBezTo>
                    <a:cubicBezTo>
                      <a:pt x="419717" y="191341"/>
                      <a:pt x="420860" y="193397"/>
                      <a:pt x="422003" y="195683"/>
                    </a:cubicBezTo>
                    <a:cubicBezTo>
                      <a:pt x="422687" y="197509"/>
                      <a:pt x="423376" y="199572"/>
                      <a:pt x="424060" y="201398"/>
                    </a:cubicBezTo>
                    <a:cubicBezTo>
                      <a:pt x="424973" y="203914"/>
                      <a:pt x="425662" y="206200"/>
                      <a:pt x="426346" y="208716"/>
                    </a:cubicBezTo>
                    <a:cubicBezTo>
                      <a:pt x="426804" y="210772"/>
                      <a:pt x="427029" y="212828"/>
                      <a:pt x="427489" y="214889"/>
                    </a:cubicBezTo>
                    <a:cubicBezTo>
                      <a:pt x="427718" y="216492"/>
                      <a:pt x="428172" y="218088"/>
                      <a:pt x="428172" y="219691"/>
                    </a:cubicBezTo>
                    <a:lnTo>
                      <a:pt x="450802" y="219691"/>
                    </a:lnTo>
                    <a:lnTo>
                      <a:pt x="482346" y="0"/>
                    </a:lnTo>
                    <a:lnTo>
                      <a:pt x="0" y="0"/>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23E7D49-3D0F-4641-88A7-301DC51D7F78}"/>
                  </a:ext>
                </a:extLst>
              </p:cNvPr>
              <p:cNvSpPr/>
              <p:nvPr/>
            </p:nvSpPr>
            <p:spPr>
              <a:xfrm>
                <a:off x="2948409" y="518804"/>
                <a:ext cx="120468" cy="120698"/>
              </a:xfrm>
              <a:custGeom>
                <a:avLst/>
                <a:gdLst>
                  <a:gd name="connsiteX0" fmla="*/ 60119 w 120468"/>
                  <a:gd name="connsiteY0" fmla="*/ 0 h 120698"/>
                  <a:gd name="connsiteX1" fmla="*/ 0 w 120468"/>
                  <a:gd name="connsiteY1" fmla="*/ 60349 h 120698"/>
                  <a:gd name="connsiteX2" fmla="*/ 60119 w 120468"/>
                  <a:gd name="connsiteY2" fmla="*/ 120698 h 120698"/>
                  <a:gd name="connsiteX3" fmla="*/ 120468 w 120468"/>
                  <a:gd name="connsiteY3" fmla="*/ 60349 h 120698"/>
                  <a:gd name="connsiteX4" fmla="*/ 60119 w 120468"/>
                  <a:gd name="connsiteY4" fmla="*/ 0 h 120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68" h="120698">
                    <a:moveTo>
                      <a:pt x="60119" y="0"/>
                    </a:moveTo>
                    <a:cubicBezTo>
                      <a:pt x="26972" y="0"/>
                      <a:pt x="0" y="26972"/>
                      <a:pt x="0" y="60349"/>
                    </a:cubicBezTo>
                    <a:cubicBezTo>
                      <a:pt x="0" y="93496"/>
                      <a:pt x="26972" y="120698"/>
                      <a:pt x="60119" y="120698"/>
                    </a:cubicBezTo>
                    <a:cubicBezTo>
                      <a:pt x="93496" y="120698"/>
                      <a:pt x="120468" y="93496"/>
                      <a:pt x="120468" y="60349"/>
                    </a:cubicBezTo>
                    <a:cubicBezTo>
                      <a:pt x="120468" y="26972"/>
                      <a:pt x="93496" y="0"/>
                      <a:pt x="60119"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9AB0FF7-B5CC-43FD-8E4F-7199C9627071}"/>
                  </a:ext>
                </a:extLst>
              </p:cNvPr>
              <p:cNvSpPr/>
              <p:nvPr/>
            </p:nvSpPr>
            <p:spPr>
              <a:xfrm>
                <a:off x="3179522" y="518804"/>
                <a:ext cx="120468" cy="120698"/>
              </a:xfrm>
              <a:custGeom>
                <a:avLst/>
                <a:gdLst>
                  <a:gd name="connsiteX0" fmla="*/ 60349 w 120468"/>
                  <a:gd name="connsiteY0" fmla="*/ 0 h 120698"/>
                  <a:gd name="connsiteX1" fmla="*/ 0 w 120468"/>
                  <a:gd name="connsiteY1" fmla="*/ 60349 h 120698"/>
                  <a:gd name="connsiteX2" fmla="*/ 60349 w 120468"/>
                  <a:gd name="connsiteY2" fmla="*/ 120698 h 120698"/>
                  <a:gd name="connsiteX3" fmla="*/ 120468 w 120468"/>
                  <a:gd name="connsiteY3" fmla="*/ 60349 h 120698"/>
                  <a:gd name="connsiteX4" fmla="*/ 60349 w 120468"/>
                  <a:gd name="connsiteY4" fmla="*/ 0 h 120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68" h="120698">
                    <a:moveTo>
                      <a:pt x="60349" y="0"/>
                    </a:moveTo>
                    <a:cubicBezTo>
                      <a:pt x="26972" y="0"/>
                      <a:pt x="0" y="26972"/>
                      <a:pt x="0" y="60349"/>
                    </a:cubicBezTo>
                    <a:cubicBezTo>
                      <a:pt x="0" y="93496"/>
                      <a:pt x="26972" y="120698"/>
                      <a:pt x="60349" y="120698"/>
                    </a:cubicBezTo>
                    <a:cubicBezTo>
                      <a:pt x="93496" y="120698"/>
                      <a:pt x="120468" y="93496"/>
                      <a:pt x="120468" y="60349"/>
                    </a:cubicBezTo>
                    <a:cubicBezTo>
                      <a:pt x="120468" y="26972"/>
                      <a:pt x="93496" y="0"/>
                      <a:pt x="60349"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C261730-E49D-4096-AF49-A6AD6937BECE}"/>
                  </a:ext>
                </a:extLst>
              </p:cNvPr>
              <p:cNvSpPr/>
              <p:nvPr/>
            </p:nvSpPr>
            <p:spPr>
              <a:xfrm>
                <a:off x="2849200" y="287696"/>
                <a:ext cx="550011" cy="54634"/>
              </a:xfrm>
              <a:custGeom>
                <a:avLst/>
                <a:gdLst>
                  <a:gd name="connsiteX0" fmla="*/ 0 w 550011"/>
                  <a:gd name="connsiteY0" fmla="*/ 0 h 54634"/>
                  <a:gd name="connsiteX1" fmla="*/ 550012 w 550011"/>
                  <a:gd name="connsiteY1" fmla="*/ 0 h 54634"/>
                  <a:gd name="connsiteX2" fmla="*/ 550012 w 550011"/>
                  <a:gd name="connsiteY2" fmla="*/ 54634 h 54634"/>
                  <a:gd name="connsiteX3" fmla="*/ 0 w 550011"/>
                  <a:gd name="connsiteY3" fmla="*/ 54634 h 54634"/>
                </a:gdLst>
                <a:ahLst/>
                <a:cxnLst>
                  <a:cxn ang="0">
                    <a:pos x="connsiteX0" y="connsiteY0"/>
                  </a:cxn>
                  <a:cxn ang="0">
                    <a:pos x="connsiteX1" y="connsiteY1"/>
                  </a:cxn>
                  <a:cxn ang="0">
                    <a:pos x="connsiteX2" y="connsiteY2"/>
                  </a:cxn>
                  <a:cxn ang="0">
                    <a:pos x="connsiteX3" y="connsiteY3"/>
                  </a:cxn>
                </a:cxnLst>
                <a:rect l="l" t="t" r="r" b="b"/>
                <a:pathLst>
                  <a:path w="550011" h="54634">
                    <a:moveTo>
                      <a:pt x="0" y="0"/>
                    </a:moveTo>
                    <a:lnTo>
                      <a:pt x="550012" y="0"/>
                    </a:lnTo>
                    <a:lnTo>
                      <a:pt x="550012" y="54634"/>
                    </a:lnTo>
                    <a:lnTo>
                      <a:pt x="0" y="54634"/>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F53FDD0-B776-4FAA-A518-DDD596DFB11F}"/>
                  </a:ext>
                </a:extLst>
              </p:cNvPr>
              <p:cNvSpPr/>
              <p:nvPr/>
            </p:nvSpPr>
            <p:spPr>
              <a:xfrm>
                <a:off x="2882347" y="92020"/>
                <a:ext cx="475723" cy="184248"/>
              </a:xfrm>
              <a:custGeom>
                <a:avLst/>
                <a:gdLst>
                  <a:gd name="connsiteX0" fmla="*/ 419481 w 475723"/>
                  <a:gd name="connsiteY0" fmla="*/ 128011 h 184248"/>
                  <a:gd name="connsiteX1" fmla="*/ 417655 w 475723"/>
                  <a:gd name="connsiteY1" fmla="*/ 123898 h 184248"/>
                  <a:gd name="connsiteX2" fmla="*/ 417655 w 475723"/>
                  <a:gd name="connsiteY2" fmla="*/ 96696 h 184248"/>
                  <a:gd name="connsiteX3" fmla="*/ 357536 w 475723"/>
                  <a:gd name="connsiteY3" fmla="*/ 96696 h 184248"/>
                  <a:gd name="connsiteX4" fmla="*/ 351821 w 475723"/>
                  <a:gd name="connsiteY4" fmla="*/ 90981 h 184248"/>
                  <a:gd name="connsiteX5" fmla="*/ 351821 w 475723"/>
                  <a:gd name="connsiteY5" fmla="*/ 30632 h 184248"/>
                  <a:gd name="connsiteX6" fmla="*/ 291472 w 475723"/>
                  <a:gd name="connsiteY6" fmla="*/ 30632 h 184248"/>
                  <a:gd name="connsiteX7" fmla="*/ 287358 w 475723"/>
                  <a:gd name="connsiteY7" fmla="*/ 28805 h 184248"/>
                  <a:gd name="connsiteX8" fmla="*/ 258323 w 475723"/>
                  <a:gd name="connsiteY8" fmla="*/ 0 h 184248"/>
                  <a:gd name="connsiteX9" fmla="*/ 229288 w 475723"/>
                  <a:gd name="connsiteY9" fmla="*/ 28805 h 184248"/>
                  <a:gd name="connsiteX10" fmla="*/ 225401 w 475723"/>
                  <a:gd name="connsiteY10" fmla="*/ 30632 h 184248"/>
                  <a:gd name="connsiteX11" fmla="*/ 162766 w 475723"/>
                  <a:gd name="connsiteY11" fmla="*/ 30632 h 184248"/>
                  <a:gd name="connsiteX12" fmla="*/ 131445 w 475723"/>
                  <a:gd name="connsiteY12" fmla="*/ 93497 h 184248"/>
                  <a:gd name="connsiteX13" fmla="*/ 126189 w 475723"/>
                  <a:gd name="connsiteY13" fmla="*/ 96696 h 184248"/>
                  <a:gd name="connsiteX14" fmla="*/ 95552 w 475723"/>
                  <a:gd name="connsiteY14" fmla="*/ 96691 h 184248"/>
                  <a:gd name="connsiteX15" fmla="*/ 64231 w 475723"/>
                  <a:gd name="connsiteY15" fmla="*/ 128012 h 184248"/>
                  <a:gd name="connsiteX16" fmla="*/ 60344 w 475723"/>
                  <a:gd name="connsiteY16" fmla="*/ 129613 h 184248"/>
                  <a:gd name="connsiteX17" fmla="*/ 0 w 475723"/>
                  <a:gd name="connsiteY17" fmla="*/ 129613 h 184248"/>
                  <a:gd name="connsiteX18" fmla="*/ 0 w 475723"/>
                  <a:gd name="connsiteY18" fmla="*/ 184249 h 184248"/>
                  <a:gd name="connsiteX19" fmla="*/ 475723 w 475723"/>
                  <a:gd name="connsiteY19" fmla="*/ 184249 h 18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5723" h="184248">
                    <a:moveTo>
                      <a:pt x="419481" y="128011"/>
                    </a:moveTo>
                    <a:cubicBezTo>
                      <a:pt x="418338" y="126868"/>
                      <a:pt x="417655" y="125495"/>
                      <a:pt x="417655" y="123898"/>
                    </a:cubicBezTo>
                    <a:lnTo>
                      <a:pt x="417655" y="96696"/>
                    </a:lnTo>
                    <a:lnTo>
                      <a:pt x="357536" y="96696"/>
                    </a:lnTo>
                    <a:cubicBezTo>
                      <a:pt x="354335" y="96696"/>
                      <a:pt x="351821" y="93950"/>
                      <a:pt x="351821" y="90981"/>
                    </a:cubicBezTo>
                    <a:lnTo>
                      <a:pt x="351821" y="30632"/>
                    </a:lnTo>
                    <a:lnTo>
                      <a:pt x="291472" y="30632"/>
                    </a:lnTo>
                    <a:cubicBezTo>
                      <a:pt x="289869" y="30632"/>
                      <a:pt x="288501" y="29948"/>
                      <a:pt x="287358" y="28805"/>
                    </a:cubicBezTo>
                    <a:lnTo>
                      <a:pt x="258323" y="0"/>
                    </a:lnTo>
                    <a:lnTo>
                      <a:pt x="229288" y="28805"/>
                    </a:lnTo>
                    <a:cubicBezTo>
                      <a:pt x="228375" y="29948"/>
                      <a:pt x="226773" y="30632"/>
                      <a:pt x="225401" y="30632"/>
                    </a:cubicBezTo>
                    <a:lnTo>
                      <a:pt x="162766" y="30632"/>
                    </a:lnTo>
                    <a:lnTo>
                      <a:pt x="131445" y="93497"/>
                    </a:lnTo>
                    <a:cubicBezTo>
                      <a:pt x="130531" y="95323"/>
                      <a:pt x="128475" y="96696"/>
                      <a:pt x="126189" y="96696"/>
                    </a:cubicBezTo>
                    <a:lnTo>
                      <a:pt x="95552" y="96691"/>
                    </a:lnTo>
                    <a:lnTo>
                      <a:pt x="64231" y="128012"/>
                    </a:lnTo>
                    <a:cubicBezTo>
                      <a:pt x="63318" y="128925"/>
                      <a:pt x="61715" y="129613"/>
                      <a:pt x="60344" y="129613"/>
                    </a:cubicBezTo>
                    <a:lnTo>
                      <a:pt x="0" y="129613"/>
                    </a:lnTo>
                    <a:lnTo>
                      <a:pt x="0" y="184249"/>
                    </a:lnTo>
                    <a:lnTo>
                      <a:pt x="475723" y="184249"/>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0" name="Freeform: Shape 49">
              <a:extLst>
                <a:ext uri="{FF2B5EF4-FFF2-40B4-BE49-F238E27FC236}">
                  <a16:creationId xmlns:a16="http://schemas.microsoft.com/office/drawing/2014/main" id="{29FC976B-8033-4CD8-99C1-EC992C7EB80C}"/>
                </a:ext>
              </a:extLst>
            </p:cNvPr>
            <p:cNvSpPr/>
            <p:nvPr/>
          </p:nvSpPr>
          <p:spPr>
            <a:xfrm>
              <a:off x="1882196" y="3085726"/>
              <a:ext cx="370286" cy="370286"/>
            </a:xfrm>
            <a:custGeom>
              <a:avLst/>
              <a:gdLst>
                <a:gd name="connsiteX0" fmla="*/ 512061 w 614476"/>
                <a:gd name="connsiteY0" fmla="*/ 0 h 614476"/>
                <a:gd name="connsiteX1" fmla="*/ 512061 w 614476"/>
                <a:gd name="connsiteY1" fmla="*/ 237744 h 614476"/>
                <a:gd name="connsiteX2" fmla="*/ 409651 w 614476"/>
                <a:gd name="connsiteY2" fmla="*/ 292608 h 614476"/>
                <a:gd name="connsiteX3" fmla="*/ 409651 w 614476"/>
                <a:gd name="connsiteY3" fmla="*/ 190198 h 614476"/>
                <a:gd name="connsiteX4" fmla="*/ 204826 w 614476"/>
                <a:gd name="connsiteY4" fmla="*/ 292608 h 614476"/>
                <a:gd name="connsiteX5" fmla="*/ 204826 w 614476"/>
                <a:gd name="connsiteY5" fmla="*/ 190198 h 614476"/>
                <a:gd name="connsiteX6" fmla="*/ 0 w 614476"/>
                <a:gd name="connsiteY6" fmla="*/ 292608 h 614476"/>
                <a:gd name="connsiteX7" fmla="*/ 0 w 614476"/>
                <a:gd name="connsiteY7" fmla="*/ 614477 h 614476"/>
                <a:gd name="connsiteX8" fmla="*/ 614477 w 614476"/>
                <a:gd name="connsiteY8" fmla="*/ 614477 h 614476"/>
                <a:gd name="connsiteX9" fmla="*/ 614477 w 614476"/>
                <a:gd name="connsiteY9" fmla="*/ 0 h 614476"/>
                <a:gd name="connsiteX10" fmla="*/ 80465 w 614476"/>
                <a:gd name="connsiteY10" fmla="*/ 402336 h 614476"/>
                <a:gd name="connsiteX11" fmla="*/ 182875 w 614476"/>
                <a:gd name="connsiteY11" fmla="*/ 402336 h 614476"/>
                <a:gd name="connsiteX12" fmla="*/ 182875 w 614476"/>
                <a:gd name="connsiteY12" fmla="*/ 490117 h 614476"/>
                <a:gd name="connsiteX13" fmla="*/ 80465 w 614476"/>
                <a:gd name="connsiteY13" fmla="*/ 490117 h 614476"/>
                <a:gd name="connsiteX14" fmla="*/ 256029 w 614476"/>
                <a:gd name="connsiteY14" fmla="*/ 402336 h 614476"/>
                <a:gd name="connsiteX15" fmla="*/ 358440 w 614476"/>
                <a:gd name="connsiteY15" fmla="*/ 402336 h 614476"/>
                <a:gd name="connsiteX16" fmla="*/ 358440 w 614476"/>
                <a:gd name="connsiteY16" fmla="*/ 490117 h 614476"/>
                <a:gd name="connsiteX17" fmla="*/ 256029 w 614476"/>
                <a:gd name="connsiteY17" fmla="*/ 490117 h 614476"/>
                <a:gd name="connsiteX18" fmla="*/ 431594 w 614476"/>
                <a:gd name="connsiteY18" fmla="*/ 402336 h 614476"/>
                <a:gd name="connsiteX19" fmla="*/ 534004 w 614476"/>
                <a:gd name="connsiteY19" fmla="*/ 402336 h 614476"/>
                <a:gd name="connsiteX20" fmla="*/ 534004 w 614476"/>
                <a:gd name="connsiteY20" fmla="*/ 490117 h 614476"/>
                <a:gd name="connsiteX21" fmla="*/ 431594 w 614476"/>
                <a:gd name="connsiteY21" fmla="*/ 490117 h 6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4476" h="614476">
                  <a:moveTo>
                    <a:pt x="512061" y="0"/>
                  </a:moveTo>
                  <a:lnTo>
                    <a:pt x="512061" y="237744"/>
                  </a:lnTo>
                  <a:lnTo>
                    <a:pt x="409651" y="292608"/>
                  </a:lnTo>
                  <a:lnTo>
                    <a:pt x="409651" y="190198"/>
                  </a:lnTo>
                  <a:lnTo>
                    <a:pt x="204826" y="292608"/>
                  </a:lnTo>
                  <a:lnTo>
                    <a:pt x="204826" y="190198"/>
                  </a:lnTo>
                  <a:lnTo>
                    <a:pt x="0" y="292608"/>
                  </a:lnTo>
                  <a:lnTo>
                    <a:pt x="0" y="614477"/>
                  </a:lnTo>
                  <a:lnTo>
                    <a:pt x="614477" y="614477"/>
                  </a:lnTo>
                  <a:lnTo>
                    <a:pt x="614477" y="0"/>
                  </a:lnTo>
                  <a:close/>
                  <a:moveTo>
                    <a:pt x="80465" y="402336"/>
                  </a:moveTo>
                  <a:lnTo>
                    <a:pt x="182875" y="402336"/>
                  </a:lnTo>
                  <a:lnTo>
                    <a:pt x="182875" y="490117"/>
                  </a:lnTo>
                  <a:lnTo>
                    <a:pt x="80465" y="490117"/>
                  </a:lnTo>
                  <a:close/>
                  <a:moveTo>
                    <a:pt x="256029" y="402336"/>
                  </a:moveTo>
                  <a:lnTo>
                    <a:pt x="358440" y="402336"/>
                  </a:lnTo>
                  <a:lnTo>
                    <a:pt x="358440" y="490117"/>
                  </a:lnTo>
                  <a:lnTo>
                    <a:pt x="256029" y="490117"/>
                  </a:lnTo>
                  <a:close/>
                  <a:moveTo>
                    <a:pt x="431594" y="402336"/>
                  </a:moveTo>
                  <a:lnTo>
                    <a:pt x="534004" y="402336"/>
                  </a:lnTo>
                  <a:lnTo>
                    <a:pt x="534004" y="490117"/>
                  </a:lnTo>
                  <a:lnTo>
                    <a:pt x="431594" y="490117"/>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BD305562-25C6-4735-80B2-24338CE3F8FB}"/>
                </a:ext>
              </a:extLst>
            </p:cNvPr>
            <p:cNvGrpSpPr/>
            <p:nvPr/>
          </p:nvGrpSpPr>
          <p:grpSpPr>
            <a:xfrm>
              <a:off x="1868467" y="3876526"/>
              <a:ext cx="427468" cy="389395"/>
              <a:chOff x="4087945" y="-799358"/>
              <a:chExt cx="709366" cy="646184"/>
            </a:xfrm>
            <a:solidFill>
              <a:srgbClr val="24B1D8"/>
            </a:solidFill>
          </p:grpSpPr>
          <p:sp>
            <p:nvSpPr>
              <p:cNvPr id="53" name="Freeform: Shape 52">
                <a:extLst>
                  <a:ext uri="{FF2B5EF4-FFF2-40B4-BE49-F238E27FC236}">
                    <a16:creationId xmlns:a16="http://schemas.microsoft.com/office/drawing/2014/main" id="{0FE68324-1224-4627-A825-FD09CED21AEA}"/>
                  </a:ext>
                </a:extLst>
              </p:cNvPr>
              <p:cNvSpPr/>
              <p:nvPr/>
            </p:nvSpPr>
            <p:spPr>
              <a:xfrm>
                <a:off x="4618845" y="-264014"/>
                <a:ext cx="110840" cy="110840"/>
              </a:xfrm>
              <a:custGeom>
                <a:avLst/>
                <a:gdLst>
                  <a:gd name="connsiteX0" fmla="*/ 55421 w 110840"/>
                  <a:gd name="connsiteY0" fmla="*/ 0 h 110840"/>
                  <a:gd name="connsiteX1" fmla="*/ 0 w 110840"/>
                  <a:gd name="connsiteY1" fmla="*/ 55420 h 110840"/>
                  <a:gd name="connsiteX2" fmla="*/ 55421 w 110840"/>
                  <a:gd name="connsiteY2" fmla="*/ 110841 h 110840"/>
                  <a:gd name="connsiteX3" fmla="*/ 110841 w 110840"/>
                  <a:gd name="connsiteY3" fmla="*/ 55420 h 110840"/>
                  <a:gd name="connsiteX4" fmla="*/ 55421 w 110840"/>
                  <a:gd name="connsiteY4" fmla="*/ 0 h 1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0" h="110840">
                    <a:moveTo>
                      <a:pt x="55421" y="0"/>
                    </a:moveTo>
                    <a:cubicBezTo>
                      <a:pt x="24386" y="0"/>
                      <a:pt x="0" y="24386"/>
                      <a:pt x="0" y="55420"/>
                    </a:cubicBezTo>
                    <a:cubicBezTo>
                      <a:pt x="0" y="86455"/>
                      <a:pt x="24386" y="110841"/>
                      <a:pt x="55421" y="110841"/>
                    </a:cubicBezTo>
                    <a:cubicBezTo>
                      <a:pt x="86455" y="110841"/>
                      <a:pt x="110841" y="86455"/>
                      <a:pt x="110841" y="55420"/>
                    </a:cubicBezTo>
                    <a:cubicBezTo>
                      <a:pt x="110841" y="24381"/>
                      <a:pt x="85347" y="0"/>
                      <a:pt x="55421"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E970BB3-09F3-4F1F-880A-1BF78565BDC4}"/>
                  </a:ext>
                </a:extLst>
              </p:cNvPr>
              <p:cNvSpPr/>
              <p:nvPr/>
            </p:nvSpPr>
            <p:spPr>
              <a:xfrm>
                <a:off x="4371682" y="-264014"/>
                <a:ext cx="110840" cy="110840"/>
              </a:xfrm>
              <a:custGeom>
                <a:avLst/>
                <a:gdLst>
                  <a:gd name="connsiteX0" fmla="*/ 55420 w 110840"/>
                  <a:gd name="connsiteY0" fmla="*/ 0 h 110840"/>
                  <a:gd name="connsiteX1" fmla="*/ 0 w 110840"/>
                  <a:gd name="connsiteY1" fmla="*/ 55420 h 110840"/>
                  <a:gd name="connsiteX2" fmla="*/ 55420 w 110840"/>
                  <a:gd name="connsiteY2" fmla="*/ 110841 h 110840"/>
                  <a:gd name="connsiteX3" fmla="*/ 110841 w 110840"/>
                  <a:gd name="connsiteY3" fmla="*/ 55420 h 110840"/>
                  <a:gd name="connsiteX4" fmla="*/ 55420 w 110840"/>
                  <a:gd name="connsiteY4" fmla="*/ 0 h 1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0" h="110840">
                    <a:moveTo>
                      <a:pt x="55420" y="0"/>
                    </a:moveTo>
                    <a:cubicBezTo>
                      <a:pt x="24386" y="0"/>
                      <a:pt x="0" y="24386"/>
                      <a:pt x="0" y="55420"/>
                    </a:cubicBezTo>
                    <a:cubicBezTo>
                      <a:pt x="0" y="86455"/>
                      <a:pt x="24386" y="110841"/>
                      <a:pt x="55420" y="110841"/>
                    </a:cubicBezTo>
                    <a:cubicBezTo>
                      <a:pt x="86455" y="110841"/>
                      <a:pt x="110841" y="86455"/>
                      <a:pt x="110841" y="55420"/>
                    </a:cubicBezTo>
                    <a:cubicBezTo>
                      <a:pt x="110841" y="24381"/>
                      <a:pt x="86455" y="0"/>
                      <a:pt x="55420"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D01675E-1615-4DEB-9B1A-04EBC4705D4A}"/>
                  </a:ext>
                </a:extLst>
              </p:cNvPr>
              <p:cNvSpPr/>
              <p:nvPr/>
            </p:nvSpPr>
            <p:spPr>
              <a:xfrm>
                <a:off x="4199893" y="-264014"/>
                <a:ext cx="110840" cy="110840"/>
              </a:xfrm>
              <a:custGeom>
                <a:avLst/>
                <a:gdLst>
                  <a:gd name="connsiteX0" fmla="*/ 55420 w 110840"/>
                  <a:gd name="connsiteY0" fmla="*/ 0 h 110840"/>
                  <a:gd name="connsiteX1" fmla="*/ 0 w 110840"/>
                  <a:gd name="connsiteY1" fmla="*/ 55420 h 110840"/>
                  <a:gd name="connsiteX2" fmla="*/ 55420 w 110840"/>
                  <a:gd name="connsiteY2" fmla="*/ 110841 h 110840"/>
                  <a:gd name="connsiteX3" fmla="*/ 110841 w 110840"/>
                  <a:gd name="connsiteY3" fmla="*/ 55420 h 110840"/>
                  <a:gd name="connsiteX4" fmla="*/ 55420 w 110840"/>
                  <a:gd name="connsiteY4" fmla="*/ 0 h 1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0" h="110840">
                    <a:moveTo>
                      <a:pt x="55420" y="0"/>
                    </a:moveTo>
                    <a:cubicBezTo>
                      <a:pt x="24386" y="0"/>
                      <a:pt x="0" y="24386"/>
                      <a:pt x="0" y="55420"/>
                    </a:cubicBezTo>
                    <a:cubicBezTo>
                      <a:pt x="0" y="86455"/>
                      <a:pt x="24386" y="110841"/>
                      <a:pt x="55420" y="110841"/>
                    </a:cubicBezTo>
                    <a:cubicBezTo>
                      <a:pt x="86455" y="110841"/>
                      <a:pt x="110841" y="86455"/>
                      <a:pt x="110841" y="55420"/>
                    </a:cubicBezTo>
                    <a:cubicBezTo>
                      <a:pt x="110841" y="24381"/>
                      <a:pt x="85347" y="0"/>
                      <a:pt x="55420"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99528C54-EC1A-404C-9F1D-39550D6B6DC7}"/>
                  </a:ext>
                </a:extLst>
              </p:cNvPr>
              <p:cNvSpPr/>
              <p:nvPr/>
            </p:nvSpPr>
            <p:spPr>
              <a:xfrm>
                <a:off x="4087955" y="-799358"/>
                <a:ext cx="709356" cy="601850"/>
              </a:xfrm>
              <a:custGeom>
                <a:avLst/>
                <a:gdLst>
                  <a:gd name="connsiteX0" fmla="*/ 701577 w 709356"/>
                  <a:gd name="connsiteY0" fmla="*/ 297038 h 601850"/>
                  <a:gd name="connsiteX1" fmla="*/ 498750 w 709356"/>
                  <a:gd name="connsiteY1" fmla="*/ 240511 h 601850"/>
                  <a:gd name="connsiteX2" fmla="*/ 488774 w 709356"/>
                  <a:gd name="connsiteY2" fmla="*/ 242726 h 601850"/>
                  <a:gd name="connsiteX3" fmla="*/ 484340 w 709356"/>
                  <a:gd name="connsiteY3" fmla="*/ 251594 h 601850"/>
                  <a:gd name="connsiteX4" fmla="*/ 484340 w 709356"/>
                  <a:gd name="connsiteY4" fmla="*/ 469940 h 601850"/>
                  <a:gd name="connsiteX5" fmla="*/ 451091 w 709356"/>
                  <a:gd name="connsiteY5" fmla="*/ 469940 h 601850"/>
                  <a:gd name="connsiteX6" fmla="*/ 451091 w 709356"/>
                  <a:gd name="connsiteY6" fmla="*/ 430036 h 601850"/>
                  <a:gd name="connsiteX7" fmla="*/ 440007 w 709356"/>
                  <a:gd name="connsiteY7" fmla="*/ 418954 h 601850"/>
                  <a:gd name="connsiteX8" fmla="*/ 430033 w 709356"/>
                  <a:gd name="connsiteY8" fmla="*/ 418954 h 601850"/>
                  <a:gd name="connsiteX9" fmla="*/ 430027 w 709356"/>
                  <a:gd name="connsiteY9" fmla="*/ 239405 h 601850"/>
                  <a:gd name="connsiteX10" fmla="*/ 396778 w 709356"/>
                  <a:gd name="connsiteY10" fmla="*/ 205043 h 601850"/>
                  <a:gd name="connsiteX11" fmla="*/ 159596 w 709356"/>
                  <a:gd name="connsiteY11" fmla="*/ 39902 h 601850"/>
                  <a:gd name="connsiteX12" fmla="*/ 159596 w 709356"/>
                  <a:gd name="connsiteY12" fmla="*/ 35468 h 601850"/>
                  <a:gd name="connsiteX13" fmla="*/ 124128 w 709356"/>
                  <a:gd name="connsiteY13" fmla="*/ 0 h 601850"/>
                  <a:gd name="connsiteX14" fmla="*/ 87552 w 709356"/>
                  <a:gd name="connsiteY14" fmla="*/ 35468 h 601850"/>
                  <a:gd name="connsiteX15" fmla="*/ 113045 w 709356"/>
                  <a:gd name="connsiteY15" fmla="*/ 69830 h 601850"/>
                  <a:gd name="connsiteX16" fmla="*/ 113045 w 709356"/>
                  <a:gd name="connsiteY16" fmla="*/ 100864 h 601850"/>
                  <a:gd name="connsiteX17" fmla="*/ 104177 w 709356"/>
                  <a:gd name="connsiteY17" fmla="*/ 100864 h 601850"/>
                  <a:gd name="connsiteX18" fmla="*/ 93093 w 709356"/>
                  <a:gd name="connsiteY18" fmla="*/ 111948 h 601850"/>
                  <a:gd name="connsiteX19" fmla="*/ 104177 w 709356"/>
                  <a:gd name="connsiteY19" fmla="*/ 123031 h 601850"/>
                  <a:gd name="connsiteX20" fmla="*/ 113045 w 709356"/>
                  <a:gd name="connsiteY20" fmla="*/ 123031 h 601850"/>
                  <a:gd name="connsiteX21" fmla="*/ 113045 w 709356"/>
                  <a:gd name="connsiteY21" fmla="*/ 140762 h 601850"/>
                  <a:gd name="connsiteX22" fmla="*/ 124128 w 709356"/>
                  <a:gd name="connsiteY22" fmla="*/ 151846 h 601850"/>
                  <a:gd name="connsiteX23" fmla="*/ 142972 w 709356"/>
                  <a:gd name="connsiteY23" fmla="*/ 170690 h 601850"/>
                  <a:gd name="connsiteX24" fmla="*/ 124128 w 709356"/>
                  <a:gd name="connsiteY24" fmla="*/ 189535 h 601850"/>
                  <a:gd name="connsiteX25" fmla="*/ 105283 w 709356"/>
                  <a:gd name="connsiteY25" fmla="*/ 170690 h 601850"/>
                  <a:gd name="connsiteX26" fmla="*/ 94201 w 709356"/>
                  <a:gd name="connsiteY26" fmla="*/ 159607 h 601850"/>
                  <a:gd name="connsiteX27" fmla="*/ 83117 w 709356"/>
                  <a:gd name="connsiteY27" fmla="*/ 170690 h 601850"/>
                  <a:gd name="connsiteX28" fmla="*/ 124128 w 709356"/>
                  <a:gd name="connsiteY28" fmla="*/ 211701 h 601850"/>
                  <a:gd name="connsiteX29" fmla="*/ 165139 w 709356"/>
                  <a:gd name="connsiteY29" fmla="*/ 170690 h 601850"/>
                  <a:gd name="connsiteX30" fmla="*/ 135212 w 709356"/>
                  <a:gd name="connsiteY30" fmla="*/ 131900 h 601850"/>
                  <a:gd name="connsiteX31" fmla="*/ 135212 w 709356"/>
                  <a:gd name="connsiteY31" fmla="*/ 123032 h 601850"/>
                  <a:gd name="connsiteX32" fmla="*/ 146296 w 709356"/>
                  <a:gd name="connsiteY32" fmla="*/ 123032 h 601850"/>
                  <a:gd name="connsiteX33" fmla="*/ 157378 w 709356"/>
                  <a:gd name="connsiteY33" fmla="*/ 111948 h 601850"/>
                  <a:gd name="connsiteX34" fmla="*/ 146296 w 709356"/>
                  <a:gd name="connsiteY34" fmla="*/ 100866 h 601850"/>
                  <a:gd name="connsiteX35" fmla="*/ 135212 w 709356"/>
                  <a:gd name="connsiteY35" fmla="*/ 100866 h 601850"/>
                  <a:gd name="connsiteX36" fmla="*/ 135212 w 709356"/>
                  <a:gd name="connsiteY36" fmla="*/ 69831 h 601850"/>
                  <a:gd name="connsiteX37" fmla="*/ 149621 w 709356"/>
                  <a:gd name="connsiteY37" fmla="*/ 60962 h 601850"/>
                  <a:gd name="connsiteX38" fmla="*/ 371298 w 709356"/>
                  <a:gd name="connsiteY38" fmla="*/ 215026 h 601850"/>
                  <a:gd name="connsiteX39" fmla="*/ 360215 w 709356"/>
                  <a:gd name="connsiteY39" fmla="*/ 240519 h 601850"/>
                  <a:gd name="connsiteX40" fmla="*/ 360215 w 709356"/>
                  <a:gd name="connsiteY40" fmla="*/ 418971 h 601850"/>
                  <a:gd name="connsiteX41" fmla="*/ 350239 w 709356"/>
                  <a:gd name="connsiteY41" fmla="*/ 418971 h 601850"/>
                  <a:gd name="connsiteX42" fmla="*/ 339157 w 709356"/>
                  <a:gd name="connsiteY42" fmla="*/ 430053 h 601850"/>
                  <a:gd name="connsiteX43" fmla="*/ 339157 w 709356"/>
                  <a:gd name="connsiteY43" fmla="*/ 469957 h 601850"/>
                  <a:gd name="connsiteX44" fmla="*/ 11083 w 709356"/>
                  <a:gd name="connsiteY44" fmla="*/ 469957 h 601850"/>
                  <a:gd name="connsiteX45" fmla="*/ 0 w 709356"/>
                  <a:gd name="connsiteY45" fmla="*/ 481040 h 601850"/>
                  <a:gd name="connsiteX46" fmla="*/ 0 w 709356"/>
                  <a:gd name="connsiteY46" fmla="*/ 590768 h 601850"/>
                  <a:gd name="connsiteX47" fmla="*/ 11083 w 709356"/>
                  <a:gd name="connsiteY47" fmla="*/ 601851 h 601850"/>
                  <a:gd name="connsiteX48" fmla="*/ 89776 w 709356"/>
                  <a:gd name="connsiteY48" fmla="*/ 601851 h 601850"/>
                  <a:gd name="connsiteX49" fmla="*/ 88669 w 709356"/>
                  <a:gd name="connsiteY49" fmla="*/ 590768 h 601850"/>
                  <a:gd name="connsiteX50" fmla="*/ 166256 w 709356"/>
                  <a:gd name="connsiteY50" fmla="*/ 513182 h 601850"/>
                  <a:gd name="connsiteX51" fmla="*/ 243842 w 709356"/>
                  <a:gd name="connsiteY51" fmla="*/ 590768 h 601850"/>
                  <a:gd name="connsiteX52" fmla="*/ 242736 w 709356"/>
                  <a:gd name="connsiteY52" fmla="*/ 601851 h 601850"/>
                  <a:gd name="connsiteX53" fmla="*/ 261580 w 709356"/>
                  <a:gd name="connsiteY53" fmla="*/ 601851 h 601850"/>
                  <a:gd name="connsiteX54" fmla="*/ 260473 w 709356"/>
                  <a:gd name="connsiteY54" fmla="*/ 590768 h 601850"/>
                  <a:gd name="connsiteX55" fmla="*/ 338060 w 709356"/>
                  <a:gd name="connsiteY55" fmla="*/ 513182 h 601850"/>
                  <a:gd name="connsiteX56" fmla="*/ 415646 w 709356"/>
                  <a:gd name="connsiteY56" fmla="*/ 590768 h 601850"/>
                  <a:gd name="connsiteX57" fmla="*/ 414539 w 709356"/>
                  <a:gd name="connsiteY57" fmla="*/ 601851 h 601850"/>
                  <a:gd name="connsiteX58" fmla="*/ 509852 w 709356"/>
                  <a:gd name="connsiteY58" fmla="*/ 601851 h 601850"/>
                  <a:gd name="connsiteX59" fmla="*/ 508745 w 709356"/>
                  <a:gd name="connsiteY59" fmla="*/ 590768 h 601850"/>
                  <a:gd name="connsiteX60" fmla="*/ 586332 w 709356"/>
                  <a:gd name="connsiteY60" fmla="*/ 513182 h 601850"/>
                  <a:gd name="connsiteX61" fmla="*/ 663919 w 709356"/>
                  <a:gd name="connsiteY61" fmla="*/ 590768 h 601850"/>
                  <a:gd name="connsiteX62" fmla="*/ 662811 w 709356"/>
                  <a:gd name="connsiteY62" fmla="*/ 601851 h 601850"/>
                  <a:gd name="connsiteX63" fmla="*/ 698274 w 709356"/>
                  <a:gd name="connsiteY63" fmla="*/ 601851 h 601850"/>
                  <a:gd name="connsiteX64" fmla="*/ 709357 w 709356"/>
                  <a:gd name="connsiteY64" fmla="*/ 590768 h 601850"/>
                  <a:gd name="connsiteX65" fmla="*/ 709357 w 709356"/>
                  <a:gd name="connsiteY65" fmla="*/ 308139 h 601850"/>
                  <a:gd name="connsiteX66" fmla="*/ 701596 w 709356"/>
                  <a:gd name="connsiteY66" fmla="*/ 297057 h 601850"/>
                  <a:gd name="connsiteX67" fmla="*/ 581873 w 709356"/>
                  <a:gd name="connsiteY67" fmla="*/ 492106 h 601850"/>
                  <a:gd name="connsiteX68" fmla="*/ 538648 w 709356"/>
                  <a:gd name="connsiteY68" fmla="*/ 492106 h 601850"/>
                  <a:gd name="connsiteX69" fmla="*/ 527565 w 709356"/>
                  <a:gd name="connsiteY69" fmla="*/ 481023 h 601850"/>
                  <a:gd name="connsiteX70" fmla="*/ 538648 w 709356"/>
                  <a:gd name="connsiteY70" fmla="*/ 469940 h 601850"/>
                  <a:gd name="connsiteX71" fmla="*/ 581873 w 709356"/>
                  <a:gd name="connsiteY71" fmla="*/ 469940 h 601850"/>
                  <a:gd name="connsiteX72" fmla="*/ 592955 w 709356"/>
                  <a:gd name="connsiteY72" fmla="*/ 481023 h 601850"/>
                  <a:gd name="connsiteX73" fmla="*/ 581873 w 709356"/>
                  <a:gd name="connsiteY73" fmla="*/ 492106 h 601850"/>
                  <a:gd name="connsiteX74" fmla="*/ 666112 w 709356"/>
                  <a:gd name="connsiteY74" fmla="*/ 434471 h 601850"/>
                  <a:gd name="connsiteX75" fmla="*/ 655030 w 709356"/>
                  <a:gd name="connsiteY75" fmla="*/ 445554 h 601850"/>
                  <a:gd name="connsiteX76" fmla="*/ 537541 w 709356"/>
                  <a:gd name="connsiteY76" fmla="*/ 445559 h 601850"/>
                  <a:gd name="connsiteX77" fmla="*/ 526457 w 709356"/>
                  <a:gd name="connsiteY77" fmla="*/ 434477 h 601850"/>
                  <a:gd name="connsiteX78" fmla="*/ 526457 w 709356"/>
                  <a:gd name="connsiteY78" fmla="*/ 308120 h 601850"/>
                  <a:gd name="connsiteX79" fmla="*/ 530892 w 709356"/>
                  <a:gd name="connsiteY79" fmla="*/ 299251 h 601850"/>
                  <a:gd name="connsiteX80" fmla="*/ 540867 w 709356"/>
                  <a:gd name="connsiteY80" fmla="*/ 297037 h 601850"/>
                  <a:gd name="connsiteX81" fmla="*/ 658352 w 709356"/>
                  <a:gd name="connsiteY81" fmla="*/ 330286 h 601850"/>
                  <a:gd name="connsiteX82" fmla="*/ 666108 w 709356"/>
                  <a:gd name="connsiteY82" fmla="*/ 341368 h 60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9356" h="601850">
                    <a:moveTo>
                      <a:pt x="701577" y="297038"/>
                    </a:moveTo>
                    <a:lnTo>
                      <a:pt x="498750" y="240511"/>
                    </a:lnTo>
                    <a:cubicBezTo>
                      <a:pt x="495423" y="239404"/>
                      <a:pt x="492101" y="240511"/>
                      <a:pt x="488774" y="242726"/>
                    </a:cubicBezTo>
                    <a:cubicBezTo>
                      <a:pt x="485446" y="244941"/>
                      <a:pt x="484340" y="248268"/>
                      <a:pt x="484340" y="251594"/>
                    </a:cubicBezTo>
                    <a:lnTo>
                      <a:pt x="484340" y="469940"/>
                    </a:lnTo>
                    <a:lnTo>
                      <a:pt x="451091" y="469940"/>
                    </a:lnTo>
                    <a:lnTo>
                      <a:pt x="451091" y="430036"/>
                    </a:lnTo>
                    <a:cubicBezTo>
                      <a:pt x="451091" y="423389"/>
                      <a:pt x="446656" y="418954"/>
                      <a:pt x="440007" y="418954"/>
                    </a:cubicBezTo>
                    <a:lnTo>
                      <a:pt x="430033" y="418954"/>
                    </a:lnTo>
                    <a:lnTo>
                      <a:pt x="430027" y="239405"/>
                    </a:lnTo>
                    <a:cubicBezTo>
                      <a:pt x="430027" y="220560"/>
                      <a:pt x="415618" y="206156"/>
                      <a:pt x="396778" y="205043"/>
                    </a:cubicBezTo>
                    <a:lnTo>
                      <a:pt x="159596" y="39902"/>
                    </a:lnTo>
                    <a:lnTo>
                      <a:pt x="159596" y="35468"/>
                    </a:lnTo>
                    <a:cubicBezTo>
                      <a:pt x="159596" y="15517"/>
                      <a:pt x="144079" y="0"/>
                      <a:pt x="124128" y="0"/>
                    </a:cubicBezTo>
                    <a:cubicBezTo>
                      <a:pt x="104177" y="0"/>
                      <a:pt x="87552" y="15517"/>
                      <a:pt x="87552" y="35468"/>
                    </a:cubicBezTo>
                    <a:cubicBezTo>
                      <a:pt x="87552" y="50986"/>
                      <a:pt x="97527" y="65395"/>
                      <a:pt x="113045" y="69830"/>
                    </a:cubicBezTo>
                    <a:lnTo>
                      <a:pt x="113045" y="100864"/>
                    </a:lnTo>
                    <a:lnTo>
                      <a:pt x="104177" y="100864"/>
                    </a:lnTo>
                    <a:cubicBezTo>
                      <a:pt x="97528" y="100864"/>
                      <a:pt x="93093" y="105299"/>
                      <a:pt x="93093" y="111948"/>
                    </a:cubicBezTo>
                    <a:cubicBezTo>
                      <a:pt x="93093" y="118597"/>
                      <a:pt x="97528" y="123031"/>
                      <a:pt x="104177" y="123031"/>
                    </a:cubicBezTo>
                    <a:lnTo>
                      <a:pt x="113045" y="123031"/>
                    </a:lnTo>
                    <a:lnTo>
                      <a:pt x="113045" y="140762"/>
                    </a:lnTo>
                    <a:cubicBezTo>
                      <a:pt x="113045" y="147411"/>
                      <a:pt x="118587" y="151846"/>
                      <a:pt x="124128" y="151846"/>
                    </a:cubicBezTo>
                    <a:cubicBezTo>
                      <a:pt x="134104" y="151846"/>
                      <a:pt x="142972" y="160714"/>
                      <a:pt x="142972" y="170690"/>
                    </a:cubicBezTo>
                    <a:cubicBezTo>
                      <a:pt x="142972" y="180665"/>
                      <a:pt x="134104" y="189535"/>
                      <a:pt x="124128" y="189535"/>
                    </a:cubicBezTo>
                    <a:cubicBezTo>
                      <a:pt x="114152" y="189535"/>
                      <a:pt x="105283" y="180667"/>
                      <a:pt x="105283" y="170690"/>
                    </a:cubicBezTo>
                    <a:cubicBezTo>
                      <a:pt x="105283" y="164041"/>
                      <a:pt x="100850" y="159607"/>
                      <a:pt x="94201" y="159607"/>
                    </a:cubicBezTo>
                    <a:cubicBezTo>
                      <a:pt x="87552" y="159607"/>
                      <a:pt x="83117" y="164041"/>
                      <a:pt x="83117" y="170690"/>
                    </a:cubicBezTo>
                    <a:cubicBezTo>
                      <a:pt x="83117" y="192857"/>
                      <a:pt x="100849" y="211701"/>
                      <a:pt x="124128" y="211701"/>
                    </a:cubicBezTo>
                    <a:cubicBezTo>
                      <a:pt x="147401" y="211701"/>
                      <a:pt x="165139" y="193970"/>
                      <a:pt x="165139" y="170690"/>
                    </a:cubicBezTo>
                    <a:cubicBezTo>
                      <a:pt x="165139" y="151846"/>
                      <a:pt x="152948" y="136329"/>
                      <a:pt x="135212" y="131900"/>
                    </a:cubicBezTo>
                    <a:lnTo>
                      <a:pt x="135212" y="123032"/>
                    </a:lnTo>
                    <a:lnTo>
                      <a:pt x="146296" y="123032"/>
                    </a:lnTo>
                    <a:cubicBezTo>
                      <a:pt x="152945" y="123032"/>
                      <a:pt x="157378" y="118597"/>
                      <a:pt x="157378" y="111948"/>
                    </a:cubicBezTo>
                    <a:cubicBezTo>
                      <a:pt x="157378" y="105299"/>
                      <a:pt x="152945" y="100866"/>
                      <a:pt x="146296" y="100866"/>
                    </a:cubicBezTo>
                    <a:lnTo>
                      <a:pt x="135212" y="100866"/>
                    </a:lnTo>
                    <a:lnTo>
                      <a:pt x="135212" y="69831"/>
                    </a:lnTo>
                    <a:cubicBezTo>
                      <a:pt x="140754" y="67616"/>
                      <a:pt x="146296" y="64289"/>
                      <a:pt x="149621" y="60962"/>
                    </a:cubicBezTo>
                    <a:lnTo>
                      <a:pt x="371298" y="215026"/>
                    </a:lnTo>
                    <a:cubicBezTo>
                      <a:pt x="364650" y="221673"/>
                      <a:pt x="360215" y="230543"/>
                      <a:pt x="360215" y="240519"/>
                    </a:cubicBezTo>
                    <a:lnTo>
                      <a:pt x="360215" y="418971"/>
                    </a:lnTo>
                    <a:lnTo>
                      <a:pt x="350239" y="418971"/>
                    </a:lnTo>
                    <a:cubicBezTo>
                      <a:pt x="344698" y="418971"/>
                      <a:pt x="339157" y="423404"/>
                      <a:pt x="339157" y="430053"/>
                    </a:cubicBezTo>
                    <a:lnTo>
                      <a:pt x="339157" y="469957"/>
                    </a:lnTo>
                    <a:lnTo>
                      <a:pt x="11083" y="469957"/>
                    </a:lnTo>
                    <a:cubicBezTo>
                      <a:pt x="5542" y="469957"/>
                      <a:pt x="0" y="475498"/>
                      <a:pt x="0" y="481040"/>
                    </a:cubicBezTo>
                    <a:lnTo>
                      <a:pt x="0" y="590768"/>
                    </a:lnTo>
                    <a:cubicBezTo>
                      <a:pt x="0" y="596310"/>
                      <a:pt x="5542" y="601851"/>
                      <a:pt x="11083" y="601851"/>
                    </a:cubicBezTo>
                    <a:lnTo>
                      <a:pt x="89776" y="601851"/>
                    </a:lnTo>
                    <a:cubicBezTo>
                      <a:pt x="88669" y="598524"/>
                      <a:pt x="88669" y="594094"/>
                      <a:pt x="88669" y="590768"/>
                    </a:cubicBezTo>
                    <a:cubicBezTo>
                      <a:pt x="88669" y="547543"/>
                      <a:pt x="124137" y="513182"/>
                      <a:pt x="166256" y="513182"/>
                    </a:cubicBezTo>
                    <a:cubicBezTo>
                      <a:pt x="209481" y="513182"/>
                      <a:pt x="243842" y="547543"/>
                      <a:pt x="243842" y="590768"/>
                    </a:cubicBezTo>
                    <a:cubicBezTo>
                      <a:pt x="243842" y="594094"/>
                      <a:pt x="243842" y="598524"/>
                      <a:pt x="242736" y="601851"/>
                    </a:cubicBezTo>
                    <a:lnTo>
                      <a:pt x="261580" y="601851"/>
                    </a:lnTo>
                    <a:cubicBezTo>
                      <a:pt x="260473" y="598524"/>
                      <a:pt x="260473" y="594094"/>
                      <a:pt x="260473" y="590768"/>
                    </a:cubicBezTo>
                    <a:cubicBezTo>
                      <a:pt x="260473" y="547543"/>
                      <a:pt x="294835" y="513182"/>
                      <a:pt x="338060" y="513182"/>
                    </a:cubicBezTo>
                    <a:cubicBezTo>
                      <a:pt x="380177" y="513182"/>
                      <a:pt x="415646" y="547543"/>
                      <a:pt x="415646" y="590768"/>
                    </a:cubicBezTo>
                    <a:cubicBezTo>
                      <a:pt x="415646" y="594094"/>
                      <a:pt x="415646" y="598524"/>
                      <a:pt x="414539" y="601851"/>
                    </a:cubicBezTo>
                    <a:lnTo>
                      <a:pt x="509852" y="601851"/>
                    </a:lnTo>
                    <a:cubicBezTo>
                      <a:pt x="508745" y="598524"/>
                      <a:pt x="508745" y="594094"/>
                      <a:pt x="508745" y="590768"/>
                    </a:cubicBezTo>
                    <a:cubicBezTo>
                      <a:pt x="508745" y="547543"/>
                      <a:pt x="543107" y="513182"/>
                      <a:pt x="586332" y="513182"/>
                    </a:cubicBezTo>
                    <a:cubicBezTo>
                      <a:pt x="629557" y="513182"/>
                      <a:pt x="663919" y="547543"/>
                      <a:pt x="663919" y="590768"/>
                    </a:cubicBezTo>
                    <a:cubicBezTo>
                      <a:pt x="663919" y="594094"/>
                      <a:pt x="663919" y="598524"/>
                      <a:pt x="662811" y="601851"/>
                    </a:cubicBezTo>
                    <a:lnTo>
                      <a:pt x="698274" y="601851"/>
                    </a:lnTo>
                    <a:cubicBezTo>
                      <a:pt x="704923" y="601851"/>
                      <a:pt x="709357" y="596310"/>
                      <a:pt x="709357" y="590768"/>
                    </a:cubicBezTo>
                    <a:lnTo>
                      <a:pt x="709357" y="308139"/>
                    </a:lnTo>
                    <a:cubicBezTo>
                      <a:pt x="709357" y="303706"/>
                      <a:pt x="706030" y="299276"/>
                      <a:pt x="701596" y="297057"/>
                    </a:cubicBezTo>
                    <a:close/>
                    <a:moveTo>
                      <a:pt x="581873" y="492106"/>
                    </a:moveTo>
                    <a:lnTo>
                      <a:pt x="538648" y="492106"/>
                    </a:lnTo>
                    <a:cubicBezTo>
                      <a:pt x="533106" y="492106"/>
                      <a:pt x="527565" y="486565"/>
                      <a:pt x="527565" y="481023"/>
                    </a:cubicBezTo>
                    <a:cubicBezTo>
                      <a:pt x="527565" y="475481"/>
                      <a:pt x="533106" y="469940"/>
                      <a:pt x="538648" y="469940"/>
                    </a:cubicBezTo>
                    <a:lnTo>
                      <a:pt x="581873" y="469940"/>
                    </a:lnTo>
                    <a:cubicBezTo>
                      <a:pt x="587414" y="469940"/>
                      <a:pt x="592955" y="475481"/>
                      <a:pt x="592955" y="481023"/>
                    </a:cubicBezTo>
                    <a:cubicBezTo>
                      <a:pt x="592960" y="486565"/>
                      <a:pt x="587419" y="492106"/>
                      <a:pt x="581873" y="492106"/>
                    </a:cubicBezTo>
                    <a:close/>
                    <a:moveTo>
                      <a:pt x="666112" y="434471"/>
                    </a:moveTo>
                    <a:cubicBezTo>
                      <a:pt x="666112" y="440013"/>
                      <a:pt x="661678" y="445554"/>
                      <a:pt x="655030" y="445554"/>
                    </a:cubicBezTo>
                    <a:lnTo>
                      <a:pt x="537541" y="445559"/>
                    </a:lnTo>
                    <a:cubicBezTo>
                      <a:pt x="531999" y="445559"/>
                      <a:pt x="526457" y="440018"/>
                      <a:pt x="526457" y="434477"/>
                    </a:cubicBezTo>
                    <a:lnTo>
                      <a:pt x="526457" y="308120"/>
                    </a:lnTo>
                    <a:cubicBezTo>
                      <a:pt x="526457" y="304792"/>
                      <a:pt x="528673" y="301470"/>
                      <a:pt x="530892" y="299251"/>
                    </a:cubicBezTo>
                    <a:cubicBezTo>
                      <a:pt x="534219" y="297037"/>
                      <a:pt x="537541" y="295924"/>
                      <a:pt x="540867" y="297037"/>
                    </a:cubicBezTo>
                    <a:lnTo>
                      <a:pt x="658352" y="330286"/>
                    </a:lnTo>
                    <a:cubicBezTo>
                      <a:pt x="662787" y="331392"/>
                      <a:pt x="666108" y="335827"/>
                      <a:pt x="666108" y="341368"/>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C4EEBEC-C7C2-4F43-903F-3CF649043545}"/>
                  </a:ext>
                </a:extLst>
              </p:cNvPr>
              <p:cNvSpPr/>
              <p:nvPr/>
            </p:nvSpPr>
            <p:spPr>
              <a:xfrm>
                <a:off x="4087945" y="-577679"/>
                <a:ext cx="149625" cy="101967"/>
              </a:xfrm>
              <a:custGeom>
                <a:avLst/>
                <a:gdLst>
                  <a:gd name="connsiteX0" fmla="*/ 11083 w 149625"/>
                  <a:gd name="connsiteY0" fmla="*/ 101967 h 101967"/>
                  <a:gd name="connsiteX1" fmla="*/ 138543 w 149625"/>
                  <a:gd name="connsiteY1" fmla="*/ 101967 h 101967"/>
                  <a:gd name="connsiteX2" fmla="*/ 149625 w 149625"/>
                  <a:gd name="connsiteY2" fmla="*/ 90885 h 101967"/>
                  <a:gd name="connsiteX3" fmla="*/ 149625 w 149625"/>
                  <a:gd name="connsiteY3" fmla="*/ 11084 h 101967"/>
                  <a:gd name="connsiteX4" fmla="*/ 138543 w 149625"/>
                  <a:gd name="connsiteY4" fmla="*/ 0 h 101967"/>
                  <a:gd name="connsiteX5" fmla="*/ 11083 w 149625"/>
                  <a:gd name="connsiteY5" fmla="*/ 0 h 101967"/>
                  <a:gd name="connsiteX6" fmla="*/ 0 w 149625"/>
                  <a:gd name="connsiteY6" fmla="*/ 11084 h 101967"/>
                  <a:gd name="connsiteX7" fmla="*/ 0 w 149625"/>
                  <a:gd name="connsiteY7" fmla="*/ 90885 h 101967"/>
                  <a:gd name="connsiteX8" fmla="*/ 11083 w 149625"/>
                  <a:gd name="connsiteY8" fmla="*/ 101967 h 1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625" h="101967">
                    <a:moveTo>
                      <a:pt x="11083" y="101967"/>
                    </a:moveTo>
                    <a:lnTo>
                      <a:pt x="138543" y="101967"/>
                    </a:lnTo>
                    <a:cubicBezTo>
                      <a:pt x="145192" y="101967"/>
                      <a:pt x="149625" y="96426"/>
                      <a:pt x="149625" y="90885"/>
                    </a:cubicBezTo>
                    <a:lnTo>
                      <a:pt x="149625" y="11084"/>
                    </a:lnTo>
                    <a:cubicBezTo>
                      <a:pt x="149625" y="5541"/>
                      <a:pt x="145192" y="0"/>
                      <a:pt x="138543" y="0"/>
                    </a:cubicBezTo>
                    <a:lnTo>
                      <a:pt x="11083" y="0"/>
                    </a:lnTo>
                    <a:cubicBezTo>
                      <a:pt x="5542" y="0"/>
                      <a:pt x="0" y="5541"/>
                      <a:pt x="0" y="11084"/>
                    </a:cubicBezTo>
                    <a:lnTo>
                      <a:pt x="0" y="90885"/>
                    </a:lnTo>
                    <a:cubicBezTo>
                      <a:pt x="0" y="96426"/>
                      <a:pt x="5542" y="101967"/>
                      <a:pt x="11083" y="10196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2EA7559-658F-4ED1-8820-4A625501905F}"/>
                  </a:ext>
                </a:extLst>
              </p:cNvPr>
              <p:cNvSpPr/>
              <p:nvPr/>
            </p:nvSpPr>
            <p:spPr>
              <a:xfrm>
                <a:off x="4087945" y="-453547"/>
                <a:ext cx="149625" cy="101972"/>
              </a:xfrm>
              <a:custGeom>
                <a:avLst/>
                <a:gdLst>
                  <a:gd name="connsiteX0" fmla="*/ 11083 w 149625"/>
                  <a:gd name="connsiteY0" fmla="*/ 101973 h 101972"/>
                  <a:gd name="connsiteX1" fmla="*/ 138543 w 149625"/>
                  <a:gd name="connsiteY1" fmla="*/ 101973 h 101972"/>
                  <a:gd name="connsiteX2" fmla="*/ 149625 w 149625"/>
                  <a:gd name="connsiteY2" fmla="*/ 90890 h 101972"/>
                  <a:gd name="connsiteX3" fmla="*/ 149625 w 149625"/>
                  <a:gd name="connsiteY3" fmla="*/ 11089 h 101972"/>
                  <a:gd name="connsiteX4" fmla="*/ 138543 w 149625"/>
                  <a:gd name="connsiteY4" fmla="*/ 5 h 101972"/>
                  <a:gd name="connsiteX5" fmla="*/ 11083 w 149625"/>
                  <a:gd name="connsiteY5" fmla="*/ 0 h 101972"/>
                  <a:gd name="connsiteX6" fmla="*/ 0 w 149625"/>
                  <a:gd name="connsiteY6" fmla="*/ 11084 h 101972"/>
                  <a:gd name="connsiteX7" fmla="*/ 0 w 149625"/>
                  <a:gd name="connsiteY7" fmla="*/ 90885 h 101972"/>
                  <a:gd name="connsiteX8" fmla="*/ 11083 w 149625"/>
                  <a:gd name="connsiteY8" fmla="*/ 101973 h 1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625" h="101972">
                    <a:moveTo>
                      <a:pt x="11083" y="101973"/>
                    </a:moveTo>
                    <a:lnTo>
                      <a:pt x="138543" y="101973"/>
                    </a:lnTo>
                    <a:cubicBezTo>
                      <a:pt x="145192" y="101973"/>
                      <a:pt x="149625" y="96431"/>
                      <a:pt x="149625" y="90890"/>
                    </a:cubicBezTo>
                    <a:lnTo>
                      <a:pt x="149625" y="11089"/>
                    </a:lnTo>
                    <a:cubicBezTo>
                      <a:pt x="149625" y="4440"/>
                      <a:pt x="145192" y="5"/>
                      <a:pt x="138543" y="5"/>
                    </a:cubicBezTo>
                    <a:lnTo>
                      <a:pt x="11083" y="0"/>
                    </a:lnTo>
                    <a:cubicBezTo>
                      <a:pt x="5542" y="0"/>
                      <a:pt x="0" y="4435"/>
                      <a:pt x="0" y="11084"/>
                    </a:cubicBezTo>
                    <a:lnTo>
                      <a:pt x="0" y="90885"/>
                    </a:lnTo>
                    <a:cubicBezTo>
                      <a:pt x="0" y="96431"/>
                      <a:pt x="5542" y="101973"/>
                      <a:pt x="11083" y="101973"/>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A179CD9-D637-419A-92E6-73C47267EE32}"/>
                  </a:ext>
                </a:extLst>
              </p:cNvPr>
              <p:cNvSpPr/>
              <p:nvPr/>
            </p:nvSpPr>
            <p:spPr>
              <a:xfrm>
                <a:off x="4255311" y="-453547"/>
                <a:ext cx="149629" cy="101972"/>
              </a:xfrm>
              <a:custGeom>
                <a:avLst/>
                <a:gdLst>
                  <a:gd name="connsiteX0" fmla="*/ 138547 w 149629"/>
                  <a:gd name="connsiteY0" fmla="*/ 101973 h 101972"/>
                  <a:gd name="connsiteX1" fmla="*/ 149630 w 149629"/>
                  <a:gd name="connsiteY1" fmla="*/ 90890 h 101972"/>
                  <a:gd name="connsiteX2" fmla="*/ 149630 w 149629"/>
                  <a:gd name="connsiteY2" fmla="*/ 11089 h 101972"/>
                  <a:gd name="connsiteX3" fmla="*/ 138547 w 149629"/>
                  <a:gd name="connsiteY3" fmla="*/ 5 h 101972"/>
                  <a:gd name="connsiteX4" fmla="*/ 11083 w 149629"/>
                  <a:gd name="connsiteY4" fmla="*/ 0 h 101972"/>
                  <a:gd name="connsiteX5" fmla="*/ 0 w 149629"/>
                  <a:gd name="connsiteY5" fmla="*/ 11084 h 101972"/>
                  <a:gd name="connsiteX6" fmla="*/ 0 w 149629"/>
                  <a:gd name="connsiteY6" fmla="*/ 90885 h 101972"/>
                  <a:gd name="connsiteX7" fmla="*/ 11083 w 149629"/>
                  <a:gd name="connsiteY7" fmla="*/ 101967 h 1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629" h="101972">
                    <a:moveTo>
                      <a:pt x="138547" y="101973"/>
                    </a:moveTo>
                    <a:cubicBezTo>
                      <a:pt x="144089" y="101973"/>
                      <a:pt x="149630" y="96431"/>
                      <a:pt x="149630" y="90890"/>
                    </a:cubicBezTo>
                    <a:lnTo>
                      <a:pt x="149630" y="11089"/>
                    </a:lnTo>
                    <a:cubicBezTo>
                      <a:pt x="149630" y="4440"/>
                      <a:pt x="144089" y="5"/>
                      <a:pt x="138547" y="5"/>
                    </a:cubicBezTo>
                    <a:lnTo>
                      <a:pt x="11083" y="0"/>
                    </a:lnTo>
                    <a:cubicBezTo>
                      <a:pt x="5541" y="0"/>
                      <a:pt x="0" y="4435"/>
                      <a:pt x="0" y="11084"/>
                    </a:cubicBezTo>
                    <a:lnTo>
                      <a:pt x="0" y="90885"/>
                    </a:lnTo>
                    <a:cubicBezTo>
                      <a:pt x="0" y="96426"/>
                      <a:pt x="5541" y="101967"/>
                      <a:pt x="11083" y="10196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8759AA05-D83D-4929-A13C-9546A908697D}"/>
                </a:ext>
              </a:extLst>
            </p:cNvPr>
            <p:cNvGrpSpPr/>
            <p:nvPr/>
          </p:nvGrpSpPr>
          <p:grpSpPr>
            <a:xfrm>
              <a:off x="2802485" y="5056772"/>
              <a:ext cx="551036" cy="239290"/>
              <a:chOff x="1147907" y="-103745"/>
              <a:chExt cx="914423" cy="397092"/>
            </a:xfrm>
            <a:solidFill>
              <a:srgbClr val="24B1D8"/>
            </a:solidFill>
          </p:grpSpPr>
          <p:sp>
            <p:nvSpPr>
              <p:cNvPr id="64" name="Freeform: Shape 63">
                <a:extLst>
                  <a:ext uri="{FF2B5EF4-FFF2-40B4-BE49-F238E27FC236}">
                    <a16:creationId xmlns:a16="http://schemas.microsoft.com/office/drawing/2014/main" id="{2FC309F5-24FB-42B9-941A-0AB3D3399758}"/>
                  </a:ext>
                </a:extLst>
              </p:cNvPr>
              <p:cNvSpPr/>
              <p:nvPr/>
            </p:nvSpPr>
            <p:spPr>
              <a:xfrm>
                <a:off x="1147907" y="-103745"/>
                <a:ext cx="914423" cy="397092"/>
              </a:xfrm>
              <a:custGeom>
                <a:avLst/>
                <a:gdLst>
                  <a:gd name="connsiteX0" fmla="*/ 76771 w 914423"/>
                  <a:gd name="connsiteY0" fmla="*/ 397030 h 397092"/>
                  <a:gd name="connsiteX1" fmla="*/ 338 w 914423"/>
                  <a:gd name="connsiteY1" fmla="*/ 340263 h 397092"/>
                  <a:gd name="connsiteX2" fmla="*/ 338 w 914423"/>
                  <a:gd name="connsiteY2" fmla="*/ 251063 h 397092"/>
                  <a:gd name="connsiteX3" fmla="*/ 65765 w 914423"/>
                  <a:gd name="connsiteY3" fmla="*/ 251063 h 397092"/>
                  <a:gd name="connsiteX4" fmla="*/ 65759 w 914423"/>
                  <a:gd name="connsiteY4" fmla="*/ 63258 h 397092"/>
                  <a:gd name="connsiteX5" fmla="*/ 111234 w 914423"/>
                  <a:gd name="connsiteY5" fmla="*/ 63258 h 397092"/>
                  <a:gd name="connsiteX6" fmla="*/ 111234 w 914423"/>
                  <a:gd name="connsiteY6" fmla="*/ 154193 h 397092"/>
                  <a:gd name="connsiteX7" fmla="*/ 142865 w 914423"/>
                  <a:gd name="connsiteY7" fmla="*/ 154193 h 397092"/>
                  <a:gd name="connsiteX8" fmla="*/ 142865 w 914423"/>
                  <a:gd name="connsiteY8" fmla="*/ 115668 h 397092"/>
                  <a:gd name="connsiteX9" fmla="*/ 186356 w 914423"/>
                  <a:gd name="connsiteY9" fmla="*/ 114514 h 397092"/>
                  <a:gd name="connsiteX10" fmla="*/ 186350 w 914423"/>
                  <a:gd name="connsiteY10" fmla="*/ 0 h 397092"/>
                  <a:gd name="connsiteX11" fmla="*/ 219961 w 914423"/>
                  <a:gd name="connsiteY11" fmla="*/ 0 h 397092"/>
                  <a:gd name="connsiteX12" fmla="*/ 219961 w 914423"/>
                  <a:gd name="connsiteY12" fmla="*/ 114667 h 397092"/>
                  <a:gd name="connsiteX13" fmla="*/ 277631 w 914423"/>
                  <a:gd name="connsiteY13" fmla="*/ 114667 h 397092"/>
                  <a:gd name="connsiteX14" fmla="*/ 278372 w 914423"/>
                  <a:gd name="connsiteY14" fmla="*/ 167837 h 397092"/>
                  <a:gd name="connsiteX15" fmla="*/ 253573 w 914423"/>
                  <a:gd name="connsiteY15" fmla="*/ 168037 h 397092"/>
                  <a:gd name="connsiteX16" fmla="*/ 253573 w 914423"/>
                  <a:gd name="connsiteY16" fmla="*/ 250359 h 397092"/>
                  <a:gd name="connsiteX17" fmla="*/ 914423 w 914423"/>
                  <a:gd name="connsiteY17" fmla="*/ 251063 h 397092"/>
                  <a:gd name="connsiteX18" fmla="*/ 801552 w 914423"/>
                  <a:gd name="connsiteY18" fmla="*/ 397093 h 397092"/>
                  <a:gd name="connsiteX19" fmla="*/ 76772 w 914423"/>
                  <a:gd name="connsiteY19" fmla="*/ 397031 h 39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423" h="397092">
                    <a:moveTo>
                      <a:pt x="76771" y="397030"/>
                    </a:moveTo>
                    <a:cubicBezTo>
                      <a:pt x="76771" y="397030"/>
                      <a:pt x="29204" y="362164"/>
                      <a:pt x="338" y="340263"/>
                    </a:cubicBezTo>
                    <a:cubicBezTo>
                      <a:pt x="-422" y="300625"/>
                      <a:pt x="338" y="251063"/>
                      <a:pt x="338" y="251063"/>
                    </a:cubicBezTo>
                    <a:lnTo>
                      <a:pt x="65765" y="251063"/>
                    </a:lnTo>
                    <a:lnTo>
                      <a:pt x="65759" y="63258"/>
                    </a:lnTo>
                    <a:lnTo>
                      <a:pt x="111234" y="63258"/>
                    </a:lnTo>
                    <a:lnTo>
                      <a:pt x="111234" y="154193"/>
                    </a:lnTo>
                    <a:lnTo>
                      <a:pt x="142865" y="154193"/>
                    </a:lnTo>
                    <a:lnTo>
                      <a:pt x="142865" y="115668"/>
                    </a:lnTo>
                    <a:lnTo>
                      <a:pt x="186356" y="114514"/>
                    </a:lnTo>
                    <a:lnTo>
                      <a:pt x="186350" y="0"/>
                    </a:lnTo>
                    <a:lnTo>
                      <a:pt x="219961" y="0"/>
                    </a:lnTo>
                    <a:lnTo>
                      <a:pt x="219961" y="114667"/>
                    </a:lnTo>
                    <a:lnTo>
                      <a:pt x="277631" y="114667"/>
                    </a:lnTo>
                    <a:lnTo>
                      <a:pt x="278372" y="167837"/>
                    </a:lnTo>
                    <a:lnTo>
                      <a:pt x="253573" y="168037"/>
                    </a:lnTo>
                    <a:lnTo>
                      <a:pt x="253573" y="250359"/>
                    </a:lnTo>
                    <a:lnTo>
                      <a:pt x="914423" y="251063"/>
                    </a:lnTo>
                    <a:cubicBezTo>
                      <a:pt x="888817" y="284175"/>
                      <a:pt x="801552" y="397093"/>
                      <a:pt x="801552" y="397093"/>
                    </a:cubicBezTo>
                    <a:cubicBezTo>
                      <a:pt x="789745" y="397087"/>
                      <a:pt x="76772" y="397031"/>
                      <a:pt x="76772" y="39703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C7CD3B8E-9160-4BA4-A4CB-CF31E5B25060}"/>
                  </a:ext>
                </a:extLst>
              </p:cNvPr>
              <p:cNvSpPr/>
              <p:nvPr/>
            </p:nvSpPr>
            <p:spPr>
              <a:xfrm>
                <a:off x="1512174" y="6428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6E9F96E5-75F9-47E5-B530-98826C6F9E39}"/>
                  </a:ext>
                </a:extLst>
              </p:cNvPr>
              <p:cNvSpPr/>
              <p:nvPr/>
            </p:nvSpPr>
            <p:spPr>
              <a:xfrm>
                <a:off x="1644619" y="6428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05BC2EF-F1D8-4C34-BD22-C2E5D25A51A7}"/>
                  </a:ext>
                </a:extLst>
              </p:cNvPr>
              <p:cNvSpPr/>
              <p:nvPr/>
            </p:nvSpPr>
            <p:spPr>
              <a:xfrm>
                <a:off x="1777076" y="6428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6B2F0651-C750-45A6-A0E5-E7ED2B117E31}"/>
                  </a:ext>
                </a:extLst>
              </p:cNvPr>
              <p:cNvSpPr/>
              <p:nvPr/>
            </p:nvSpPr>
            <p:spPr>
              <a:xfrm>
                <a:off x="1512174" y="-2072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D46AC77-9C92-4A11-9B0A-A5300264EF92}"/>
                  </a:ext>
                </a:extLst>
              </p:cNvPr>
              <p:cNvSpPr/>
              <p:nvPr/>
            </p:nvSpPr>
            <p:spPr>
              <a:xfrm>
                <a:off x="1644619" y="-2072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A74916C-09C6-4F8F-A5AE-6A530E8FB508}"/>
                  </a:ext>
                </a:extLst>
              </p:cNvPr>
              <p:cNvSpPr/>
              <p:nvPr/>
            </p:nvSpPr>
            <p:spPr>
              <a:xfrm>
                <a:off x="1777076" y="-2072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6FBBDFE3-57A5-431D-B2CF-0FAE896FC973}"/>
                </a:ext>
              </a:extLst>
            </p:cNvPr>
            <p:cNvGrpSpPr/>
            <p:nvPr/>
          </p:nvGrpSpPr>
          <p:grpSpPr>
            <a:xfrm>
              <a:off x="4566699" y="4377220"/>
              <a:ext cx="516126" cy="261927"/>
              <a:chOff x="1964656" y="-300426"/>
              <a:chExt cx="659614" cy="334747"/>
            </a:xfrm>
            <a:solidFill>
              <a:srgbClr val="24B1D8"/>
            </a:solidFill>
          </p:grpSpPr>
          <p:sp>
            <p:nvSpPr>
              <p:cNvPr id="76" name="Freeform: Shape 75">
                <a:extLst>
                  <a:ext uri="{FF2B5EF4-FFF2-40B4-BE49-F238E27FC236}">
                    <a16:creationId xmlns:a16="http://schemas.microsoft.com/office/drawing/2014/main" id="{B2FF90C4-CC02-4741-B366-F1E9CE914317}"/>
                  </a:ext>
                </a:extLst>
              </p:cNvPr>
              <p:cNvSpPr/>
              <p:nvPr/>
            </p:nvSpPr>
            <p:spPr>
              <a:xfrm>
                <a:off x="1964656" y="11925"/>
                <a:ext cx="659614" cy="22396"/>
              </a:xfrm>
              <a:custGeom>
                <a:avLst/>
                <a:gdLst>
                  <a:gd name="connsiteX0" fmla="*/ 648411 w 659614"/>
                  <a:gd name="connsiteY0" fmla="*/ 0 h 22396"/>
                  <a:gd name="connsiteX1" fmla="*/ 8384 w 659614"/>
                  <a:gd name="connsiteY1" fmla="*/ 0 h 22396"/>
                  <a:gd name="connsiteX2" fmla="*/ 0 w 659614"/>
                  <a:gd name="connsiteY2" fmla="*/ 22396 h 22396"/>
                  <a:gd name="connsiteX3" fmla="*/ 648414 w 659614"/>
                  <a:gd name="connsiteY3" fmla="*/ 22396 h 22396"/>
                  <a:gd name="connsiteX4" fmla="*/ 659614 w 659614"/>
                  <a:gd name="connsiteY4" fmla="*/ 11196 h 22396"/>
                  <a:gd name="connsiteX5" fmla="*/ 648414 w 659614"/>
                  <a:gd name="connsiteY5" fmla="*/ 0 h 2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14" h="22396">
                    <a:moveTo>
                      <a:pt x="648411" y="0"/>
                    </a:moveTo>
                    <a:lnTo>
                      <a:pt x="8384" y="0"/>
                    </a:lnTo>
                    <a:lnTo>
                      <a:pt x="0" y="22396"/>
                    </a:lnTo>
                    <a:lnTo>
                      <a:pt x="648414" y="22396"/>
                    </a:lnTo>
                    <a:cubicBezTo>
                      <a:pt x="654603" y="22396"/>
                      <a:pt x="659614" y="17380"/>
                      <a:pt x="659614" y="11196"/>
                    </a:cubicBezTo>
                    <a:cubicBezTo>
                      <a:pt x="659614" y="5016"/>
                      <a:pt x="654603" y="0"/>
                      <a:pt x="648414" y="0"/>
                    </a:cubicBezTo>
                    <a:close/>
                  </a:path>
                </a:pathLst>
              </a:custGeom>
              <a:grp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821803C-59DB-4CAD-BD16-0A40ADF907E0}"/>
                  </a:ext>
                </a:extLst>
              </p:cNvPr>
              <p:cNvSpPr/>
              <p:nvPr/>
            </p:nvSpPr>
            <p:spPr>
              <a:xfrm>
                <a:off x="1983136" y="-300426"/>
                <a:ext cx="608423" cy="292611"/>
              </a:xfrm>
              <a:custGeom>
                <a:avLst/>
                <a:gdLst>
                  <a:gd name="connsiteX0" fmla="*/ 203717 w 608423"/>
                  <a:gd name="connsiteY0" fmla="*/ 285964 h 292611"/>
                  <a:gd name="connsiteX1" fmla="*/ 226908 w 608423"/>
                  <a:gd name="connsiteY1" fmla="*/ 266854 h 292611"/>
                  <a:gd name="connsiteX2" fmla="*/ 239037 w 608423"/>
                  <a:gd name="connsiteY2" fmla="*/ 266854 h 292611"/>
                  <a:gd name="connsiteX3" fmla="*/ 238762 w 608423"/>
                  <a:gd name="connsiteY3" fmla="*/ 270211 h 292611"/>
                  <a:gd name="connsiteX4" fmla="*/ 261162 w 608423"/>
                  <a:gd name="connsiteY4" fmla="*/ 292612 h 292611"/>
                  <a:gd name="connsiteX5" fmla="*/ 283562 w 608423"/>
                  <a:gd name="connsiteY5" fmla="*/ 270211 h 292611"/>
                  <a:gd name="connsiteX6" fmla="*/ 283286 w 608423"/>
                  <a:gd name="connsiteY6" fmla="*/ 266854 h 292611"/>
                  <a:gd name="connsiteX7" fmla="*/ 298932 w 608423"/>
                  <a:gd name="connsiteY7" fmla="*/ 266854 h 292611"/>
                  <a:gd name="connsiteX8" fmla="*/ 298656 w 608423"/>
                  <a:gd name="connsiteY8" fmla="*/ 270211 h 292611"/>
                  <a:gd name="connsiteX9" fmla="*/ 321056 w 608423"/>
                  <a:gd name="connsiteY9" fmla="*/ 292612 h 292611"/>
                  <a:gd name="connsiteX10" fmla="*/ 343462 w 608423"/>
                  <a:gd name="connsiteY10" fmla="*/ 270211 h 292611"/>
                  <a:gd name="connsiteX11" fmla="*/ 343186 w 608423"/>
                  <a:gd name="connsiteY11" fmla="*/ 266854 h 292611"/>
                  <a:gd name="connsiteX12" fmla="*/ 358831 w 608423"/>
                  <a:gd name="connsiteY12" fmla="*/ 266854 h 292611"/>
                  <a:gd name="connsiteX13" fmla="*/ 358556 w 608423"/>
                  <a:gd name="connsiteY13" fmla="*/ 270211 h 292611"/>
                  <a:gd name="connsiteX14" fmla="*/ 380963 w 608423"/>
                  <a:gd name="connsiteY14" fmla="*/ 292612 h 292611"/>
                  <a:gd name="connsiteX15" fmla="*/ 403363 w 608423"/>
                  <a:gd name="connsiteY15" fmla="*/ 270211 h 292611"/>
                  <a:gd name="connsiteX16" fmla="*/ 403087 w 608423"/>
                  <a:gd name="connsiteY16" fmla="*/ 266854 h 292611"/>
                  <a:gd name="connsiteX17" fmla="*/ 417804 w 608423"/>
                  <a:gd name="connsiteY17" fmla="*/ 266854 h 292611"/>
                  <a:gd name="connsiteX18" fmla="*/ 435653 w 608423"/>
                  <a:gd name="connsiteY18" fmla="*/ 285346 h 292611"/>
                  <a:gd name="connsiteX19" fmla="*/ 441291 w 608423"/>
                  <a:gd name="connsiteY19" fmla="*/ 287744 h 292611"/>
                  <a:gd name="connsiteX20" fmla="*/ 544589 w 608423"/>
                  <a:gd name="connsiteY20" fmla="*/ 287744 h 292611"/>
                  <a:gd name="connsiteX21" fmla="*/ 544635 w 608423"/>
                  <a:gd name="connsiteY21" fmla="*/ 287744 h 292611"/>
                  <a:gd name="connsiteX22" fmla="*/ 552462 w 608423"/>
                  <a:gd name="connsiteY22" fmla="*/ 279901 h 292611"/>
                  <a:gd name="connsiteX23" fmla="*/ 550202 w 608423"/>
                  <a:gd name="connsiteY23" fmla="*/ 274390 h 292611"/>
                  <a:gd name="connsiteX24" fmla="*/ 533363 w 608423"/>
                  <a:gd name="connsiteY24" fmla="*/ 253786 h 292611"/>
                  <a:gd name="connsiteX25" fmla="*/ 582645 w 608423"/>
                  <a:gd name="connsiteY25" fmla="*/ 253786 h 292611"/>
                  <a:gd name="connsiteX26" fmla="*/ 594764 w 608423"/>
                  <a:gd name="connsiteY26" fmla="*/ 246147 h 292611"/>
                  <a:gd name="connsiteX27" fmla="*/ 607112 w 608423"/>
                  <a:gd name="connsiteY27" fmla="*/ 220322 h 292611"/>
                  <a:gd name="connsiteX28" fmla="*/ 605730 w 608423"/>
                  <a:gd name="connsiteY28" fmla="*/ 206458 h 292611"/>
                  <a:gd name="connsiteX29" fmla="*/ 515500 w 608423"/>
                  <a:gd name="connsiteY29" fmla="*/ 139072 h 292611"/>
                  <a:gd name="connsiteX30" fmla="*/ 447511 w 608423"/>
                  <a:gd name="connsiteY30" fmla="*/ 92665 h 292611"/>
                  <a:gd name="connsiteX31" fmla="*/ 418253 w 608423"/>
                  <a:gd name="connsiteY31" fmla="*/ 83015 h 292611"/>
                  <a:gd name="connsiteX32" fmla="*/ 380831 w 608423"/>
                  <a:gd name="connsiteY32" fmla="*/ 83015 h 292611"/>
                  <a:gd name="connsiteX33" fmla="*/ 241502 w 608423"/>
                  <a:gd name="connsiteY33" fmla="*/ 83026 h 292611"/>
                  <a:gd name="connsiteX34" fmla="*/ 266188 w 608423"/>
                  <a:gd name="connsiteY34" fmla="*/ 66774 h 292611"/>
                  <a:gd name="connsiteX35" fmla="*/ 271096 w 608423"/>
                  <a:gd name="connsiteY35" fmla="*/ 59095 h 292611"/>
                  <a:gd name="connsiteX36" fmla="*/ 268673 w 608423"/>
                  <a:gd name="connsiteY36" fmla="*/ 50302 h 292611"/>
                  <a:gd name="connsiteX37" fmla="*/ 245976 w 608423"/>
                  <a:gd name="connsiteY37" fmla="*/ 22696 h 292611"/>
                  <a:gd name="connsiteX38" fmla="*/ 283175 w 608423"/>
                  <a:gd name="connsiteY38" fmla="*/ 22696 h 292611"/>
                  <a:gd name="connsiteX39" fmla="*/ 283175 w 608423"/>
                  <a:gd name="connsiteY39" fmla="*/ 31616 h 292611"/>
                  <a:gd name="connsiteX40" fmla="*/ 294375 w 608423"/>
                  <a:gd name="connsiteY40" fmla="*/ 42807 h 292611"/>
                  <a:gd name="connsiteX41" fmla="*/ 305575 w 608423"/>
                  <a:gd name="connsiteY41" fmla="*/ 31616 h 292611"/>
                  <a:gd name="connsiteX42" fmla="*/ 305575 w 608423"/>
                  <a:gd name="connsiteY42" fmla="*/ 20916 h 292611"/>
                  <a:gd name="connsiteX43" fmla="*/ 284155 w 608423"/>
                  <a:gd name="connsiteY43" fmla="*/ 301 h 292611"/>
                  <a:gd name="connsiteX44" fmla="*/ 224515 w 608423"/>
                  <a:gd name="connsiteY44" fmla="*/ 291 h 292611"/>
                  <a:gd name="connsiteX45" fmla="*/ 219490 w 608423"/>
                  <a:gd name="connsiteY45" fmla="*/ 291 h 292611"/>
                  <a:gd name="connsiteX46" fmla="*/ 182459 w 608423"/>
                  <a:gd name="connsiteY46" fmla="*/ 291 h 292611"/>
                  <a:gd name="connsiteX47" fmla="*/ 161039 w 608423"/>
                  <a:gd name="connsiteY47" fmla="*/ 20905 h 292611"/>
                  <a:gd name="connsiteX48" fmla="*/ 161039 w 608423"/>
                  <a:gd name="connsiteY48" fmla="*/ 31605 h 292611"/>
                  <a:gd name="connsiteX49" fmla="*/ 172239 w 608423"/>
                  <a:gd name="connsiteY49" fmla="*/ 42796 h 292611"/>
                  <a:gd name="connsiteX50" fmla="*/ 183439 w 608423"/>
                  <a:gd name="connsiteY50" fmla="*/ 31605 h 292611"/>
                  <a:gd name="connsiteX51" fmla="*/ 183444 w 608423"/>
                  <a:gd name="connsiteY51" fmla="*/ 22691 h 292611"/>
                  <a:gd name="connsiteX52" fmla="*/ 216979 w 608423"/>
                  <a:gd name="connsiteY52" fmla="*/ 22691 h 292611"/>
                  <a:gd name="connsiteX53" fmla="*/ 243467 w 608423"/>
                  <a:gd name="connsiteY53" fmla="*/ 54909 h 292611"/>
                  <a:gd name="connsiteX54" fmla="*/ 200777 w 608423"/>
                  <a:gd name="connsiteY54" fmla="*/ 83030 h 292611"/>
                  <a:gd name="connsiteX55" fmla="*/ 76599 w 608423"/>
                  <a:gd name="connsiteY55" fmla="*/ 83025 h 292611"/>
                  <a:gd name="connsiteX56" fmla="*/ 45856 w 608423"/>
                  <a:gd name="connsiteY56" fmla="*/ 165203 h 292611"/>
                  <a:gd name="connsiteX57" fmla="*/ 340502 w 608423"/>
                  <a:gd name="connsiteY57" fmla="*/ 165203 h 292611"/>
                  <a:gd name="connsiteX58" fmla="*/ 346513 w 608423"/>
                  <a:gd name="connsiteY58" fmla="*/ 168021 h 292611"/>
                  <a:gd name="connsiteX59" fmla="*/ 375160 w 608423"/>
                  <a:gd name="connsiteY59" fmla="*/ 202239 h 292611"/>
                  <a:gd name="connsiteX60" fmla="*/ 377476 w 608423"/>
                  <a:gd name="connsiteY60" fmla="*/ 207810 h 292611"/>
                  <a:gd name="connsiteX61" fmla="*/ 369649 w 608423"/>
                  <a:gd name="connsiteY61" fmla="*/ 215653 h 292611"/>
                  <a:gd name="connsiteX62" fmla="*/ 369603 w 608423"/>
                  <a:gd name="connsiteY62" fmla="*/ 215653 h 292611"/>
                  <a:gd name="connsiteX63" fmla="*/ 26977 w 608423"/>
                  <a:gd name="connsiteY63" fmla="*/ 215658 h 292611"/>
                  <a:gd name="connsiteX64" fmla="*/ 0 w 608423"/>
                  <a:gd name="connsiteY64" fmla="*/ 287750 h 292611"/>
                  <a:gd name="connsiteX65" fmla="*/ 198738 w 608423"/>
                  <a:gd name="connsiteY65" fmla="*/ 287750 h 292611"/>
                  <a:gd name="connsiteX66" fmla="*/ 203723 w 608423"/>
                  <a:gd name="connsiteY66" fmla="*/ 285964 h 292611"/>
                  <a:gd name="connsiteX67" fmla="*/ 421305 w 608423"/>
                  <a:gd name="connsiteY67" fmla="*/ 109668 h 292611"/>
                  <a:gd name="connsiteX68" fmla="*/ 425357 w 608423"/>
                  <a:gd name="connsiteY68" fmla="*/ 107085 h 292611"/>
                  <a:gd name="connsiteX69" fmla="*/ 436292 w 608423"/>
                  <a:gd name="connsiteY69" fmla="*/ 107085 h 292611"/>
                  <a:gd name="connsiteX70" fmla="*/ 438817 w 608423"/>
                  <a:gd name="connsiteY70" fmla="*/ 107861 h 292611"/>
                  <a:gd name="connsiteX71" fmla="*/ 468412 w 608423"/>
                  <a:gd name="connsiteY71" fmla="*/ 128037 h 292611"/>
                  <a:gd name="connsiteX72" fmla="*/ 470780 w 608423"/>
                  <a:gd name="connsiteY72" fmla="*/ 131987 h 292611"/>
                  <a:gd name="connsiteX73" fmla="*/ 466305 w 608423"/>
                  <a:gd name="connsiteY73" fmla="*/ 136471 h 292611"/>
                  <a:gd name="connsiteX74" fmla="*/ 466259 w 608423"/>
                  <a:gd name="connsiteY74" fmla="*/ 136471 h 292611"/>
                  <a:gd name="connsiteX75" fmla="*/ 442333 w 608423"/>
                  <a:gd name="connsiteY75" fmla="*/ 136471 h 292611"/>
                  <a:gd name="connsiteX76" fmla="*/ 438889 w 608423"/>
                  <a:gd name="connsiteY76" fmla="*/ 134854 h 292611"/>
                  <a:gd name="connsiteX77" fmla="*/ 421917 w 608423"/>
                  <a:gd name="connsiteY77" fmla="*/ 114428 h 292611"/>
                  <a:gd name="connsiteX78" fmla="*/ 421305 w 608423"/>
                  <a:gd name="connsiteY78" fmla="*/ 109666 h 292611"/>
                  <a:gd name="connsiteX79" fmla="*/ 379182 w 608423"/>
                  <a:gd name="connsiteY79" fmla="*/ 109530 h 292611"/>
                  <a:gd name="connsiteX80" fmla="*/ 383178 w 608423"/>
                  <a:gd name="connsiteY80" fmla="*/ 107096 h 292611"/>
                  <a:gd name="connsiteX81" fmla="*/ 396134 w 608423"/>
                  <a:gd name="connsiteY81" fmla="*/ 107096 h 292611"/>
                  <a:gd name="connsiteX82" fmla="*/ 399746 w 608423"/>
                  <a:gd name="connsiteY82" fmla="*/ 108932 h 292611"/>
                  <a:gd name="connsiteX83" fmla="*/ 414360 w 608423"/>
                  <a:gd name="connsiteY83" fmla="*/ 128909 h 292611"/>
                  <a:gd name="connsiteX84" fmla="*/ 415591 w 608423"/>
                  <a:gd name="connsiteY84" fmla="*/ 131992 h 292611"/>
                  <a:gd name="connsiteX85" fmla="*/ 411116 w 608423"/>
                  <a:gd name="connsiteY85" fmla="*/ 136477 h 292611"/>
                  <a:gd name="connsiteX86" fmla="*/ 411070 w 608423"/>
                  <a:gd name="connsiteY86" fmla="*/ 136477 h 292611"/>
                  <a:gd name="connsiteX87" fmla="*/ 397895 w 608423"/>
                  <a:gd name="connsiteY87" fmla="*/ 136477 h 292611"/>
                  <a:gd name="connsiteX88" fmla="*/ 394261 w 608423"/>
                  <a:gd name="connsiteY88" fmla="*/ 134620 h 292611"/>
                  <a:gd name="connsiteX89" fmla="*/ 379535 w 608423"/>
                  <a:gd name="connsiteY89" fmla="*/ 114194 h 292611"/>
                  <a:gd name="connsiteX90" fmla="*/ 379183 w 608423"/>
                  <a:gd name="connsiteY90" fmla="*/ 109529 h 29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8423" h="292611">
                    <a:moveTo>
                      <a:pt x="203717" y="285964"/>
                    </a:moveTo>
                    <a:lnTo>
                      <a:pt x="226908" y="266854"/>
                    </a:lnTo>
                    <a:lnTo>
                      <a:pt x="239037" y="266854"/>
                    </a:lnTo>
                    <a:cubicBezTo>
                      <a:pt x="238874" y="267952"/>
                      <a:pt x="238762" y="269063"/>
                      <a:pt x="238762" y="270211"/>
                    </a:cubicBezTo>
                    <a:cubicBezTo>
                      <a:pt x="238762" y="282581"/>
                      <a:pt x="248789" y="292612"/>
                      <a:pt x="261162" y="292612"/>
                    </a:cubicBezTo>
                    <a:cubicBezTo>
                      <a:pt x="273531" y="292612"/>
                      <a:pt x="283562" y="282590"/>
                      <a:pt x="283562" y="270211"/>
                    </a:cubicBezTo>
                    <a:cubicBezTo>
                      <a:pt x="283562" y="269063"/>
                      <a:pt x="283444" y="267952"/>
                      <a:pt x="283286" y="266854"/>
                    </a:cubicBezTo>
                    <a:lnTo>
                      <a:pt x="298932" y="266854"/>
                    </a:lnTo>
                    <a:cubicBezTo>
                      <a:pt x="298763" y="267952"/>
                      <a:pt x="298656" y="269063"/>
                      <a:pt x="298656" y="270211"/>
                    </a:cubicBezTo>
                    <a:cubicBezTo>
                      <a:pt x="298656" y="282581"/>
                      <a:pt x="308683" y="292612"/>
                      <a:pt x="321056" y="292612"/>
                    </a:cubicBezTo>
                    <a:cubicBezTo>
                      <a:pt x="333426" y="292612"/>
                      <a:pt x="343462" y="282590"/>
                      <a:pt x="343462" y="270211"/>
                    </a:cubicBezTo>
                    <a:cubicBezTo>
                      <a:pt x="343462" y="269063"/>
                      <a:pt x="343345" y="267952"/>
                      <a:pt x="343186" y="266854"/>
                    </a:cubicBezTo>
                    <a:lnTo>
                      <a:pt x="358831" y="266854"/>
                    </a:lnTo>
                    <a:cubicBezTo>
                      <a:pt x="358679" y="267952"/>
                      <a:pt x="358556" y="269063"/>
                      <a:pt x="358556" y="270211"/>
                    </a:cubicBezTo>
                    <a:cubicBezTo>
                      <a:pt x="358556" y="282581"/>
                      <a:pt x="368583" y="292612"/>
                      <a:pt x="380963" y="292612"/>
                    </a:cubicBezTo>
                    <a:cubicBezTo>
                      <a:pt x="393325" y="292612"/>
                      <a:pt x="403363" y="282590"/>
                      <a:pt x="403363" y="270211"/>
                    </a:cubicBezTo>
                    <a:cubicBezTo>
                      <a:pt x="403363" y="269063"/>
                      <a:pt x="403245" y="267952"/>
                      <a:pt x="403087" y="266854"/>
                    </a:cubicBezTo>
                    <a:lnTo>
                      <a:pt x="417804" y="266854"/>
                    </a:lnTo>
                    <a:lnTo>
                      <a:pt x="435653" y="285346"/>
                    </a:lnTo>
                    <a:cubicBezTo>
                      <a:pt x="437122" y="286882"/>
                      <a:pt x="439163" y="287744"/>
                      <a:pt x="441291" y="287744"/>
                    </a:cubicBezTo>
                    <a:lnTo>
                      <a:pt x="544589" y="287744"/>
                    </a:lnTo>
                    <a:lnTo>
                      <a:pt x="544635" y="287744"/>
                    </a:lnTo>
                    <a:cubicBezTo>
                      <a:pt x="548968" y="287744"/>
                      <a:pt x="552462" y="284233"/>
                      <a:pt x="552462" y="279901"/>
                    </a:cubicBezTo>
                    <a:cubicBezTo>
                      <a:pt x="552462" y="277753"/>
                      <a:pt x="551605" y="275814"/>
                      <a:pt x="550202" y="274390"/>
                    </a:cubicBezTo>
                    <a:lnTo>
                      <a:pt x="533363" y="253786"/>
                    </a:lnTo>
                    <a:lnTo>
                      <a:pt x="582645" y="253786"/>
                    </a:lnTo>
                    <a:cubicBezTo>
                      <a:pt x="587825" y="253786"/>
                      <a:pt x="592544" y="250822"/>
                      <a:pt x="594764" y="246147"/>
                    </a:cubicBezTo>
                    <a:lnTo>
                      <a:pt x="607112" y="220322"/>
                    </a:lnTo>
                    <a:cubicBezTo>
                      <a:pt x="609271" y="215802"/>
                      <a:pt x="608734" y="210465"/>
                      <a:pt x="605730" y="206458"/>
                    </a:cubicBezTo>
                    <a:cubicBezTo>
                      <a:pt x="604408" y="204688"/>
                      <a:pt x="576191" y="167796"/>
                      <a:pt x="515500" y="139072"/>
                    </a:cubicBezTo>
                    <a:lnTo>
                      <a:pt x="447511" y="92665"/>
                    </a:lnTo>
                    <a:cubicBezTo>
                      <a:pt x="444679" y="90521"/>
                      <a:pt x="433699" y="83015"/>
                      <a:pt x="418253" y="83015"/>
                    </a:cubicBezTo>
                    <a:lnTo>
                      <a:pt x="380831" y="83015"/>
                    </a:lnTo>
                    <a:lnTo>
                      <a:pt x="241502" y="83026"/>
                    </a:lnTo>
                    <a:lnTo>
                      <a:pt x="266188" y="66774"/>
                    </a:lnTo>
                    <a:cubicBezTo>
                      <a:pt x="268841" y="65024"/>
                      <a:pt x="270627" y="62232"/>
                      <a:pt x="271096" y="59095"/>
                    </a:cubicBezTo>
                    <a:cubicBezTo>
                      <a:pt x="271572" y="55956"/>
                      <a:pt x="270694" y="52762"/>
                      <a:pt x="268673" y="50302"/>
                    </a:cubicBezTo>
                    <a:lnTo>
                      <a:pt x="245976" y="22696"/>
                    </a:lnTo>
                    <a:lnTo>
                      <a:pt x="283175" y="22696"/>
                    </a:lnTo>
                    <a:lnTo>
                      <a:pt x="283175" y="31616"/>
                    </a:lnTo>
                    <a:cubicBezTo>
                      <a:pt x="283175" y="37806"/>
                      <a:pt x="288186" y="42807"/>
                      <a:pt x="294375" y="42807"/>
                    </a:cubicBezTo>
                    <a:cubicBezTo>
                      <a:pt x="300565" y="42807"/>
                      <a:pt x="305575" y="37796"/>
                      <a:pt x="305575" y="31616"/>
                    </a:cubicBezTo>
                    <a:lnTo>
                      <a:pt x="305575" y="20916"/>
                    </a:lnTo>
                    <a:cubicBezTo>
                      <a:pt x="305575" y="9547"/>
                      <a:pt x="295973" y="301"/>
                      <a:pt x="284155" y="301"/>
                    </a:cubicBezTo>
                    <a:lnTo>
                      <a:pt x="224515" y="291"/>
                    </a:lnTo>
                    <a:cubicBezTo>
                      <a:pt x="222868" y="-92"/>
                      <a:pt x="221158" y="-102"/>
                      <a:pt x="219490" y="291"/>
                    </a:cubicBezTo>
                    <a:lnTo>
                      <a:pt x="182459" y="291"/>
                    </a:lnTo>
                    <a:cubicBezTo>
                      <a:pt x="170652" y="291"/>
                      <a:pt x="161039" y="9537"/>
                      <a:pt x="161039" y="20905"/>
                    </a:cubicBezTo>
                    <a:lnTo>
                      <a:pt x="161039" y="31605"/>
                    </a:lnTo>
                    <a:cubicBezTo>
                      <a:pt x="161039" y="37796"/>
                      <a:pt x="166054" y="42796"/>
                      <a:pt x="172239" y="42796"/>
                    </a:cubicBezTo>
                    <a:cubicBezTo>
                      <a:pt x="178418" y="42796"/>
                      <a:pt x="183439" y="37785"/>
                      <a:pt x="183439" y="31605"/>
                    </a:cubicBezTo>
                    <a:lnTo>
                      <a:pt x="183444" y="22691"/>
                    </a:lnTo>
                    <a:lnTo>
                      <a:pt x="216979" y="22691"/>
                    </a:lnTo>
                    <a:lnTo>
                      <a:pt x="243467" y="54909"/>
                    </a:lnTo>
                    <a:lnTo>
                      <a:pt x="200777" y="83030"/>
                    </a:lnTo>
                    <a:lnTo>
                      <a:pt x="76599" y="83025"/>
                    </a:lnTo>
                    <a:lnTo>
                      <a:pt x="45856" y="165203"/>
                    </a:lnTo>
                    <a:lnTo>
                      <a:pt x="340502" y="165203"/>
                    </a:lnTo>
                    <a:cubicBezTo>
                      <a:pt x="342818" y="165203"/>
                      <a:pt x="345023" y="166234"/>
                      <a:pt x="346513" y="168021"/>
                    </a:cubicBezTo>
                    <a:lnTo>
                      <a:pt x="375160" y="202239"/>
                    </a:lnTo>
                    <a:cubicBezTo>
                      <a:pt x="376593" y="203652"/>
                      <a:pt x="377476" y="205626"/>
                      <a:pt x="377476" y="207810"/>
                    </a:cubicBezTo>
                    <a:cubicBezTo>
                      <a:pt x="377476" y="212143"/>
                      <a:pt x="373970" y="215653"/>
                      <a:pt x="369649" y="215653"/>
                    </a:cubicBezTo>
                    <a:lnTo>
                      <a:pt x="369603" y="215653"/>
                    </a:lnTo>
                    <a:lnTo>
                      <a:pt x="26977" y="215658"/>
                    </a:lnTo>
                    <a:lnTo>
                      <a:pt x="0" y="287750"/>
                    </a:lnTo>
                    <a:lnTo>
                      <a:pt x="198738" y="287750"/>
                    </a:lnTo>
                    <a:cubicBezTo>
                      <a:pt x="200559" y="287750"/>
                      <a:pt x="202315" y="287123"/>
                      <a:pt x="203723" y="285964"/>
                    </a:cubicBezTo>
                    <a:close/>
                    <a:moveTo>
                      <a:pt x="421305" y="109668"/>
                    </a:moveTo>
                    <a:cubicBezTo>
                      <a:pt x="422044" y="108096"/>
                      <a:pt x="423615" y="107085"/>
                      <a:pt x="425357" y="107085"/>
                    </a:cubicBezTo>
                    <a:lnTo>
                      <a:pt x="436292" y="107085"/>
                    </a:lnTo>
                    <a:cubicBezTo>
                      <a:pt x="437189" y="107085"/>
                      <a:pt x="438067" y="107355"/>
                      <a:pt x="438817" y="107861"/>
                    </a:cubicBezTo>
                    <a:lnTo>
                      <a:pt x="468412" y="128037"/>
                    </a:lnTo>
                    <a:cubicBezTo>
                      <a:pt x="469825" y="128792"/>
                      <a:pt x="470780" y="130277"/>
                      <a:pt x="470780" y="131987"/>
                    </a:cubicBezTo>
                    <a:cubicBezTo>
                      <a:pt x="470780" y="134461"/>
                      <a:pt x="468775" y="136471"/>
                      <a:pt x="466305" y="136471"/>
                    </a:cubicBezTo>
                    <a:lnTo>
                      <a:pt x="466259" y="136471"/>
                    </a:lnTo>
                    <a:lnTo>
                      <a:pt x="442333" y="136471"/>
                    </a:lnTo>
                    <a:cubicBezTo>
                      <a:pt x="440996" y="136471"/>
                      <a:pt x="439745" y="135880"/>
                      <a:pt x="438889" y="134854"/>
                    </a:cubicBezTo>
                    <a:lnTo>
                      <a:pt x="421917" y="114428"/>
                    </a:lnTo>
                    <a:cubicBezTo>
                      <a:pt x="420800" y="113095"/>
                      <a:pt x="420565" y="111238"/>
                      <a:pt x="421305" y="109666"/>
                    </a:cubicBezTo>
                    <a:close/>
                    <a:moveTo>
                      <a:pt x="379182" y="109530"/>
                    </a:moveTo>
                    <a:cubicBezTo>
                      <a:pt x="379942" y="108030"/>
                      <a:pt x="381489" y="107096"/>
                      <a:pt x="383178" y="107096"/>
                    </a:cubicBezTo>
                    <a:lnTo>
                      <a:pt x="396134" y="107096"/>
                    </a:lnTo>
                    <a:cubicBezTo>
                      <a:pt x="397552" y="107096"/>
                      <a:pt x="398904" y="107775"/>
                      <a:pt x="399746" y="108932"/>
                    </a:cubicBezTo>
                    <a:lnTo>
                      <a:pt x="414360" y="128909"/>
                    </a:lnTo>
                    <a:cubicBezTo>
                      <a:pt x="415121" y="129716"/>
                      <a:pt x="415591" y="130798"/>
                      <a:pt x="415591" y="131992"/>
                    </a:cubicBezTo>
                    <a:cubicBezTo>
                      <a:pt x="415591" y="134466"/>
                      <a:pt x="413595" y="136477"/>
                      <a:pt x="411116" y="136477"/>
                    </a:cubicBezTo>
                    <a:lnTo>
                      <a:pt x="411070" y="136477"/>
                    </a:lnTo>
                    <a:lnTo>
                      <a:pt x="397895" y="136477"/>
                    </a:lnTo>
                    <a:cubicBezTo>
                      <a:pt x="396460" y="136477"/>
                      <a:pt x="395108" y="135788"/>
                      <a:pt x="394261" y="134620"/>
                    </a:cubicBezTo>
                    <a:lnTo>
                      <a:pt x="379535" y="114194"/>
                    </a:lnTo>
                    <a:cubicBezTo>
                      <a:pt x="378555" y="112826"/>
                      <a:pt x="378413" y="111030"/>
                      <a:pt x="379183" y="109529"/>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064A25EC-986C-405B-B0FF-CF6DB58CEE07}"/>
                </a:ext>
              </a:extLst>
            </p:cNvPr>
            <p:cNvGrpSpPr/>
            <p:nvPr/>
          </p:nvGrpSpPr>
          <p:grpSpPr>
            <a:xfrm>
              <a:off x="3637949" y="5201270"/>
              <a:ext cx="376465" cy="356652"/>
              <a:chOff x="533104" y="-835943"/>
              <a:chExt cx="944723" cy="895004"/>
            </a:xfrm>
            <a:solidFill>
              <a:srgbClr val="24B1D8"/>
            </a:solidFill>
          </p:grpSpPr>
          <p:sp>
            <p:nvSpPr>
              <p:cNvPr id="94" name="Freeform: Shape 93">
                <a:extLst>
                  <a:ext uri="{FF2B5EF4-FFF2-40B4-BE49-F238E27FC236}">
                    <a16:creationId xmlns:a16="http://schemas.microsoft.com/office/drawing/2014/main" id="{7E162BD2-32D7-4012-9CF6-2FB9D4CE11B7}"/>
                  </a:ext>
                </a:extLst>
              </p:cNvPr>
              <p:cNvSpPr/>
              <p:nvPr/>
            </p:nvSpPr>
            <p:spPr>
              <a:xfrm>
                <a:off x="533114" y="-537606"/>
                <a:ext cx="944713" cy="596667"/>
              </a:xfrm>
              <a:custGeom>
                <a:avLst/>
                <a:gdLst>
                  <a:gd name="connsiteX0" fmla="*/ 0 w 4343367"/>
                  <a:gd name="connsiteY0" fmla="*/ 2400300 h 2743200"/>
                  <a:gd name="connsiteX1" fmla="*/ 33447 w 4343367"/>
                  <a:gd name="connsiteY1" fmla="*/ 2481127 h 2743200"/>
                  <a:gd name="connsiteX2" fmla="*/ 114274 w 4343367"/>
                  <a:gd name="connsiteY2" fmla="*/ 2514613 h 2743200"/>
                  <a:gd name="connsiteX3" fmla="*/ 457174 w 4343367"/>
                  <a:gd name="connsiteY3" fmla="*/ 2514613 h 2743200"/>
                  <a:gd name="connsiteX4" fmla="*/ 457174 w 4343367"/>
                  <a:gd name="connsiteY4" fmla="*/ 2628926 h 2743200"/>
                  <a:gd name="connsiteX5" fmla="*/ 457174 w 4343367"/>
                  <a:gd name="connsiteY5" fmla="*/ 2628887 h 2743200"/>
                  <a:gd name="connsiteX6" fmla="*/ 571487 w 4343367"/>
                  <a:gd name="connsiteY6" fmla="*/ 2743200 h 2743200"/>
                  <a:gd name="connsiteX7" fmla="*/ 685800 w 4343367"/>
                  <a:gd name="connsiteY7" fmla="*/ 2628887 h 2743200"/>
                  <a:gd name="connsiteX8" fmla="*/ 685800 w 4343367"/>
                  <a:gd name="connsiteY8" fmla="*/ 2514613 h 2743200"/>
                  <a:gd name="connsiteX9" fmla="*/ 3657567 w 4343367"/>
                  <a:gd name="connsiteY9" fmla="*/ 2514613 h 2743200"/>
                  <a:gd name="connsiteX10" fmla="*/ 3657567 w 4343367"/>
                  <a:gd name="connsiteY10" fmla="*/ 2628926 h 2743200"/>
                  <a:gd name="connsiteX11" fmla="*/ 3657567 w 4343367"/>
                  <a:gd name="connsiteY11" fmla="*/ 2628887 h 2743200"/>
                  <a:gd name="connsiteX12" fmla="*/ 3771881 w 4343367"/>
                  <a:gd name="connsiteY12" fmla="*/ 2743200 h 2743200"/>
                  <a:gd name="connsiteX13" fmla="*/ 3886154 w 4343367"/>
                  <a:gd name="connsiteY13" fmla="*/ 2628887 h 2743200"/>
                  <a:gd name="connsiteX14" fmla="*/ 3886154 w 4343367"/>
                  <a:gd name="connsiteY14" fmla="*/ 2514613 h 2743200"/>
                  <a:gd name="connsiteX15" fmla="*/ 4229054 w 4343367"/>
                  <a:gd name="connsiteY15" fmla="*/ 2514613 h 2743200"/>
                  <a:gd name="connsiteX16" fmla="*/ 4309881 w 4343367"/>
                  <a:gd name="connsiteY16" fmla="*/ 2481127 h 2743200"/>
                  <a:gd name="connsiteX17" fmla="*/ 4343368 w 4343367"/>
                  <a:gd name="connsiteY17" fmla="*/ 2400300 h 2743200"/>
                  <a:gd name="connsiteX18" fmla="*/ 4343368 w 4343367"/>
                  <a:gd name="connsiteY18" fmla="*/ 0 h 2743200"/>
                  <a:gd name="connsiteX19" fmla="*/ 0 w 4343367"/>
                  <a:gd name="connsiteY19" fmla="*/ 0 h 2743200"/>
                  <a:gd name="connsiteX20" fmla="*/ 3657567 w 4343367"/>
                  <a:gd name="connsiteY20" fmla="*/ 571467 h 2743200"/>
                  <a:gd name="connsiteX21" fmla="*/ 3771881 w 4343367"/>
                  <a:gd name="connsiteY21" fmla="*/ 457193 h 2743200"/>
                  <a:gd name="connsiteX22" fmla="*/ 3886154 w 4343367"/>
                  <a:gd name="connsiteY22" fmla="*/ 571467 h 2743200"/>
                  <a:gd name="connsiteX23" fmla="*/ 3886154 w 4343367"/>
                  <a:gd name="connsiteY23" fmla="*/ 800093 h 2743200"/>
                  <a:gd name="connsiteX24" fmla="*/ 3771881 w 4343367"/>
                  <a:gd name="connsiteY24" fmla="*/ 914367 h 2743200"/>
                  <a:gd name="connsiteX25" fmla="*/ 3657567 w 4343367"/>
                  <a:gd name="connsiteY25" fmla="*/ 800093 h 2743200"/>
                  <a:gd name="connsiteX26" fmla="*/ 3200354 w 4343367"/>
                  <a:gd name="connsiteY26" fmla="*/ 571467 h 2743200"/>
                  <a:gd name="connsiteX27" fmla="*/ 3314667 w 4343367"/>
                  <a:gd name="connsiteY27" fmla="*/ 457193 h 2743200"/>
                  <a:gd name="connsiteX28" fmla="*/ 3428981 w 4343367"/>
                  <a:gd name="connsiteY28" fmla="*/ 571467 h 2743200"/>
                  <a:gd name="connsiteX29" fmla="*/ 3428981 w 4343367"/>
                  <a:gd name="connsiteY29" fmla="*/ 800093 h 2743200"/>
                  <a:gd name="connsiteX30" fmla="*/ 3314667 w 4343367"/>
                  <a:gd name="connsiteY30" fmla="*/ 914367 h 2743200"/>
                  <a:gd name="connsiteX31" fmla="*/ 3200354 w 4343367"/>
                  <a:gd name="connsiteY31" fmla="*/ 800093 h 2743200"/>
                  <a:gd name="connsiteX32" fmla="*/ 2743141 w 4343367"/>
                  <a:gd name="connsiteY32" fmla="*/ 571467 h 2743200"/>
                  <a:gd name="connsiteX33" fmla="*/ 2743181 w 4343367"/>
                  <a:gd name="connsiteY33" fmla="*/ 571467 h 2743200"/>
                  <a:gd name="connsiteX34" fmla="*/ 2857454 w 4343367"/>
                  <a:gd name="connsiteY34" fmla="*/ 457193 h 2743200"/>
                  <a:gd name="connsiteX35" fmla="*/ 2971767 w 4343367"/>
                  <a:gd name="connsiteY35" fmla="*/ 571467 h 2743200"/>
                  <a:gd name="connsiteX36" fmla="*/ 2971767 w 4343367"/>
                  <a:gd name="connsiteY36" fmla="*/ 800093 h 2743200"/>
                  <a:gd name="connsiteX37" fmla="*/ 2857454 w 4343367"/>
                  <a:gd name="connsiteY37" fmla="*/ 914367 h 2743200"/>
                  <a:gd name="connsiteX38" fmla="*/ 2743181 w 4343367"/>
                  <a:gd name="connsiteY38" fmla="*/ 800093 h 2743200"/>
                  <a:gd name="connsiteX39" fmla="*/ 2285928 w 4343367"/>
                  <a:gd name="connsiteY39" fmla="*/ 571467 h 2743200"/>
                  <a:gd name="connsiteX40" fmla="*/ 2285967 w 4343367"/>
                  <a:gd name="connsiteY40" fmla="*/ 571467 h 2743200"/>
                  <a:gd name="connsiteX41" fmla="*/ 2400281 w 4343367"/>
                  <a:gd name="connsiteY41" fmla="*/ 457193 h 2743200"/>
                  <a:gd name="connsiteX42" fmla="*/ 2514554 w 4343367"/>
                  <a:gd name="connsiteY42" fmla="*/ 571467 h 2743200"/>
                  <a:gd name="connsiteX43" fmla="*/ 2514554 w 4343367"/>
                  <a:gd name="connsiteY43" fmla="*/ 800093 h 2743200"/>
                  <a:gd name="connsiteX44" fmla="*/ 2400281 w 4343367"/>
                  <a:gd name="connsiteY44" fmla="*/ 914367 h 2743200"/>
                  <a:gd name="connsiteX45" fmla="*/ 2285967 w 4343367"/>
                  <a:gd name="connsiteY45" fmla="*/ 800093 h 2743200"/>
                  <a:gd name="connsiteX46" fmla="*/ 1828715 w 4343367"/>
                  <a:gd name="connsiteY46" fmla="*/ 571467 h 2743200"/>
                  <a:gd name="connsiteX47" fmla="*/ 1828754 w 4343367"/>
                  <a:gd name="connsiteY47" fmla="*/ 571467 h 2743200"/>
                  <a:gd name="connsiteX48" fmla="*/ 1943067 w 4343367"/>
                  <a:gd name="connsiteY48" fmla="*/ 457193 h 2743200"/>
                  <a:gd name="connsiteX49" fmla="*/ 2057380 w 4343367"/>
                  <a:gd name="connsiteY49" fmla="*/ 571467 h 2743200"/>
                  <a:gd name="connsiteX50" fmla="*/ 2057380 w 4343367"/>
                  <a:gd name="connsiteY50" fmla="*/ 800093 h 2743200"/>
                  <a:gd name="connsiteX51" fmla="*/ 1943067 w 4343367"/>
                  <a:gd name="connsiteY51" fmla="*/ 914367 h 2743200"/>
                  <a:gd name="connsiteX52" fmla="*/ 1828754 w 4343367"/>
                  <a:gd name="connsiteY52" fmla="*/ 800093 h 2743200"/>
                  <a:gd name="connsiteX53" fmla="*/ 1371502 w 4343367"/>
                  <a:gd name="connsiteY53" fmla="*/ 571467 h 2743200"/>
                  <a:gd name="connsiteX54" fmla="*/ 1371580 w 4343367"/>
                  <a:gd name="connsiteY54" fmla="*/ 571467 h 2743200"/>
                  <a:gd name="connsiteX55" fmla="*/ 1485854 w 4343367"/>
                  <a:gd name="connsiteY55" fmla="*/ 457193 h 2743200"/>
                  <a:gd name="connsiteX56" fmla="*/ 1600167 w 4343367"/>
                  <a:gd name="connsiteY56" fmla="*/ 571467 h 2743200"/>
                  <a:gd name="connsiteX57" fmla="*/ 1600167 w 4343367"/>
                  <a:gd name="connsiteY57" fmla="*/ 800093 h 2743200"/>
                  <a:gd name="connsiteX58" fmla="*/ 1485854 w 4343367"/>
                  <a:gd name="connsiteY58" fmla="*/ 914367 h 2743200"/>
                  <a:gd name="connsiteX59" fmla="*/ 1371580 w 4343367"/>
                  <a:gd name="connsiteY59" fmla="*/ 800093 h 2743200"/>
                  <a:gd name="connsiteX60" fmla="*/ 914289 w 4343367"/>
                  <a:gd name="connsiteY60" fmla="*/ 571467 h 2743200"/>
                  <a:gd name="connsiteX61" fmla="*/ 914367 w 4343367"/>
                  <a:gd name="connsiteY61" fmla="*/ 571467 h 2743200"/>
                  <a:gd name="connsiteX62" fmla="*/ 1028680 w 4343367"/>
                  <a:gd name="connsiteY62" fmla="*/ 457193 h 2743200"/>
                  <a:gd name="connsiteX63" fmla="*/ 1142954 w 4343367"/>
                  <a:gd name="connsiteY63" fmla="*/ 571467 h 2743200"/>
                  <a:gd name="connsiteX64" fmla="*/ 1142954 w 4343367"/>
                  <a:gd name="connsiteY64" fmla="*/ 800093 h 2743200"/>
                  <a:gd name="connsiteX65" fmla="*/ 1028680 w 4343367"/>
                  <a:gd name="connsiteY65" fmla="*/ 914367 h 2743200"/>
                  <a:gd name="connsiteX66" fmla="*/ 914367 w 4343367"/>
                  <a:gd name="connsiteY66" fmla="*/ 800093 h 2743200"/>
                  <a:gd name="connsiteX67" fmla="*/ 457076 w 4343367"/>
                  <a:gd name="connsiteY67" fmla="*/ 571467 h 2743200"/>
                  <a:gd name="connsiteX68" fmla="*/ 457154 w 4343367"/>
                  <a:gd name="connsiteY68" fmla="*/ 571467 h 2743200"/>
                  <a:gd name="connsiteX69" fmla="*/ 571467 w 4343367"/>
                  <a:gd name="connsiteY69" fmla="*/ 457193 h 2743200"/>
                  <a:gd name="connsiteX70" fmla="*/ 685780 w 4343367"/>
                  <a:gd name="connsiteY70" fmla="*/ 571467 h 2743200"/>
                  <a:gd name="connsiteX71" fmla="*/ 685780 w 4343367"/>
                  <a:gd name="connsiteY71" fmla="*/ 800093 h 2743200"/>
                  <a:gd name="connsiteX72" fmla="*/ 571467 w 4343367"/>
                  <a:gd name="connsiteY72" fmla="*/ 914367 h 2743200"/>
                  <a:gd name="connsiteX73" fmla="*/ 457154 w 4343367"/>
                  <a:gd name="connsiteY73" fmla="*/ 800093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43367" h="2743200">
                    <a:moveTo>
                      <a:pt x="0" y="2400300"/>
                    </a:moveTo>
                    <a:cubicBezTo>
                      <a:pt x="0" y="2430612"/>
                      <a:pt x="12021" y="2459691"/>
                      <a:pt x="33447" y="2481127"/>
                    </a:cubicBezTo>
                    <a:cubicBezTo>
                      <a:pt x="54913" y="2502563"/>
                      <a:pt x="83962" y="2514613"/>
                      <a:pt x="114274" y="2514613"/>
                    </a:cubicBezTo>
                    <a:lnTo>
                      <a:pt x="457174" y="2514613"/>
                    </a:lnTo>
                    <a:lnTo>
                      <a:pt x="457174" y="2628926"/>
                    </a:lnTo>
                    <a:lnTo>
                      <a:pt x="457174" y="2628887"/>
                    </a:lnTo>
                    <a:cubicBezTo>
                      <a:pt x="457174" y="2692030"/>
                      <a:pt x="508384" y="2743200"/>
                      <a:pt x="571487" y="2743200"/>
                    </a:cubicBezTo>
                    <a:cubicBezTo>
                      <a:pt x="634590" y="2743200"/>
                      <a:pt x="685800" y="2692030"/>
                      <a:pt x="685800" y="2628887"/>
                    </a:cubicBezTo>
                    <a:lnTo>
                      <a:pt x="685800" y="2514613"/>
                    </a:lnTo>
                    <a:lnTo>
                      <a:pt x="3657567" y="2514613"/>
                    </a:lnTo>
                    <a:lnTo>
                      <a:pt x="3657567" y="2628926"/>
                    </a:lnTo>
                    <a:lnTo>
                      <a:pt x="3657567" y="2628887"/>
                    </a:lnTo>
                    <a:cubicBezTo>
                      <a:pt x="3657567" y="2692030"/>
                      <a:pt x="3708738" y="2743200"/>
                      <a:pt x="3771881" y="2743200"/>
                    </a:cubicBezTo>
                    <a:cubicBezTo>
                      <a:pt x="3834984" y="2743200"/>
                      <a:pt x="3886154" y="2692030"/>
                      <a:pt x="3886154" y="2628887"/>
                    </a:cubicBezTo>
                    <a:lnTo>
                      <a:pt x="3886154" y="2514613"/>
                    </a:lnTo>
                    <a:lnTo>
                      <a:pt x="4229054" y="2514613"/>
                    </a:lnTo>
                    <a:cubicBezTo>
                      <a:pt x="4259367" y="2514613"/>
                      <a:pt x="4288455" y="2502563"/>
                      <a:pt x="4309881" y="2481127"/>
                    </a:cubicBezTo>
                    <a:cubicBezTo>
                      <a:pt x="4331317" y="2459700"/>
                      <a:pt x="4343368" y="2430612"/>
                      <a:pt x="4343368" y="2400300"/>
                    </a:cubicBezTo>
                    <a:lnTo>
                      <a:pt x="4343368" y="0"/>
                    </a:lnTo>
                    <a:lnTo>
                      <a:pt x="0" y="0"/>
                    </a:lnTo>
                    <a:close/>
                    <a:moveTo>
                      <a:pt x="3657567" y="571467"/>
                    </a:moveTo>
                    <a:cubicBezTo>
                      <a:pt x="3657567" y="508364"/>
                      <a:pt x="3708738" y="457193"/>
                      <a:pt x="3771881" y="457193"/>
                    </a:cubicBezTo>
                    <a:cubicBezTo>
                      <a:pt x="3834984" y="457193"/>
                      <a:pt x="3886154" y="508364"/>
                      <a:pt x="3886154" y="571467"/>
                    </a:cubicBezTo>
                    <a:lnTo>
                      <a:pt x="3886154" y="800093"/>
                    </a:lnTo>
                    <a:cubicBezTo>
                      <a:pt x="3886154" y="863197"/>
                      <a:pt x="3834984" y="914367"/>
                      <a:pt x="3771881" y="914367"/>
                    </a:cubicBezTo>
                    <a:cubicBezTo>
                      <a:pt x="3708738" y="914367"/>
                      <a:pt x="3657567" y="863197"/>
                      <a:pt x="3657567" y="800093"/>
                    </a:cubicBezTo>
                    <a:close/>
                    <a:moveTo>
                      <a:pt x="3200354" y="571467"/>
                    </a:moveTo>
                    <a:cubicBezTo>
                      <a:pt x="3200354" y="508364"/>
                      <a:pt x="3251564" y="457193"/>
                      <a:pt x="3314667" y="457193"/>
                    </a:cubicBezTo>
                    <a:cubicBezTo>
                      <a:pt x="3377771" y="457193"/>
                      <a:pt x="3428981" y="508364"/>
                      <a:pt x="3428981" y="571467"/>
                    </a:cubicBezTo>
                    <a:lnTo>
                      <a:pt x="3428981" y="800093"/>
                    </a:lnTo>
                    <a:cubicBezTo>
                      <a:pt x="3428981" y="863197"/>
                      <a:pt x="3377771" y="914367"/>
                      <a:pt x="3314667" y="914367"/>
                    </a:cubicBezTo>
                    <a:cubicBezTo>
                      <a:pt x="3251564" y="914367"/>
                      <a:pt x="3200354" y="863197"/>
                      <a:pt x="3200354" y="800093"/>
                    </a:cubicBezTo>
                    <a:close/>
                    <a:moveTo>
                      <a:pt x="2743141" y="571467"/>
                    </a:moveTo>
                    <a:lnTo>
                      <a:pt x="2743181" y="571467"/>
                    </a:lnTo>
                    <a:cubicBezTo>
                      <a:pt x="2743181" y="508364"/>
                      <a:pt x="2794351" y="457193"/>
                      <a:pt x="2857454" y="457193"/>
                    </a:cubicBezTo>
                    <a:cubicBezTo>
                      <a:pt x="2920597" y="457193"/>
                      <a:pt x="2971767" y="508364"/>
                      <a:pt x="2971767" y="571467"/>
                    </a:cubicBezTo>
                    <a:lnTo>
                      <a:pt x="2971767" y="800093"/>
                    </a:lnTo>
                    <a:cubicBezTo>
                      <a:pt x="2971767" y="863197"/>
                      <a:pt x="2920597" y="914367"/>
                      <a:pt x="2857454" y="914367"/>
                    </a:cubicBezTo>
                    <a:cubicBezTo>
                      <a:pt x="2794351" y="914367"/>
                      <a:pt x="2743181" y="863197"/>
                      <a:pt x="2743181" y="800093"/>
                    </a:cubicBezTo>
                    <a:close/>
                    <a:moveTo>
                      <a:pt x="2285928" y="571467"/>
                    </a:moveTo>
                    <a:lnTo>
                      <a:pt x="2285967" y="571467"/>
                    </a:lnTo>
                    <a:cubicBezTo>
                      <a:pt x="2285967" y="508364"/>
                      <a:pt x="2337138" y="457193"/>
                      <a:pt x="2400281" y="457193"/>
                    </a:cubicBezTo>
                    <a:cubicBezTo>
                      <a:pt x="2463384" y="457193"/>
                      <a:pt x="2514554" y="508364"/>
                      <a:pt x="2514554" y="571467"/>
                    </a:cubicBezTo>
                    <a:lnTo>
                      <a:pt x="2514554" y="800093"/>
                    </a:lnTo>
                    <a:cubicBezTo>
                      <a:pt x="2514554" y="863197"/>
                      <a:pt x="2463384" y="914367"/>
                      <a:pt x="2400281" y="914367"/>
                    </a:cubicBezTo>
                    <a:cubicBezTo>
                      <a:pt x="2337138" y="914367"/>
                      <a:pt x="2285967" y="863197"/>
                      <a:pt x="2285967" y="800093"/>
                    </a:cubicBezTo>
                    <a:close/>
                    <a:moveTo>
                      <a:pt x="1828715" y="571467"/>
                    </a:moveTo>
                    <a:lnTo>
                      <a:pt x="1828754" y="571467"/>
                    </a:lnTo>
                    <a:cubicBezTo>
                      <a:pt x="1828754" y="508364"/>
                      <a:pt x="1879964" y="457193"/>
                      <a:pt x="1943067" y="457193"/>
                    </a:cubicBezTo>
                    <a:cubicBezTo>
                      <a:pt x="2006171" y="457193"/>
                      <a:pt x="2057380" y="508364"/>
                      <a:pt x="2057380" y="571467"/>
                    </a:cubicBezTo>
                    <a:lnTo>
                      <a:pt x="2057380" y="800093"/>
                    </a:lnTo>
                    <a:cubicBezTo>
                      <a:pt x="2057380" y="863197"/>
                      <a:pt x="2006171" y="914367"/>
                      <a:pt x="1943067" y="914367"/>
                    </a:cubicBezTo>
                    <a:cubicBezTo>
                      <a:pt x="1879964" y="914367"/>
                      <a:pt x="1828754" y="863197"/>
                      <a:pt x="1828754" y="800093"/>
                    </a:cubicBezTo>
                    <a:close/>
                    <a:moveTo>
                      <a:pt x="1371502" y="571467"/>
                    </a:moveTo>
                    <a:lnTo>
                      <a:pt x="1371580" y="571467"/>
                    </a:lnTo>
                    <a:cubicBezTo>
                      <a:pt x="1371580" y="508364"/>
                      <a:pt x="1422751" y="457193"/>
                      <a:pt x="1485854" y="457193"/>
                    </a:cubicBezTo>
                    <a:cubicBezTo>
                      <a:pt x="1548997" y="457193"/>
                      <a:pt x="1600167" y="508364"/>
                      <a:pt x="1600167" y="571467"/>
                    </a:cubicBezTo>
                    <a:lnTo>
                      <a:pt x="1600167" y="800093"/>
                    </a:lnTo>
                    <a:cubicBezTo>
                      <a:pt x="1600167" y="863197"/>
                      <a:pt x="1548997" y="914367"/>
                      <a:pt x="1485854" y="914367"/>
                    </a:cubicBezTo>
                    <a:cubicBezTo>
                      <a:pt x="1422741" y="914367"/>
                      <a:pt x="1371580" y="863197"/>
                      <a:pt x="1371580" y="800093"/>
                    </a:cubicBezTo>
                    <a:close/>
                    <a:moveTo>
                      <a:pt x="914289" y="571467"/>
                    </a:moveTo>
                    <a:lnTo>
                      <a:pt x="914367" y="571467"/>
                    </a:lnTo>
                    <a:cubicBezTo>
                      <a:pt x="914367" y="508364"/>
                      <a:pt x="965538" y="457193"/>
                      <a:pt x="1028680" y="457193"/>
                    </a:cubicBezTo>
                    <a:cubicBezTo>
                      <a:pt x="1091784" y="457193"/>
                      <a:pt x="1142954" y="508364"/>
                      <a:pt x="1142954" y="571467"/>
                    </a:cubicBezTo>
                    <a:lnTo>
                      <a:pt x="1142954" y="800093"/>
                    </a:lnTo>
                    <a:cubicBezTo>
                      <a:pt x="1142954" y="863197"/>
                      <a:pt x="1091784" y="914367"/>
                      <a:pt x="1028680" y="914367"/>
                    </a:cubicBezTo>
                    <a:cubicBezTo>
                      <a:pt x="965538" y="914367"/>
                      <a:pt x="914367" y="863197"/>
                      <a:pt x="914367" y="800093"/>
                    </a:cubicBezTo>
                    <a:close/>
                    <a:moveTo>
                      <a:pt x="457076" y="571467"/>
                    </a:moveTo>
                    <a:lnTo>
                      <a:pt x="457154" y="571467"/>
                    </a:lnTo>
                    <a:cubicBezTo>
                      <a:pt x="457154" y="508364"/>
                      <a:pt x="508354" y="457193"/>
                      <a:pt x="571467" y="457193"/>
                    </a:cubicBezTo>
                    <a:cubicBezTo>
                      <a:pt x="634571" y="457193"/>
                      <a:pt x="685780" y="508364"/>
                      <a:pt x="685780" y="571467"/>
                    </a:cubicBezTo>
                    <a:lnTo>
                      <a:pt x="685780" y="800093"/>
                    </a:lnTo>
                    <a:cubicBezTo>
                      <a:pt x="685780" y="863197"/>
                      <a:pt x="634571" y="914367"/>
                      <a:pt x="571467" y="914367"/>
                    </a:cubicBezTo>
                    <a:cubicBezTo>
                      <a:pt x="508354" y="914367"/>
                      <a:pt x="457154" y="863197"/>
                      <a:pt x="457154" y="800093"/>
                    </a:cubicBezTo>
                    <a:close/>
                  </a:path>
                </a:pathLst>
              </a:custGeom>
              <a:solidFill>
                <a:schemeClr val="bg1"/>
              </a:solidFill>
              <a:ln w="97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66A12B1-0E31-4B8C-99FA-EE4094876E39}"/>
                  </a:ext>
                </a:extLst>
              </p:cNvPr>
              <p:cNvSpPr/>
              <p:nvPr/>
            </p:nvSpPr>
            <p:spPr>
              <a:xfrm>
                <a:off x="533108" y="-835943"/>
                <a:ext cx="944709" cy="124303"/>
              </a:xfrm>
              <a:custGeom>
                <a:avLst/>
                <a:gdLst>
                  <a:gd name="connsiteX0" fmla="*/ 457158 w 4343342"/>
                  <a:gd name="connsiteY0" fmla="*/ 571488 h 571487"/>
                  <a:gd name="connsiteX1" fmla="*/ 3886158 w 4343342"/>
                  <a:gd name="connsiteY1" fmla="*/ 571488 h 571487"/>
                  <a:gd name="connsiteX2" fmla="*/ 4324159 w 4343342"/>
                  <a:gd name="connsiteY2" fmla="*/ 177692 h 571487"/>
                  <a:gd name="connsiteX3" fmla="*/ 4329822 w 4343342"/>
                  <a:gd name="connsiteY3" fmla="*/ 60391 h 571487"/>
                  <a:gd name="connsiteX4" fmla="*/ 4229058 w 4343342"/>
                  <a:gd name="connsiteY4" fmla="*/ 0 h 571487"/>
                  <a:gd name="connsiteX5" fmla="*/ 114258 w 4343342"/>
                  <a:gd name="connsiteY5" fmla="*/ 0 h 571487"/>
                  <a:gd name="connsiteX6" fmla="*/ 13533 w 4343342"/>
                  <a:gd name="connsiteY6" fmla="*/ 60391 h 571487"/>
                  <a:gd name="connsiteX7" fmla="*/ 19157 w 4343342"/>
                  <a:gd name="connsiteY7" fmla="*/ 177692 h 57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3342" h="571487">
                    <a:moveTo>
                      <a:pt x="457158" y="571488"/>
                    </a:moveTo>
                    <a:lnTo>
                      <a:pt x="3886158" y="571488"/>
                    </a:lnTo>
                    <a:lnTo>
                      <a:pt x="4324159" y="177692"/>
                    </a:lnTo>
                    <a:cubicBezTo>
                      <a:pt x="4347545" y="142637"/>
                      <a:pt x="4349690" y="97554"/>
                      <a:pt x="4329822" y="60391"/>
                    </a:cubicBezTo>
                    <a:cubicBezTo>
                      <a:pt x="4309924" y="23230"/>
                      <a:pt x="4271235" y="38"/>
                      <a:pt x="4229058" y="0"/>
                    </a:cubicBezTo>
                    <a:lnTo>
                      <a:pt x="114258" y="0"/>
                    </a:lnTo>
                    <a:cubicBezTo>
                      <a:pt x="72120" y="38"/>
                      <a:pt x="33431" y="23230"/>
                      <a:pt x="13533" y="60391"/>
                    </a:cubicBezTo>
                    <a:cubicBezTo>
                      <a:pt x="-6365" y="97551"/>
                      <a:pt x="-4180" y="142633"/>
                      <a:pt x="19157" y="177692"/>
                    </a:cubicBezTo>
                    <a:close/>
                  </a:path>
                </a:pathLst>
              </a:custGeom>
              <a:grpFill/>
              <a:ln w="97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0C497BF-FAAA-479A-A8B2-E57AF69F30BB}"/>
                  </a:ext>
                </a:extLst>
              </p:cNvPr>
              <p:cNvSpPr/>
              <p:nvPr/>
            </p:nvSpPr>
            <p:spPr>
              <a:xfrm>
                <a:off x="533104" y="-661904"/>
                <a:ext cx="944714" cy="74583"/>
              </a:xfrm>
              <a:custGeom>
                <a:avLst/>
                <a:gdLst>
                  <a:gd name="connsiteX0" fmla="*/ 3886174 w 4343367"/>
                  <a:gd name="connsiteY0" fmla="*/ 0 h 342900"/>
                  <a:gd name="connsiteX1" fmla="*/ 457174 w 4343367"/>
                  <a:gd name="connsiteY1" fmla="*/ 0 h 342900"/>
                  <a:gd name="connsiteX2" fmla="*/ 0 w 4343367"/>
                  <a:gd name="connsiteY2" fmla="*/ 342900 h 342900"/>
                  <a:gd name="connsiteX3" fmla="*/ 4343367 w 4343367"/>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4343367" h="342900">
                    <a:moveTo>
                      <a:pt x="3886174" y="0"/>
                    </a:moveTo>
                    <a:lnTo>
                      <a:pt x="457174" y="0"/>
                    </a:lnTo>
                    <a:lnTo>
                      <a:pt x="0" y="342900"/>
                    </a:lnTo>
                    <a:lnTo>
                      <a:pt x="4343367" y="342900"/>
                    </a:lnTo>
                    <a:close/>
                  </a:path>
                </a:pathLst>
              </a:custGeom>
              <a:grpFill/>
              <a:ln w="97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2EE93827-4F62-4305-B43B-E3D5B5A87855}"/>
                </a:ext>
              </a:extLst>
            </p:cNvPr>
            <p:cNvSpPr txBox="1"/>
            <p:nvPr/>
          </p:nvSpPr>
          <p:spPr>
            <a:xfrm>
              <a:off x="4567634" y="3112949"/>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3</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INDIRECT</a:t>
              </a:r>
            </a:p>
          </p:txBody>
        </p:sp>
      </p:grpSp>
      <p:grpSp>
        <p:nvGrpSpPr>
          <p:cNvPr id="100" name="Group 99" descr="Scope 1 Direct">
            <a:extLst>
              <a:ext uri="{FF2B5EF4-FFF2-40B4-BE49-F238E27FC236}">
                <a16:creationId xmlns:a16="http://schemas.microsoft.com/office/drawing/2014/main" id="{F5AB93E2-570C-4805-94A0-9B37059ECFE3}"/>
              </a:ext>
            </a:extLst>
          </p:cNvPr>
          <p:cNvGrpSpPr/>
          <p:nvPr/>
        </p:nvGrpSpPr>
        <p:grpSpPr>
          <a:xfrm>
            <a:off x="5583525" y="2782310"/>
            <a:ext cx="1024951" cy="3454002"/>
            <a:chOff x="5923911" y="2782310"/>
            <a:chExt cx="1024951" cy="3454002"/>
          </a:xfrm>
        </p:grpSpPr>
        <p:sp>
          <p:nvSpPr>
            <p:cNvPr id="101" name="Trapezoid 100">
              <a:extLst>
                <a:ext uri="{FF2B5EF4-FFF2-40B4-BE49-F238E27FC236}">
                  <a16:creationId xmlns:a16="http://schemas.microsoft.com/office/drawing/2014/main" id="{E4B7E532-F40F-48AB-AE14-A286AF85897D}"/>
                </a:ext>
              </a:extLst>
            </p:cNvPr>
            <p:cNvSpPr/>
            <p:nvPr/>
          </p:nvSpPr>
          <p:spPr bwMode="auto">
            <a:xfrm>
              <a:off x="5923911" y="3575050"/>
              <a:ext cx="1024951" cy="2661262"/>
            </a:xfrm>
            <a:prstGeom prst="trapezoid">
              <a:avLst>
                <a:gd name="adj" fmla="val 15557"/>
              </a:avLst>
            </a:prstGeom>
            <a:gradFill flip="none" rotWithShape="1">
              <a:gsLst>
                <a:gs pos="18000">
                  <a:schemeClr val="accent1">
                    <a:alpha val="39000"/>
                  </a:schemeClr>
                </a:gs>
                <a:gs pos="100000">
                  <a:schemeClr val="accent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 name="Isosceles Triangle 101">
              <a:extLst>
                <a:ext uri="{FF2B5EF4-FFF2-40B4-BE49-F238E27FC236}">
                  <a16:creationId xmlns:a16="http://schemas.microsoft.com/office/drawing/2014/main" id="{600B3432-DA2A-47FF-9940-16F8DC258834}"/>
                </a:ext>
              </a:extLst>
            </p:cNvPr>
            <p:cNvSpPr/>
            <p:nvPr/>
          </p:nvSpPr>
          <p:spPr bwMode="auto">
            <a:xfrm>
              <a:off x="6082310" y="3235110"/>
              <a:ext cx="706001" cy="347472"/>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Graphic 169">
              <a:extLst>
                <a:ext uri="{FF2B5EF4-FFF2-40B4-BE49-F238E27FC236}">
                  <a16:creationId xmlns:a16="http://schemas.microsoft.com/office/drawing/2014/main" id="{7FDABD67-BB48-4374-9182-6ECEE137A1B1}"/>
                </a:ext>
              </a:extLst>
            </p:cNvPr>
            <p:cNvSpPr/>
            <p:nvPr/>
          </p:nvSpPr>
          <p:spPr>
            <a:xfrm>
              <a:off x="6234505" y="3794310"/>
              <a:ext cx="403762" cy="448675"/>
            </a:xfrm>
            <a:custGeom>
              <a:avLst/>
              <a:gdLst>
                <a:gd name="connsiteX0" fmla="*/ 168257 w 403762"/>
                <a:gd name="connsiteY0" fmla="*/ 335171 h 448675"/>
                <a:gd name="connsiteX1" fmla="*/ 175665 w 403762"/>
                <a:gd name="connsiteY1" fmla="*/ 335171 h 448675"/>
                <a:gd name="connsiteX2" fmla="*/ 175665 w 403762"/>
                <a:gd name="connsiteY2" fmla="*/ 342579 h 448675"/>
                <a:gd name="connsiteX3" fmla="*/ 175665 w 403762"/>
                <a:gd name="connsiteY3" fmla="*/ 374991 h 448675"/>
                <a:gd name="connsiteX4" fmla="*/ 275680 w 403762"/>
                <a:gd name="connsiteY4" fmla="*/ 374991 h 448675"/>
                <a:gd name="connsiteX5" fmla="*/ 275680 w 403762"/>
                <a:gd name="connsiteY5" fmla="*/ 158293 h 448675"/>
                <a:gd name="connsiteX6" fmla="*/ 275680 w 403762"/>
                <a:gd name="connsiteY6" fmla="*/ 150885 h 448675"/>
                <a:gd name="connsiteX7" fmla="*/ 275680 w 403762"/>
                <a:gd name="connsiteY7" fmla="*/ 73559 h 448675"/>
                <a:gd name="connsiteX8" fmla="*/ 21476 w 403762"/>
                <a:gd name="connsiteY8" fmla="*/ -63 h 448675"/>
                <a:gd name="connsiteX9" fmla="*/ 21476 w 403762"/>
                <a:gd name="connsiteY9" fmla="*/ 374991 h 448675"/>
                <a:gd name="connsiteX10" fmla="*/ 121491 w 403762"/>
                <a:gd name="connsiteY10" fmla="*/ 374991 h 448675"/>
                <a:gd name="connsiteX11" fmla="*/ 121491 w 403762"/>
                <a:gd name="connsiteY11" fmla="*/ 342579 h 448675"/>
                <a:gd name="connsiteX12" fmla="*/ 121491 w 403762"/>
                <a:gd name="connsiteY12" fmla="*/ 335171 h 448675"/>
                <a:gd name="connsiteX13" fmla="*/ 128899 w 403762"/>
                <a:gd name="connsiteY13" fmla="*/ 335171 h 448675"/>
                <a:gd name="connsiteX14" fmla="*/ 168257 w 403762"/>
                <a:gd name="connsiteY14" fmla="*/ 335171 h 448675"/>
                <a:gd name="connsiteX15" fmla="*/ 390974 w 403762"/>
                <a:gd name="connsiteY15" fmla="*/ 429166 h 448675"/>
                <a:gd name="connsiteX16" fmla="*/ 290497 w 403762"/>
                <a:gd name="connsiteY16" fmla="*/ 429166 h 448675"/>
                <a:gd name="connsiteX17" fmla="*/ 283088 w 403762"/>
                <a:gd name="connsiteY17" fmla="*/ 429166 h 448675"/>
                <a:gd name="connsiteX18" fmla="*/ 275680 w 403762"/>
                <a:gd name="connsiteY18" fmla="*/ 429166 h 448675"/>
                <a:gd name="connsiteX19" fmla="*/ 175665 w 403762"/>
                <a:gd name="connsiteY19" fmla="*/ 429166 h 448675"/>
                <a:gd name="connsiteX20" fmla="*/ 168257 w 403762"/>
                <a:gd name="connsiteY20" fmla="*/ 429166 h 448675"/>
                <a:gd name="connsiteX21" fmla="*/ 160848 w 403762"/>
                <a:gd name="connsiteY21" fmla="*/ 429166 h 448675"/>
                <a:gd name="connsiteX22" fmla="*/ 135845 w 403762"/>
                <a:gd name="connsiteY22" fmla="*/ 429166 h 448675"/>
                <a:gd name="connsiteX23" fmla="*/ 128436 w 403762"/>
                <a:gd name="connsiteY23" fmla="*/ 429166 h 448675"/>
                <a:gd name="connsiteX24" fmla="*/ 121028 w 403762"/>
                <a:gd name="connsiteY24" fmla="*/ 429166 h 448675"/>
                <a:gd name="connsiteX25" fmla="*/ 14068 w 403762"/>
                <a:gd name="connsiteY25" fmla="*/ 429166 h 448675"/>
                <a:gd name="connsiteX26" fmla="*/ 6659 w 403762"/>
                <a:gd name="connsiteY26" fmla="*/ 429166 h 448675"/>
                <a:gd name="connsiteX27" fmla="*/ 177 w 403762"/>
                <a:gd name="connsiteY27" fmla="*/ 429166 h 448675"/>
                <a:gd name="connsiteX28" fmla="*/ 177 w 403762"/>
                <a:gd name="connsiteY28" fmla="*/ 448613 h 448675"/>
                <a:gd name="connsiteX29" fmla="*/ 403939 w 403762"/>
                <a:gd name="connsiteY29" fmla="*/ 448613 h 448675"/>
                <a:gd name="connsiteX30" fmla="*/ 403939 w 403762"/>
                <a:gd name="connsiteY30" fmla="*/ 429166 h 448675"/>
                <a:gd name="connsiteX31" fmla="*/ 397457 w 403762"/>
                <a:gd name="connsiteY31" fmla="*/ 429166 h 448675"/>
                <a:gd name="connsiteX32" fmla="*/ 390974 w 403762"/>
                <a:gd name="connsiteY32" fmla="*/ 429166 h 448675"/>
                <a:gd name="connsiteX33" fmla="*/ 290034 w 403762"/>
                <a:gd name="connsiteY33" fmla="*/ 165239 h 448675"/>
                <a:gd name="connsiteX34" fmla="*/ 290034 w 403762"/>
                <a:gd name="connsiteY34" fmla="*/ 374991 h 448675"/>
                <a:gd name="connsiteX35" fmla="*/ 290034 w 403762"/>
                <a:gd name="connsiteY35" fmla="*/ 382400 h 448675"/>
                <a:gd name="connsiteX36" fmla="*/ 290034 w 403762"/>
                <a:gd name="connsiteY36" fmla="*/ 414812 h 448675"/>
                <a:gd name="connsiteX37" fmla="*/ 383566 w 403762"/>
                <a:gd name="connsiteY37" fmla="*/ 414812 h 448675"/>
                <a:gd name="connsiteX38" fmla="*/ 383566 w 403762"/>
                <a:gd name="connsiteY38" fmla="*/ 165239 h 448675"/>
                <a:gd name="connsiteX39" fmla="*/ 290034 w 403762"/>
                <a:gd name="connsiteY39" fmla="*/ 165239 h 448675"/>
                <a:gd name="connsiteX40" fmla="*/ 135845 w 403762"/>
                <a:gd name="connsiteY40" fmla="*/ 382400 h 448675"/>
                <a:gd name="connsiteX41" fmla="*/ 135845 w 403762"/>
                <a:gd name="connsiteY41" fmla="*/ 414812 h 448675"/>
                <a:gd name="connsiteX42" fmla="*/ 160848 w 403762"/>
                <a:gd name="connsiteY42" fmla="*/ 414812 h 448675"/>
                <a:gd name="connsiteX43" fmla="*/ 160848 w 403762"/>
                <a:gd name="connsiteY43" fmla="*/ 382400 h 448675"/>
                <a:gd name="connsiteX44" fmla="*/ 160848 w 403762"/>
                <a:gd name="connsiteY44" fmla="*/ 374991 h 448675"/>
                <a:gd name="connsiteX45" fmla="*/ 160848 w 403762"/>
                <a:gd name="connsiteY45" fmla="*/ 349988 h 448675"/>
                <a:gd name="connsiteX46" fmla="*/ 135845 w 403762"/>
                <a:gd name="connsiteY46" fmla="*/ 349988 h 448675"/>
                <a:gd name="connsiteX47" fmla="*/ 135845 w 403762"/>
                <a:gd name="connsiteY47" fmla="*/ 374991 h 448675"/>
                <a:gd name="connsiteX48" fmla="*/ 135845 w 403762"/>
                <a:gd name="connsiteY48" fmla="*/ 382400 h 448675"/>
                <a:gd name="connsiteX49" fmla="*/ 121491 w 403762"/>
                <a:gd name="connsiteY49" fmla="*/ 414812 h 448675"/>
                <a:gd name="connsiteX50" fmla="*/ 121491 w 403762"/>
                <a:gd name="connsiteY50" fmla="*/ 389808 h 448675"/>
                <a:gd name="connsiteX51" fmla="*/ 21476 w 403762"/>
                <a:gd name="connsiteY51" fmla="*/ 389808 h 448675"/>
                <a:gd name="connsiteX52" fmla="*/ 21476 w 403762"/>
                <a:gd name="connsiteY52" fmla="*/ 414812 h 448675"/>
                <a:gd name="connsiteX53" fmla="*/ 121491 w 403762"/>
                <a:gd name="connsiteY53" fmla="*/ 414812 h 448675"/>
                <a:gd name="connsiteX54" fmla="*/ 275680 w 403762"/>
                <a:gd name="connsiteY54" fmla="*/ 389345 h 448675"/>
                <a:gd name="connsiteX55" fmla="*/ 175665 w 403762"/>
                <a:gd name="connsiteY55" fmla="*/ 389345 h 448675"/>
                <a:gd name="connsiteX56" fmla="*/ 175665 w 403762"/>
                <a:gd name="connsiteY56" fmla="*/ 414349 h 448675"/>
                <a:gd name="connsiteX57" fmla="*/ 275680 w 403762"/>
                <a:gd name="connsiteY57" fmla="*/ 414349 h 448675"/>
                <a:gd name="connsiteX58" fmla="*/ 275680 w 403762"/>
                <a:gd name="connsiteY58" fmla="*/ 389345 h 448675"/>
                <a:gd name="connsiteX59" fmla="*/ 208077 w 403762"/>
                <a:gd name="connsiteY59" fmla="*/ 310167 h 448675"/>
                <a:gd name="connsiteX60" fmla="*/ 200669 w 403762"/>
                <a:gd name="connsiteY60" fmla="*/ 310167 h 448675"/>
                <a:gd name="connsiteX61" fmla="*/ 200669 w 403762"/>
                <a:gd name="connsiteY61" fmla="*/ 302758 h 448675"/>
                <a:gd name="connsiteX62" fmla="*/ 200669 w 403762"/>
                <a:gd name="connsiteY62" fmla="*/ 262938 h 448675"/>
                <a:gd name="connsiteX63" fmla="*/ 200669 w 403762"/>
                <a:gd name="connsiteY63" fmla="*/ 255529 h 448675"/>
                <a:gd name="connsiteX64" fmla="*/ 208077 w 403762"/>
                <a:gd name="connsiteY64" fmla="*/ 255529 h 448675"/>
                <a:gd name="connsiteX65" fmla="*/ 247898 w 403762"/>
                <a:gd name="connsiteY65" fmla="*/ 255529 h 448675"/>
                <a:gd name="connsiteX66" fmla="*/ 255306 w 403762"/>
                <a:gd name="connsiteY66" fmla="*/ 255529 h 448675"/>
                <a:gd name="connsiteX67" fmla="*/ 255306 w 403762"/>
                <a:gd name="connsiteY67" fmla="*/ 262938 h 448675"/>
                <a:gd name="connsiteX68" fmla="*/ 255306 w 403762"/>
                <a:gd name="connsiteY68" fmla="*/ 302758 h 448675"/>
                <a:gd name="connsiteX69" fmla="*/ 255306 w 403762"/>
                <a:gd name="connsiteY69" fmla="*/ 310167 h 448675"/>
                <a:gd name="connsiteX70" fmla="*/ 247898 w 403762"/>
                <a:gd name="connsiteY70" fmla="*/ 310167 h 448675"/>
                <a:gd name="connsiteX71" fmla="*/ 208077 w 403762"/>
                <a:gd name="connsiteY71" fmla="*/ 310167 h 448675"/>
                <a:gd name="connsiteX72" fmla="*/ 175665 w 403762"/>
                <a:gd name="connsiteY72" fmla="*/ 262938 h 448675"/>
                <a:gd name="connsiteX73" fmla="*/ 175665 w 403762"/>
                <a:gd name="connsiteY73" fmla="*/ 302758 h 448675"/>
                <a:gd name="connsiteX74" fmla="*/ 175665 w 403762"/>
                <a:gd name="connsiteY74" fmla="*/ 310167 h 448675"/>
                <a:gd name="connsiteX75" fmla="*/ 168257 w 403762"/>
                <a:gd name="connsiteY75" fmla="*/ 310167 h 448675"/>
                <a:gd name="connsiteX76" fmla="*/ 128436 w 403762"/>
                <a:gd name="connsiteY76" fmla="*/ 310167 h 448675"/>
                <a:gd name="connsiteX77" fmla="*/ 121028 w 403762"/>
                <a:gd name="connsiteY77" fmla="*/ 310167 h 448675"/>
                <a:gd name="connsiteX78" fmla="*/ 121028 w 403762"/>
                <a:gd name="connsiteY78" fmla="*/ 302758 h 448675"/>
                <a:gd name="connsiteX79" fmla="*/ 121028 w 403762"/>
                <a:gd name="connsiteY79" fmla="*/ 262938 h 448675"/>
                <a:gd name="connsiteX80" fmla="*/ 121028 w 403762"/>
                <a:gd name="connsiteY80" fmla="*/ 255529 h 448675"/>
                <a:gd name="connsiteX81" fmla="*/ 128436 w 403762"/>
                <a:gd name="connsiteY81" fmla="*/ 255529 h 448675"/>
                <a:gd name="connsiteX82" fmla="*/ 168257 w 403762"/>
                <a:gd name="connsiteY82" fmla="*/ 255529 h 448675"/>
                <a:gd name="connsiteX83" fmla="*/ 175665 w 403762"/>
                <a:gd name="connsiteY83" fmla="*/ 255529 h 448675"/>
                <a:gd name="connsiteX84" fmla="*/ 175665 w 403762"/>
                <a:gd name="connsiteY84" fmla="*/ 262938 h 448675"/>
                <a:gd name="connsiteX85" fmla="*/ 168257 w 403762"/>
                <a:gd name="connsiteY85" fmla="*/ 230526 h 448675"/>
                <a:gd name="connsiteX86" fmla="*/ 128436 w 403762"/>
                <a:gd name="connsiteY86" fmla="*/ 230526 h 448675"/>
                <a:gd name="connsiteX87" fmla="*/ 121028 w 403762"/>
                <a:gd name="connsiteY87" fmla="*/ 230526 h 448675"/>
                <a:gd name="connsiteX88" fmla="*/ 121028 w 403762"/>
                <a:gd name="connsiteY88" fmla="*/ 223117 h 448675"/>
                <a:gd name="connsiteX89" fmla="*/ 121028 w 403762"/>
                <a:gd name="connsiteY89" fmla="*/ 183297 h 448675"/>
                <a:gd name="connsiteX90" fmla="*/ 121028 w 403762"/>
                <a:gd name="connsiteY90" fmla="*/ 175888 h 448675"/>
                <a:gd name="connsiteX91" fmla="*/ 128436 w 403762"/>
                <a:gd name="connsiteY91" fmla="*/ 175888 h 448675"/>
                <a:gd name="connsiteX92" fmla="*/ 168257 w 403762"/>
                <a:gd name="connsiteY92" fmla="*/ 175888 h 448675"/>
                <a:gd name="connsiteX93" fmla="*/ 175665 w 403762"/>
                <a:gd name="connsiteY93" fmla="*/ 175888 h 448675"/>
                <a:gd name="connsiteX94" fmla="*/ 175665 w 403762"/>
                <a:gd name="connsiteY94" fmla="*/ 183297 h 448675"/>
                <a:gd name="connsiteX95" fmla="*/ 175665 w 403762"/>
                <a:gd name="connsiteY95" fmla="*/ 223117 h 448675"/>
                <a:gd name="connsiteX96" fmla="*/ 175665 w 403762"/>
                <a:gd name="connsiteY96" fmla="*/ 230526 h 448675"/>
                <a:gd name="connsiteX97" fmla="*/ 168257 w 403762"/>
                <a:gd name="connsiteY97" fmla="*/ 230526 h 448675"/>
                <a:gd name="connsiteX98" fmla="*/ 96487 w 403762"/>
                <a:gd name="connsiteY98" fmla="*/ 104119 h 448675"/>
                <a:gd name="connsiteX99" fmla="*/ 96487 w 403762"/>
                <a:gd name="connsiteY99" fmla="*/ 143939 h 448675"/>
                <a:gd name="connsiteX100" fmla="*/ 96487 w 403762"/>
                <a:gd name="connsiteY100" fmla="*/ 151348 h 448675"/>
                <a:gd name="connsiteX101" fmla="*/ 89079 w 403762"/>
                <a:gd name="connsiteY101" fmla="*/ 151348 h 448675"/>
                <a:gd name="connsiteX102" fmla="*/ 49258 w 403762"/>
                <a:gd name="connsiteY102" fmla="*/ 151348 h 448675"/>
                <a:gd name="connsiteX103" fmla="*/ 41850 w 403762"/>
                <a:gd name="connsiteY103" fmla="*/ 151348 h 448675"/>
                <a:gd name="connsiteX104" fmla="*/ 41850 w 403762"/>
                <a:gd name="connsiteY104" fmla="*/ 143939 h 448675"/>
                <a:gd name="connsiteX105" fmla="*/ 41850 w 403762"/>
                <a:gd name="connsiteY105" fmla="*/ 104119 h 448675"/>
                <a:gd name="connsiteX106" fmla="*/ 41850 w 403762"/>
                <a:gd name="connsiteY106" fmla="*/ 96710 h 448675"/>
                <a:gd name="connsiteX107" fmla="*/ 49258 w 403762"/>
                <a:gd name="connsiteY107" fmla="*/ 96710 h 448675"/>
                <a:gd name="connsiteX108" fmla="*/ 89079 w 403762"/>
                <a:gd name="connsiteY108" fmla="*/ 96710 h 448675"/>
                <a:gd name="connsiteX109" fmla="*/ 96487 w 403762"/>
                <a:gd name="connsiteY109" fmla="*/ 96710 h 448675"/>
                <a:gd name="connsiteX110" fmla="*/ 96487 w 403762"/>
                <a:gd name="connsiteY110" fmla="*/ 104119 h 448675"/>
                <a:gd name="connsiteX111" fmla="*/ 168257 w 403762"/>
                <a:gd name="connsiteY111" fmla="*/ 151348 h 448675"/>
                <a:gd name="connsiteX112" fmla="*/ 128436 w 403762"/>
                <a:gd name="connsiteY112" fmla="*/ 151348 h 448675"/>
                <a:gd name="connsiteX113" fmla="*/ 121028 w 403762"/>
                <a:gd name="connsiteY113" fmla="*/ 151348 h 448675"/>
                <a:gd name="connsiteX114" fmla="*/ 121028 w 403762"/>
                <a:gd name="connsiteY114" fmla="*/ 143939 h 448675"/>
                <a:gd name="connsiteX115" fmla="*/ 121028 w 403762"/>
                <a:gd name="connsiteY115" fmla="*/ 104119 h 448675"/>
                <a:gd name="connsiteX116" fmla="*/ 121028 w 403762"/>
                <a:gd name="connsiteY116" fmla="*/ 96710 h 448675"/>
                <a:gd name="connsiteX117" fmla="*/ 128436 w 403762"/>
                <a:gd name="connsiteY117" fmla="*/ 96710 h 448675"/>
                <a:gd name="connsiteX118" fmla="*/ 168257 w 403762"/>
                <a:gd name="connsiteY118" fmla="*/ 96710 h 448675"/>
                <a:gd name="connsiteX119" fmla="*/ 175665 w 403762"/>
                <a:gd name="connsiteY119" fmla="*/ 96710 h 448675"/>
                <a:gd name="connsiteX120" fmla="*/ 175665 w 403762"/>
                <a:gd name="connsiteY120" fmla="*/ 104119 h 448675"/>
                <a:gd name="connsiteX121" fmla="*/ 175665 w 403762"/>
                <a:gd name="connsiteY121" fmla="*/ 143939 h 448675"/>
                <a:gd name="connsiteX122" fmla="*/ 175665 w 403762"/>
                <a:gd name="connsiteY122" fmla="*/ 151348 h 448675"/>
                <a:gd name="connsiteX123" fmla="*/ 168257 w 403762"/>
                <a:gd name="connsiteY123" fmla="*/ 151348 h 448675"/>
                <a:gd name="connsiteX124" fmla="*/ 247898 w 403762"/>
                <a:gd name="connsiteY124" fmla="*/ 230526 h 448675"/>
                <a:gd name="connsiteX125" fmla="*/ 208077 w 403762"/>
                <a:gd name="connsiteY125" fmla="*/ 230526 h 448675"/>
                <a:gd name="connsiteX126" fmla="*/ 200669 w 403762"/>
                <a:gd name="connsiteY126" fmla="*/ 230526 h 448675"/>
                <a:gd name="connsiteX127" fmla="*/ 200669 w 403762"/>
                <a:gd name="connsiteY127" fmla="*/ 223117 h 448675"/>
                <a:gd name="connsiteX128" fmla="*/ 200669 w 403762"/>
                <a:gd name="connsiteY128" fmla="*/ 183297 h 448675"/>
                <a:gd name="connsiteX129" fmla="*/ 200669 w 403762"/>
                <a:gd name="connsiteY129" fmla="*/ 175888 h 448675"/>
                <a:gd name="connsiteX130" fmla="*/ 208077 w 403762"/>
                <a:gd name="connsiteY130" fmla="*/ 175888 h 448675"/>
                <a:gd name="connsiteX131" fmla="*/ 247898 w 403762"/>
                <a:gd name="connsiteY131" fmla="*/ 175888 h 448675"/>
                <a:gd name="connsiteX132" fmla="*/ 255306 w 403762"/>
                <a:gd name="connsiteY132" fmla="*/ 175888 h 448675"/>
                <a:gd name="connsiteX133" fmla="*/ 255306 w 403762"/>
                <a:gd name="connsiteY133" fmla="*/ 183297 h 448675"/>
                <a:gd name="connsiteX134" fmla="*/ 255306 w 403762"/>
                <a:gd name="connsiteY134" fmla="*/ 223117 h 448675"/>
                <a:gd name="connsiteX135" fmla="*/ 255306 w 403762"/>
                <a:gd name="connsiteY135" fmla="*/ 230526 h 448675"/>
                <a:gd name="connsiteX136" fmla="*/ 247898 w 403762"/>
                <a:gd name="connsiteY136" fmla="*/ 230526 h 448675"/>
                <a:gd name="connsiteX137" fmla="*/ 247898 w 403762"/>
                <a:gd name="connsiteY137" fmla="*/ 151348 h 448675"/>
                <a:gd name="connsiteX138" fmla="*/ 208077 w 403762"/>
                <a:gd name="connsiteY138" fmla="*/ 151348 h 448675"/>
                <a:gd name="connsiteX139" fmla="*/ 200669 w 403762"/>
                <a:gd name="connsiteY139" fmla="*/ 151348 h 448675"/>
                <a:gd name="connsiteX140" fmla="*/ 200669 w 403762"/>
                <a:gd name="connsiteY140" fmla="*/ 143939 h 448675"/>
                <a:gd name="connsiteX141" fmla="*/ 200669 w 403762"/>
                <a:gd name="connsiteY141" fmla="*/ 104119 h 448675"/>
                <a:gd name="connsiteX142" fmla="*/ 200669 w 403762"/>
                <a:gd name="connsiteY142" fmla="*/ 96710 h 448675"/>
                <a:gd name="connsiteX143" fmla="*/ 208077 w 403762"/>
                <a:gd name="connsiteY143" fmla="*/ 96710 h 448675"/>
                <a:gd name="connsiteX144" fmla="*/ 247898 w 403762"/>
                <a:gd name="connsiteY144" fmla="*/ 96710 h 448675"/>
                <a:gd name="connsiteX145" fmla="*/ 255306 w 403762"/>
                <a:gd name="connsiteY145" fmla="*/ 96710 h 448675"/>
                <a:gd name="connsiteX146" fmla="*/ 255306 w 403762"/>
                <a:gd name="connsiteY146" fmla="*/ 104119 h 448675"/>
                <a:gd name="connsiteX147" fmla="*/ 255306 w 403762"/>
                <a:gd name="connsiteY147" fmla="*/ 143939 h 448675"/>
                <a:gd name="connsiteX148" fmla="*/ 255306 w 403762"/>
                <a:gd name="connsiteY148" fmla="*/ 151348 h 448675"/>
                <a:gd name="connsiteX149" fmla="*/ 247898 w 403762"/>
                <a:gd name="connsiteY149" fmla="*/ 151348 h 448675"/>
                <a:gd name="connsiteX150" fmla="*/ 96487 w 403762"/>
                <a:gd name="connsiteY150" fmla="*/ 183760 h 448675"/>
                <a:gd name="connsiteX151" fmla="*/ 96487 w 403762"/>
                <a:gd name="connsiteY151" fmla="*/ 223580 h 448675"/>
                <a:gd name="connsiteX152" fmla="*/ 96487 w 403762"/>
                <a:gd name="connsiteY152" fmla="*/ 230989 h 448675"/>
                <a:gd name="connsiteX153" fmla="*/ 89079 w 403762"/>
                <a:gd name="connsiteY153" fmla="*/ 230989 h 448675"/>
                <a:gd name="connsiteX154" fmla="*/ 49258 w 403762"/>
                <a:gd name="connsiteY154" fmla="*/ 230989 h 448675"/>
                <a:gd name="connsiteX155" fmla="*/ 41850 w 403762"/>
                <a:gd name="connsiteY155" fmla="*/ 230989 h 448675"/>
                <a:gd name="connsiteX156" fmla="*/ 41850 w 403762"/>
                <a:gd name="connsiteY156" fmla="*/ 223580 h 448675"/>
                <a:gd name="connsiteX157" fmla="*/ 41850 w 403762"/>
                <a:gd name="connsiteY157" fmla="*/ 183760 h 448675"/>
                <a:gd name="connsiteX158" fmla="*/ 41850 w 403762"/>
                <a:gd name="connsiteY158" fmla="*/ 176351 h 448675"/>
                <a:gd name="connsiteX159" fmla="*/ 49258 w 403762"/>
                <a:gd name="connsiteY159" fmla="*/ 176351 h 448675"/>
                <a:gd name="connsiteX160" fmla="*/ 89079 w 403762"/>
                <a:gd name="connsiteY160" fmla="*/ 176351 h 448675"/>
                <a:gd name="connsiteX161" fmla="*/ 96487 w 403762"/>
                <a:gd name="connsiteY161" fmla="*/ 176351 h 448675"/>
                <a:gd name="connsiteX162" fmla="*/ 96487 w 403762"/>
                <a:gd name="connsiteY162" fmla="*/ 183760 h 448675"/>
                <a:gd name="connsiteX163" fmla="*/ 96487 w 403762"/>
                <a:gd name="connsiteY163" fmla="*/ 262938 h 448675"/>
                <a:gd name="connsiteX164" fmla="*/ 96487 w 403762"/>
                <a:gd name="connsiteY164" fmla="*/ 302758 h 448675"/>
                <a:gd name="connsiteX165" fmla="*/ 96487 w 403762"/>
                <a:gd name="connsiteY165" fmla="*/ 310167 h 448675"/>
                <a:gd name="connsiteX166" fmla="*/ 89079 w 403762"/>
                <a:gd name="connsiteY166" fmla="*/ 310167 h 448675"/>
                <a:gd name="connsiteX167" fmla="*/ 49258 w 403762"/>
                <a:gd name="connsiteY167" fmla="*/ 310167 h 448675"/>
                <a:gd name="connsiteX168" fmla="*/ 41850 w 403762"/>
                <a:gd name="connsiteY168" fmla="*/ 310167 h 448675"/>
                <a:gd name="connsiteX169" fmla="*/ 41850 w 403762"/>
                <a:gd name="connsiteY169" fmla="*/ 302758 h 448675"/>
                <a:gd name="connsiteX170" fmla="*/ 41850 w 403762"/>
                <a:gd name="connsiteY170" fmla="*/ 262938 h 448675"/>
                <a:gd name="connsiteX171" fmla="*/ 41850 w 403762"/>
                <a:gd name="connsiteY171" fmla="*/ 255529 h 448675"/>
                <a:gd name="connsiteX172" fmla="*/ 49258 w 403762"/>
                <a:gd name="connsiteY172" fmla="*/ 255529 h 448675"/>
                <a:gd name="connsiteX173" fmla="*/ 89079 w 403762"/>
                <a:gd name="connsiteY173" fmla="*/ 255529 h 448675"/>
                <a:gd name="connsiteX174" fmla="*/ 96487 w 403762"/>
                <a:gd name="connsiteY174" fmla="*/ 255529 h 448675"/>
                <a:gd name="connsiteX175" fmla="*/ 96487 w 403762"/>
                <a:gd name="connsiteY175" fmla="*/ 262938 h 4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03762" h="448675">
                  <a:moveTo>
                    <a:pt x="168257" y="335171"/>
                  </a:moveTo>
                  <a:lnTo>
                    <a:pt x="175665" y="335171"/>
                  </a:lnTo>
                  <a:lnTo>
                    <a:pt x="175665" y="342579"/>
                  </a:lnTo>
                  <a:lnTo>
                    <a:pt x="175665" y="374991"/>
                  </a:lnTo>
                  <a:lnTo>
                    <a:pt x="275680" y="374991"/>
                  </a:lnTo>
                  <a:lnTo>
                    <a:pt x="275680" y="158293"/>
                  </a:lnTo>
                  <a:lnTo>
                    <a:pt x="275680" y="150885"/>
                  </a:lnTo>
                  <a:lnTo>
                    <a:pt x="275680" y="73559"/>
                  </a:lnTo>
                  <a:lnTo>
                    <a:pt x="21476" y="-63"/>
                  </a:lnTo>
                  <a:lnTo>
                    <a:pt x="21476" y="374991"/>
                  </a:lnTo>
                  <a:lnTo>
                    <a:pt x="121491" y="374991"/>
                  </a:lnTo>
                  <a:lnTo>
                    <a:pt x="121491" y="342579"/>
                  </a:lnTo>
                  <a:lnTo>
                    <a:pt x="121491" y="335171"/>
                  </a:lnTo>
                  <a:lnTo>
                    <a:pt x="128899" y="335171"/>
                  </a:lnTo>
                  <a:lnTo>
                    <a:pt x="168257" y="335171"/>
                  </a:lnTo>
                  <a:close/>
                  <a:moveTo>
                    <a:pt x="390974" y="429166"/>
                  </a:moveTo>
                  <a:lnTo>
                    <a:pt x="290497" y="429166"/>
                  </a:lnTo>
                  <a:lnTo>
                    <a:pt x="283088" y="429166"/>
                  </a:lnTo>
                  <a:lnTo>
                    <a:pt x="275680" y="429166"/>
                  </a:lnTo>
                  <a:lnTo>
                    <a:pt x="175665" y="429166"/>
                  </a:lnTo>
                  <a:lnTo>
                    <a:pt x="168257" y="429166"/>
                  </a:lnTo>
                  <a:lnTo>
                    <a:pt x="160848" y="429166"/>
                  </a:lnTo>
                  <a:lnTo>
                    <a:pt x="135845" y="429166"/>
                  </a:lnTo>
                  <a:lnTo>
                    <a:pt x="128436" y="429166"/>
                  </a:lnTo>
                  <a:lnTo>
                    <a:pt x="121028" y="429166"/>
                  </a:lnTo>
                  <a:lnTo>
                    <a:pt x="14068" y="429166"/>
                  </a:lnTo>
                  <a:lnTo>
                    <a:pt x="6659" y="429166"/>
                  </a:lnTo>
                  <a:lnTo>
                    <a:pt x="177" y="429166"/>
                  </a:lnTo>
                  <a:lnTo>
                    <a:pt x="177" y="448613"/>
                  </a:lnTo>
                  <a:lnTo>
                    <a:pt x="403939" y="448613"/>
                  </a:lnTo>
                  <a:lnTo>
                    <a:pt x="403939" y="429166"/>
                  </a:lnTo>
                  <a:lnTo>
                    <a:pt x="397457" y="429166"/>
                  </a:lnTo>
                  <a:lnTo>
                    <a:pt x="390974" y="429166"/>
                  </a:lnTo>
                  <a:close/>
                  <a:moveTo>
                    <a:pt x="290034" y="165239"/>
                  </a:moveTo>
                  <a:lnTo>
                    <a:pt x="290034" y="374991"/>
                  </a:lnTo>
                  <a:lnTo>
                    <a:pt x="290034" y="382400"/>
                  </a:lnTo>
                  <a:lnTo>
                    <a:pt x="290034" y="414812"/>
                  </a:lnTo>
                  <a:lnTo>
                    <a:pt x="383566" y="414812"/>
                  </a:lnTo>
                  <a:lnTo>
                    <a:pt x="383566" y="165239"/>
                  </a:lnTo>
                  <a:lnTo>
                    <a:pt x="290034" y="165239"/>
                  </a:lnTo>
                  <a:close/>
                  <a:moveTo>
                    <a:pt x="135845" y="382400"/>
                  </a:moveTo>
                  <a:lnTo>
                    <a:pt x="135845" y="414812"/>
                  </a:lnTo>
                  <a:lnTo>
                    <a:pt x="160848" y="414812"/>
                  </a:lnTo>
                  <a:lnTo>
                    <a:pt x="160848" y="382400"/>
                  </a:lnTo>
                  <a:lnTo>
                    <a:pt x="160848" y="374991"/>
                  </a:lnTo>
                  <a:lnTo>
                    <a:pt x="160848" y="349988"/>
                  </a:lnTo>
                  <a:lnTo>
                    <a:pt x="135845" y="349988"/>
                  </a:lnTo>
                  <a:lnTo>
                    <a:pt x="135845" y="374991"/>
                  </a:lnTo>
                  <a:lnTo>
                    <a:pt x="135845" y="382400"/>
                  </a:lnTo>
                  <a:close/>
                  <a:moveTo>
                    <a:pt x="121491" y="414812"/>
                  </a:moveTo>
                  <a:lnTo>
                    <a:pt x="121491" y="389808"/>
                  </a:lnTo>
                  <a:lnTo>
                    <a:pt x="21476" y="389808"/>
                  </a:lnTo>
                  <a:lnTo>
                    <a:pt x="21476" y="414812"/>
                  </a:lnTo>
                  <a:lnTo>
                    <a:pt x="121491" y="414812"/>
                  </a:lnTo>
                  <a:close/>
                  <a:moveTo>
                    <a:pt x="275680" y="389345"/>
                  </a:moveTo>
                  <a:lnTo>
                    <a:pt x="175665" y="389345"/>
                  </a:lnTo>
                  <a:lnTo>
                    <a:pt x="175665" y="414349"/>
                  </a:lnTo>
                  <a:lnTo>
                    <a:pt x="275680" y="414349"/>
                  </a:lnTo>
                  <a:lnTo>
                    <a:pt x="275680" y="389345"/>
                  </a:lnTo>
                  <a:close/>
                  <a:moveTo>
                    <a:pt x="208077" y="310167"/>
                  </a:moveTo>
                  <a:lnTo>
                    <a:pt x="200669" y="310167"/>
                  </a:lnTo>
                  <a:lnTo>
                    <a:pt x="200669" y="302758"/>
                  </a:lnTo>
                  <a:lnTo>
                    <a:pt x="200669" y="262938"/>
                  </a:lnTo>
                  <a:lnTo>
                    <a:pt x="200669" y="255529"/>
                  </a:lnTo>
                  <a:lnTo>
                    <a:pt x="208077" y="255529"/>
                  </a:lnTo>
                  <a:lnTo>
                    <a:pt x="247898" y="255529"/>
                  </a:lnTo>
                  <a:lnTo>
                    <a:pt x="255306" y="255529"/>
                  </a:lnTo>
                  <a:lnTo>
                    <a:pt x="255306" y="262938"/>
                  </a:lnTo>
                  <a:lnTo>
                    <a:pt x="255306" y="302758"/>
                  </a:lnTo>
                  <a:lnTo>
                    <a:pt x="255306" y="310167"/>
                  </a:lnTo>
                  <a:lnTo>
                    <a:pt x="247898" y="310167"/>
                  </a:lnTo>
                  <a:lnTo>
                    <a:pt x="208077" y="310167"/>
                  </a:lnTo>
                  <a:close/>
                  <a:moveTo>
                    <a:pt x="175665" y="262938"/>
                  </a:moveTo>
                  <a:lnTo>
                    <a:pt x="175665" y="302758"/>
                  </a:lnTo>
                  <a:lnTo>
                    <a:pt x="175665" y="310167"/>
                  </a:lnTo>
                  <a:lnTo>
                    <a:pt x="168257" y="310167"/>
                  </a:lnTo>
                  <a:lnTo>
                    <a:pt x="128436" y="310167"/>
                  </a:lnTo>
                  <a:lnTo>
                    <a:pt x="121028" y="310167"/>
                  </a:lnTo>
                  <a:lnTo>
                    <a:pt x="121028" y="302758"/>
                  </a:lnTo>
                  <a:lnTo>
                    <a:pt x="121028" y="262938"/>
                  </a:lnTo>
                  <a:lnTo>
                    <a:pt x="121028" y="255529"/>
                  </a:lnTo>
                  <a:lnTo>
                    <a:pt x="128436" y="255529"/>
                  </a:lnTo>
                  <a:lnTo>
                    <a:pt x="168257" y="255529"/>
                  </a:lnTo>
                  <a:lnTo>
                    <a:pt x="175665" y="255529"/>
                  </a:lnTo>
                  <a:lnTo>
                    <a:pt x="175665" y="262938"/>
                  </a:lnTo>
                  <a:close/>
                  <a:moveTo>
                    <a:pt x="168257" y="230526"/>
                  </a:moveTo>
                  <a:lnTo>
                    <a:pt x="128436" y="230526"/>
                  </a:lnTo>
                  <a:lnTo>
                    <a:pt x="121028" y="230526"/>
                  </a:lnTo>
                  <a:lnTo>
                    <a:pt x="121028" y="223117"/>
                  </a:lnTo>
                  <a:lnTo>
                    <a:pt x="121028" y="183297"/>
                  </a:lnTo>
                  <a:lnTo>
                    <a:pt x="121028" y="175888"/>
                  </a:lnTo>
                  <a:lnTo>
                    <a:pt x="128436" y="175888"/>
                  </a:lnTo>
                  <a:lnTo>
                    <a:pt x="168257" y="175888"/>
                  </a:lnTo>
                  <a:lnTo>
                    <a:pt x="175665" y="175888"/>
                  </a:lnTo>
                  <a:lnTo>
                    <a:pt x="175665" y="183297"/>
                  </a:lnTo>
                  <a:lnTo>
                    <a:pt x="175665" y="223117"/>
                  </a:lnTo>
                  <a:lnTo>
                    <a:pt x="175665" y="230526"/>
                  </a:lnTo>
                  <a:lnTo>
                    <a:pt x="168257" y="230526"/>
                  </a:lnTo>
                  <a:close/>
                  <a:moveTo>
                    <a:pt x="96487" y="104119"/>
                  </a:moveTo>
                  <a:lnTo>
                    <a:pt x="96487" y="143939"/>
                  </a:lnTo>
                  <a:lnTo>
                    <a:pt x="96487" y="151348"/>
                  </a:lnTo>
                  <a:lnTo>
                    <a:pt x="89079" y="151348"/>
                  </a:lnTo>
                  <a:lnTo>
                    <a:pt x="49258" y="151348"/>
                  </a:lnTo>
                  <a:lnTo>
                    <a:pt x="41850" y="151348"/>
                  </a:lnTo>
                  <a:lnTo>
                    <a:pt x="41850" y="143939"/>
                  </a:lnTo>
                  <a:lnTo>
                    <a:pt x="41850" y="104119"/>
                  </a:lnTo>
                  <a:lnTo>
                    <a:pt x="41850" y="96710"/>
                  </a:lnTo>
                  <a:lnTo>
                    <a:pt x="49258" y="96710"/>
                  </a:lnTo>
                  <a:lnTo>
                    <a:pt x="89079" y="96710"/>
                  </a:lnTo>
                  <a:lnTo>
                    <a:pt x="96487" y="96710"/>
                  </a:lnTo>
                  <a:lnTo>
                    <a:pt x="96487" y="104119"/>
                  </a:lnTo>
                  <a:close/>
                  <a:moveTo>
                    <a:pt x="168257" y="151348"/>
                  </a:moveTo>
                  <a:lnTo>
                    <a:pt x="128436" y="151348"/>
                  </a:lnTo>
                  <a:lnTo>
                    <a:pt x="121028" y="151348"/>
                  </a:lnTo>
                  <a:lnTo>
                    <a:pt x="121028" y="143939"/>
                  </a:lnTo>
                  <a:lnTo>
                    <a:pt x="121028" y="104119"/>
                  </a:lnTo>
                  <a:lnTo>
                    <a:pt x="121028" y="96710"/>
                  </a:lnTo>
                  <a:lnTo>
                    <a:pt x="128436" y="96710"/>
                  </a:lnTo>
                  <a:lnTo>
                    <a:pt x="168257" y="96710"/>
                  </a:lnTo>
                  <a:lnTo>
                    <a:pt x="175665" y="96710"/>
                  </a:lnTo>
                  <a:lnTo>
                    <a:pt x="175665" y="104119"/>
                  </a:lnTo>
                  <a:lnTo>
                    <a:pt x="175665" y="143939"/>
                  </a:lnTo>
                  <a:lnTo>
                    <a:pt x="175665" y="151348"/>
                  </a:lnTo>
                  <a:lnTo>
                    <a:pt x="168257" y="151348"/>
                  </a:lnTo>
                  <a:close/>
                  <a:moveTo>
                    <a:pt x="247898" y="230526"/>
                  </a:moveTo>
                  <a:lnTo>
                    <a:pt x="208077" y="230526"/>
                  </a:lnTo>
                  <a:lnTo>
                    <a:pt x="200669" y="230526"/>
                  </a:lnTo>
                  <a:lnTo>
                    <a:pt x="200669" y="223117"/>
                  </a:lnTo>
                  <a:lnTo>
                    <a:pt x="200669" y="183297"/>
                  </a:lnTo>
                  <a:lnTo>
                    <a:pt x="200669" y="175888"/>
                  </a:lnTo>
                  <a:lnTo>
                    <a:pt x="208077" y="175888"/>
                  </a:lnTo>
                  <a:lnTo>
                    <a:pt x="247898" y="175888"/>
                  </a:lnTo>
                  <a:lnTo>
                    <a:pt x="255306" y="175888"/>
                  </a:lnTo>
                  <a:lnTo>
                    <a:pt x="255306" y="183297"/>
                  </a:lnTo>
                  <a:lnTo>
                    <a:pt x="255306" y="223117"/>
                  </a:lnTo>
                  <a:lnTo>
                    <a:pt x="255306" y="230526"/>
                  </a:lnTo>
                  <a:lnTo>
                    <a:pt x="247898" y="230526"/>
                  </a:lnTo>
                  <a:close/>
                  <a:moveTo>
                    <a:pt x="247898" y="151348"/>
                  </a:moveTo>
                  <a:lnTo>
                    <a:pt x="208077" y="151348"/>
                  </a:lnTo>
                  <a:lnTo>
                    <a:pt x="200669" y="151348"/>
                  </a:lnTo>
                  <a:lnTo>
                    <a:pt x="200669" y="143939"/>
                  </a:lnTo>
                  <a:lnTo>
                    <a:pt x="200669" y="104119"/>
                  </a:lnTo>
                  <a:lnTo>
                    <a:pt x="200669" y="96710"/>
                  </a:lnTo>
                  <a:lnTo>
                    <a:pt x="208077" y="96710"/>
                  </a:lnTo>
                  <a:lnTo>
                    <a:pt x="247898" y="96710"/>
                  </a:lnTo>
                  <a:lnTo>
                    <a:pt x="255306" y="96710"/>
                  </a:lnTo>
                  <a:lnTo>
                    <a:pt x="255306" y="104119"/>
                  </a:lnTo>
                  <a:lnTo>
                    <a:pt x="255306" y="143939"/>
                  </a:lnTo>
                  <a:lnTo>
                    <a:pt x="255306" y="151348"/>
                  </a:lnTo>
                  <a:lnTo>
                    <a:pt x="247898" y="151348"/>
                  </a:lnTo>
                  <a:close/>
                  <a:moveTo>
                    <a:pt x="96487" y="183760"/>
                  </a:moveTo>
                  <a:lnTo>
                    <a:pt x="96487" y="223580"/>
                  </a:lnTo>
                  <a:lnTo>
                    <a:pt x="96487" y="230989"/>
                  </a:lnTo>
                  <a:lnTo>
                    <a:pt x="89079" y="230989"/>
                  </a:lnTo>
                  <a:lnTo>
                    <a:pt x="49258" y="230989"/>
                  </a:lnTo>
                  <a:lnTo>
                    <a:pt x="41850" y="230989"/>
                  </a:lnTo>
                  <a:lnTo>
                    <a:pt x="41850" y="223580"/>
                  </a:lnTo>
                  <a:lnTo>
                    <a:pt x="41850" y="183760"/>
                  </a:lnTo>
                  <a:lnTo>
                    <a:pt x="41850" y="176351"/>
                  </a:lnTo>
                  <a:lnTo>
                    <a:pt x="49258" y="176351"/>
                  </a:lnTo>
                  <a:lnTo>
                    <a:pt x="89079" y="176351"/>
                  </a:lnTo>
                  <a:lnTo>
                    <a:pt x="96487" y="176351"/>
                  </a:lnTo>
                  <a:lnTo>
                    <a:pt x="96487" y="183760"/>
                  </a:lnTo>
                  <a:close/>
                  <a:moveTo>
                    <a:pt x="96487" y="262938"/>
                  </a:moveTo>
                  <a:lnTo>
                    <a:pt x="96487" y="302758"/>
                  </a:lnTo>
                  <a:lnTo>
                    <a:pt x="96487" y="310167"/>
                  </a:lnTo>
                  <a:lnTo>
                    <a:pt x="89079" y="310167"/>
                  </a:lnTo>
                  <a:lnTo>
                    <a:pt x="49258" y="310167"/>
                  </a:lnTo>
                  <a:lnTo>
                    <a:pt x="41850" y="310167"/>
                  </a:lnTo>
                  <a:lnTo>
                    <a:pt x="41850" y="302758"/>
                  </a:lnTo>
                  <a:lnTo>
                    <a:pt x="41850" y="262938"/>
                  </a:lnTo>
                  <a:lnTo>
                    <a:pt x="41850" y="255529"/>
                  </a:lnTo>
                  <a:lnTo>
                    <a:pt x="49258" y="255529"/>
                  </a:lnTo>
                  <a:lnTo>
                    <a:pt x="89079" y="255529"/>
                  </a:lnTo>
                  <a:lnTo>
                    <a:pt x="96487" y="255529"/>
                  </a:lnTo>
                  <a:lnTo>
                    <a:pt x="96487" y="262938"/>
                  </a:lnTo>
                  <a:close/>
                </a:path>
              </a:pathLst>
            </a:custGeom>
            <a:solidFill>
              <a:schemeClr val="bg1"/>
            </a:solidFill>
            <a:ln w="45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A04344C4-34B5-4299-80D3-69F37A68AF82}"/>
                </a:ext>
              </a:extLst>
            </p:cNvPr>
            <p:cNvSpPr txBox="1"/>
            <p:nvPr/>
          </p:nvSpPr>
          <p:spPr>
            <a:xfrm>
              <a:off x="6082310" y="5342503"/>
              <a:ext cx="70815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Company vehicles</a:t>
              </a:r>
            </a:p>
          </p:txBody>
        </p:sp>
        <p:sp>
          <p:nvSpPr>
            <p:cNvPr id="105" name="TextBox 104">
              <a:extLst>
                <a:ext uri="{FF2B5EF4-FFF2-40B4-BE49-F238E27FC236}">
                  <a16:creationId xmlns:a16="http://schemas.microsoft.com/office/drawing/2014/main" id="{53344574-90D1-49EE-AF90-710B84CE970D}"/>
                </a:ext>
              </a:extLst>
            </p:cNvPr>
            <p:cNvSpPr txBox="1"/>
            <p:nvPr/>
          </p:nvSpPr>
          <p:spPr>
            <a:xfrm>
              <a:off x="6082310" y="4273105"/>
              <a:ext cx="70815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Company facilities</a:t>
              </a:r>
            </a:p>
          </p:txBody>
        </p:sp>
        <p:grpSp>
          <p:nvGrpSpPr>
            <p:cNvPr id="106" name="Graphic 95">
              <a:extLst>
                <a:ext uri="{FF2B5EF4-FFF2-40B4-BE49-F238E27FC236}">
                  <a16:creationId xmlns:a16="http://schemas.microsoft.com/office/drawing/2014/main" id="{F64DD1B7-3864-4F48-B0C5-E574B42804D3}"/>
                </a:ext>
              </a:extLst>
            </p:cNvPr>
            <p:cNvGrpSpPr/>
            <p:nvPr/>
          </p:nvGrpSpPr>
          <p:grpSpPr>
            <a:xfrm>
              <a:off x="6188428" y="5044905"/>
              <a:ext cx="495917" cy="252464"/>
              <a:chOff x="2712723" y="247733"/>
              <a:chExt cx="822956" cy="418954"/>
            </a:xfrm>
            <a:solidFill>
              <a:schemeClr val="tx2"/>
            </a:solidFill>
          </p:grpSpPr>
          <p:sp>
            <p:nvSpPr>
              <p:cNvPr id="108" name="Freeform: Shape 107">
                <a:extLst>
                  <a:ext uri="{FF2B5EF4-FFF2-40B4-BE49-F238E27FC236}">
                    <a16:creationId xmlns:a16="http://schemas.microsoft.com/office/drawing/2014/main" id="{35E3AC5F-BE0A-4726-90D0-A52CF6DDAE84}"/>
                  </a:ext>
                </a:extLst>
              </p:cNvPr>
              <p:cNvSpPr/>
              <p:nvPr/>
            </p:nvSpPr>
            <p:spPr>
              <a:xfrm>
                <a:off x="2712723" y="247733"/>
                <a:ext cx="822956" cy="348260"/>
              </a:xfrm>
              <a:custGeom>
                <a:avLst/>
                <a:gdLst>
                  <a:gd name="connsiteX0" fmla="*/ 822957 w 822956"/>
                  <a:gd name="connsiteY0" fmla="*/ 264102 h 348260"/>
                  <a:gd name="connsiteX1" fmla="*/ 822957 w 822956"/>
                  <a:gd name="connsiteY1" fmla="*/ 0 h 348260"/>
                  <a:gd name="connsiteX2" fmla="*/ 270781 w 822956"/>
                  <a:gd name="connsiteY2" fmla="*/ 0 h 348260"/>
                  <a:gd name="connsiteX3" fmla="*/ 270781 w 822956"/>
                  <a:gd name="connsiteY3" fmla="*/ 262105 h 348260"/>
                  <a:gd name="connsiteX4" fmla="*/ 311774 w 822956"/>
                  <a:gd name="connsiteY4" fmla="*/ 262105 h 348260"/>
                  <a:gd name="connsiteX5" fmla="*/ 311774 w 822956"/>
                  <a:gd name="connsiteY5" fmla="*/ 290221 h 348260"/>
                  <a:gd name="connsiteX6" fmla="*/ 239938 w 822956"/>
                  <a:gd name="connsiteY6" fmla="*/ 290221 h 348260"/>
                  <a:gd name="connsiteX7" fmla="*/ 239938 w 822956"/>
                  <a:gd name="connsiteY7" fmla="*/ 126430 h 348260"/>
                  <a:gd name="connsiteX8" fmla="*/ 237962 w 822956"/>
                  <a:gd name="connsiteY8" fmla="*/ 114806 h 348260"/>
                  <a:gd name="connsiteX9" fmla="*/ 231982 w 822956"/>
                  <a:gd name="connsiteY9" fmla="*/ 104466 h 348260"/>
                  <a:gd name="connsiteX10" fmla="*/ 222912 w 822956"/>
                  <a:gd name="connsiteY10" fmla="*/ 96866 h 348260"/>
                  <a:gd name="connsiteX11" fmla="*/ 205868 w 822956"/>
                  <a:gd name="connsiteY11" fmla="*/ 92313 h 348260"/>
                  <a:gd name="connsiteX12" fmla="*/ 50566 w 822956"/>
                  <a:gd name="connsiteY12" fmla="*/ 92316 h 348260"/>
                  <a:gd name="connsiteX13" fmla="*/ 40610 w 822956"/>
                  <a:gd name="connsiteY13" fmla="*/ 95590 h 348260"/>
                  <a:gd name="connsiteX14" fmla="*/ 35910 w 822956"/>
                  <a:gd name="connsiteY14" fmla="*/ 100846 h 348260"/>
                  <a:gd name="connsiteX15" fmla="*/ 0 w 822956"/>
                  <a:gd name="connsiteY15" fmla="*/ 210033 h 348260"/>
                  <a:gd name="connsiteX16" fmla="*/ 0 w 822956"/>
                  <a:gd name="connsiteY16" fmla="*/ 348260 h 348260"/>
                  <a:gd name="connsiteX17" fmla="*/ 54042 w 822956"/>
                  <a:gd name="connsiteY17" fmla="*/ 348260 h 348260"/>
                  <a:gd name="connsiteX18" fmla="*/ 56209 w 822956"/>
                  <a:gd name="connsiteY18" fmla="*/ 329570 h 348260"/>
                  <a:gd name="connsiteX19" fmla="*/ 62026 w 822956"/>
                  <a:gd name="connsiteY19" fmla="*/ 311804 h 348260"/>
                  <a:gd name="connsiteX20" fmla="*/ 71619 w 822956"/>
                  <a:gd name="connsiteY20" fmla="*/ 295664 h 348260"/>
                  <a:gd name="connsiteX21" fmla="*/ 84139 w 822956"/>
                  <a:gd name="connsiteY21" fmla="*/ 281683 h 348260"/>
                  <a:gd name="connsiteX22" fmla="*/ 99382 w 822956"/>
                  <a:gd name="connsiteY22" fmla="*/ 270809 h 348260"/>
                  <a:gd name="connsiteX23" fmla="*/ 116602 w 822956"/>
                  <a:gd name="connsiteY23" fmla="*/ 263193 h 348260"/>
                  <a:gd name="connsiteX24" fmla="*/ 134925 w 822956"/>
                  <a:gd name="connsiteY24" fmla="*/ 259234 h 348260"/>
                  <a:gd name="connsiteX25" fmla="*/ 153809 w 822956"/>
                  <a:gd name="connsiteY25" fmla="*/ 259234 h 348260"/>
                  <a:gd name="connsiteX26" fmla="*/ 172114 w 822956"/>
                  <a:gd name="connsiteY26" fmla="*/ 263193 h 348260"/>
                  <a:gd name="connsiteX27" fmla="*/ 189334 w 822956"/>
                  <a:gd name="connsiteY27" fmla="*/ 270809 h 348260"/>
                  <a:gd name="connsiteX28" fmla="*/ 204577 w 822956"/>
                  <a:gd name="connsiteY28" fmla="*/ 281683 h 348260"/>
                  <a:gd name="connsiteX29" fmla="*/ 217096 w 822956"/>
                  <a:gd name="connsiteY29" fmla="*/ 295664 h 348260"/>
                  <a:gd name="connsiteX30" fmla="*/ 226717 w 822956"/>
                  <a:gd name="connsiteY30" fmla="*/ 311804 h 348260"/>
                  <a:gd name="connsiteX31" fmla="*/ 232697 w 822956"/>
                  <a:gd name="connsiteY31" fmla="*/ 329570 h 348260"/>
                  <a:gd name="connsiteX32" fmla="*/ 234674 w 822956"/>
                  <a:gd name="connsiteY32" fmla="*/ 348260 h 348260"/>
                  <a:gd name="connsiteX33" fmla="*/ 560345 w 822956"/>
                  <a:gd name="connsiteY33" fmla="*/ 348260 h 348260"/>
                  <a:gd name="connsiteX34" fmla="*/ 562348 w 822956"/>
                  <a:gd name="connsiteY34" fmla="*/ 329407 h 348260"/>
                  <a:gd name="connsiteX35" fmla="*/ 568164 w 822956"/>
                  <a:gd name="connsiteY35" fmla="*/ 311440 h 348260"/>
                  <a:gd name="connsiteX36" fmla="*/ 579328 w 822956"/>
                  <a:gd name="connsiteY36" fmla="*/ 291405 h 348260"/>
                  <a:gd name="connsiteX37" fmla="*/ 590300 w 822956"/>
                  <a:gd name="connsiteY37" fmla="*/ 281183 h 348260"/>
                  <a:gd name="connsiteX38" fmla="*/ 614029 w 822956"/>
                  <a:gd name="connsiteY38" fmla="*/ 265747 h 348260"/>
                  <a:gd name="connsiteX39" fmla="*/ 631996 w 822956"/>
                  <a:gd name="connsiteY39" fmla="*/ 259767 h 348260"/>
                  <a:gd name="connsiteX40" fmla="*/ 650685 w 822956"/>
                  <a:gd name="connsiteY40" fmla="*/ 257966 h 348260"/>
                  <a:gd name="connsiteX41" fmla="*/ 669539 w 822956"/>
                  <a:gd name="connsiteY41" fmla="*/ 259767 h 348260"/>
                  <a:gd name="connsiteX42" fmla="*/ 687505 w 822956"/>
                  <a:gd name="connsiteY42" fmla="*/ 265747 h 348260"/>
                  <a:gd name="connsiteX43" fmla="*/ 703838 w 822956"/>
                  <a:gd name="connsiteY43" fmla="*/ 275192 h 348260"/>
                  <a:gd name="connsiteX44" fmla="*/ 717968 w 822956"/>
                  <a:gd name="connsiteY44" fmla="*/ 287682 h 348260"/>
                  <a:gd name="connsiteX45" fmla="*/ 729040 w 822956"/>
                  <a:gd name="connsiteY45" fmla="*/ 303097 h 348260"/>
                  <a:gd name="connsiteX46" fmla="*/ 736652 w 822956"/>
                  <a:gd name="connsiteY46" fmla="*/ 320343 h 348260"/>
                  <a:gd name="connsiteX47" fmla="*/ 740630 w 822956"/>
                  <a:gd name="connsiteY47" fmla="*/ 338834 h 348260"/>
                  <a:gd name="connsiteX48" fmla="*/ 741171 w 822956"/>
                  <a:gd name="connsiteY48" fmla="*/ 348261 h 348260"/>
                  <a:gd name="connsiteX49" fmla="*/ 820991 w 822956"/>
                  <a:gd name="connsiteY49" fmla="*/ 348261 h 348260"/>
                  <a:gd name="connsiteX50" fmla="*/ 820983 w 822956"/>
                  <a:gd name="connsiteY50" fmla="*/ 292221 h 348260"/>
                  <a:gd name="connsiteX51" fmla="*/ 754956 w 822956"/>
                  <a:gd name="connsiteY51" fmla="*/ 292221 h 348260"/>
                  <a:gd name="connsiteX52" fmla="*/ 754956 w 822956"/>
                  <a:gd name="connsiteY52" fmla="*/ 264105 h 348260"/>
                  <a:gd name="connsiteX53" fmla="*/ 191899 w 822956"/>
                  <a:gd name="connsiteY53" fmla="*/ 210032 h 348260"/>
                  <a:gd name="connsiteX54" fmla="*/ 42958 w 822956"/>
                  <a:gd name="connsiteY54" fmla="*/ 210032 h 348260"/>
                  <a:gd name="connsiteX55" fmla="*/ 70354 w 822956"/>
                  <a:gd name="connsiteY55" fmla="*/ 126235 h 348260"/>
                  <a:gd name="connsiteX56" fmla="*/ 191893 w 822956"/>
                  <a:gd name="connsiteY56" fmla="*/ 126235 h 34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22956" h="348260">
                    <a:moveTo>
                      <a:pt x="822957" y="264102"/>
                    </a:moveTo>
                    <a:lnTo>
                      <a:pt x="822957" y="0"/>
                    </a:lnTo>
                    <a:lnTo>
                      <a:pt x="270781" y="0"/>
                    </a:lnTo>
                    <a:lnTo>
                      <a:pt x="270781" y="262105"/>
                    </a:lnTo>
                    <a:lnTo>
                      <a:pt x="311774" y="262105"/>
                    </a:lnTo>
                    <a:lnTo>
                      <a:pt x="311774" y="290221"/>
                    </a:lnTo>
                    <a:lnTo>
                      <a:pt x="239938" y="290221"/>
                    </a:lnTo>
                    <a:lnTo>
                      <a:pt x="239938" y="126430"/>
                    </a:lnTo>
                    <a:lnTo>
                      <a:pt x="237962" y="114806"/>
                    </a:lnTo>
                    <a:lnTo>
                      <a:pt x="231982" y="104466"/>
                    </a:lnTo>
                    <a:lnTo>
                      <a:pt x="222912" y="96866"/>
                    </a:lnTo>
                    <a:lnTo>
                      <a:pt x="205868" y="92313"/>
                    </a:lnTo>
                    <a:lnTo>
                      <a:pt x="50566" y="92316"/>
                    </a:lnTo>
                    <a:lnTo>
                      <a:pt x="40610" y="95590"/>
                    </a:lnTo>
                    <a:lnTo>
                      <a:pt x="35910" y="100846"/>
                    </a:lnTo>
                    <a:lnTo>
                      <a:pt x="0" y="210033"/>
                    </a:lnTo>
                    <a:lnTo>
                      <a:pt x="0" y="348260"/>
                    </a:lnTo>
                    <a:lnTo>
                      <a:pt x="54042" y="348260"/>
                    </a:lnTo>
                    <a:lnTo>
                      <a:pt x="56209" y="329570"/>
                    </a:lnTo>
                    <a:lnTo>
                      <a:pt x="62026" y="311804"/>
                    </a:lnTo>
                    <a:lnTo>
                      <a:pt x="71619" y="295664"/>
                    </a:lnTo>
                    <a:lnTo>
                      <a:pt x="84139" y="281683"/>
                    </a:lnTo>
                    <a:lnTo>
                      <a:pt x="99382" y="270809"/>
                    </a:lnTo>
                    <a:lnTo>
                      <a:pt x="116602" y="263193"/>
                    </a:lnTo>
                    <a:lnTo>
                      <a:pt x="134925" y="259234"/>
                    </a:lnTo>
                    <a:lnTo>
                      <a:pt x="153809" y="259234"/>
                    </a:lnTo>
                    <a:lnTo>
                      <a:pt x="172114" y="263193"/>
                    </a:lnTo>
                    <a:lnTo>
                      <a:pt x="189334" y="270809"/>
                    </a:lnTo>
                    <a:lnTo>
                      <a:pt x="204577" y="281683"/>
                    </a:lnTo>
                    <a:lnTo>
                      <a:pt x="217096" y="295664"/>
                    </a:lnTo>
                    <a:lnTo>
                      <a:pt x="226717" y="311804"/>
                    </a:lnTo>
                    <a:lnTo>
                      <a:pt x="232697" y="329570"/>
                    </a:lnTo>
                    <a:lnTo>
                      <a:pt x="234674" y="348260"/>
                    </a:lnTo>
                    <a:lnTo>
                      <a:pt x="560345" y="348260"/>
                    </a:lnTo>
                    <a:lnTo>
                      <a:pt x="562348" y="329407"/>
                    </a:lnTo>
                    <a:lnTo>
                      <a:pt x="568164" y="311440"/>
                    </a:lnTo>
                    <a:lnTo>
                      <a:pt x="579328" y="291405"/>
                    </a:lnTo>
                    <a:lnTo>
                      <a:pt x="590300" y="281183"/>
                    </a:lnTo>
                    <a:lnTo>
                      <a:pt x="614029" y="265747"/>
                    </a:lnTo>
                    <a:lnTo>
                      <a:pt x="631996" y="259767"/>
                    </a:lnTo>
                    <a:lnTo>
                      <a:pt x="650685" y="257966"/>
                    </a:lnTo>
                    <a:lnTo>
                      <a:pt x="669539" y="259767"/>
                    </a:lnTo>
                    <a:lnTo>
                      <a:pt x="687505" y="265747"/>
                    </a:lnTo>
                    <a:lnTo>
                      <a:pt x="703838" y="275192"/>
                    </a:lnTo>
                    <a:lnTo>
                      <a:pt x="717968" y="287682"/>
                    </a:lnTo>
                    <a:lnTo>
                      <a:pt x="729040" y="303097"/>
                    </a:lnTo>
                    <a:lnTo>
                      <a:pt x="736652" y="320343"/>
                    </a:lnTo>
                    <a:lnTo>
                      <a:pt x="740630" y="338834"/>
                    </a:lnTo>
                    <a:lnTo>
                      <a:pt x="741171" y="348261"/>
                    </a:lnTo>
                    <a:lnTo>
                      <a:pt x="820991" y="348261"/>
                    </a:lnTo>
                    <a:lnTo>
                      <a:pt x="820983" y="292221"/>
                    </a:lnTo>
                    <a:lnTo>
                      <a:pt x="754956" y="292221"/>
                    </a:lnTo>
                    <a:lnTo>
                      <a:pt x="754956" y="264105"/>
                    </a:lnTo>
                    <a:close/>
                    <a:moveTo>
                      <a:pt x="191899" y="210032"/>
                    </a:moveTo>
                    <a:lnTo>
                      <a:pt x="42958" y="210032"/>
                    </a:lnTo>
                    <a:lnTo>
                      <a:pt x="70354" y="126235"/>
                    </a:lnTo>
                    <a:lnTo>
                      <a:pt x="191893" y="126235"/>
                    </a:lnTo>
                    <a:close/>
                  </a:path>
                </a:pathLst>
              </a:custGeom>
              <a:solidFill>
                <a:schemeClr val="bg1"/>
              </a:solidFill>
              <a:ln w="7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C726ED-C2D4-466D-A632-B670FFA0F718}"/>
                  </a:ext>
                </a:extLst>
              </p:cNvPr>
              <p:cNvSpPr/>
              <p:nvPr/>
            </p:nvSpPr>
            <p:spPr>
              <a:xfrm>
                <a:off x="2786718" y="526514"/>
                <a:ext cx="140714" cy="140173"/>
              </a:xfrm>
              <a:custGeom>
                <a:avLst/>
                <a:gdLst>
                  <a:gd name="connsiteX0" fmla="*/ 138737 w 140714"/>
                  <a:gd name="connsiteY0" fmla="*/ 53489 h 140173"/>
                  <a:gd name="connsiteX1" fmla="*/ 132756 w 140714"/>
                  <a:gd name="connsiteY1" fmla="*/ 37725 h 140173"/>
                  <a:gd name="connsiteX2" fmla="*/ 122963 w 140714"/>
                  <a:gd name="connsiteY2" fmla="*/ 23736 h 140173"/>
                  <a:gd name="connsiteX3" fmla="*/ 110444 w 140714"/>
                  <a:gd name="connsiteY3" fmla="*/ 12517 h 140173"/>
                  <a:gd name="connsiteX4" fmla="*/ 95421 w 140714"/>
                  <a:gd name="connsiteY4" fmla="*/ 4542 h 140173"/>
                  <a:gd name="connsiteX5" fmla="*/ 78897 w 140714"/>
                  <a:gd name="connsiteY5" fmla="*/ 557 h 140173"/>
                  <a:gd name="connsiteX6" fmla="*/ 70358 w 140714"/>
                  <a:gd name="connsiteY6" fmla="*/ 0 h 140173"/>
                  <a:gd name="connsiteX7" fmla="*/ 61845 w 140714"/>
                  <a:gd name="connsiteY7" fmla="*/ 557 h 140173"/>
                  <a:gd name="connsiteX8" fmla="*/ 45512 w 140714"/>
                  <a:gd name="connsiteY8" fmla="*/ 4542 h 140173"/>
                  <a:gd name="connsiteX9" fmla="*/ 30459 w 140714"/>
                  <a:gd name="connsiteY9" fmla="*/ 12517 h 140173"/>
                  <a:gd name="connsiteX10" fmla="*/ 17749 w 140714"/>
                  <a:gd name="connsiteY10" fmla="*/ 23736 h 140173"/>
                  <a:gd name="connsiteX11" fmla="*/ 8147 w 140714"/>
                  <a:gd name="connsiteY11" fmla="*/ 37725 h 140173"/>
                  <a:gd name="connsiteX12" fmla="*/ 2003 w 140714"/>
                  <a:gd name="connsiteY12" fmla="*/ 53489 h 140173"/>
                  <a:gd name="connsiteX13" fmla="*/ 0 w 140714"/>
                  <a:gd name="connsiteY13" fmla="*/ 70352 h 140173"/>
                  <a:gd name="connsiteX14" fmla="*/ 3593 w 140714"/>
                  <a:gd name="connsiteY14" fmla="*/ 91795 h 140173"/>
                  <a:gd name="connsiteX15" fmla="*/ 9599 w 140714"/>
                  <a:gd name="connsiteY15" fmla="*/ 108363 h 140173"/>
                  <a:gd name="connsiteX16" fmla="*/ 23726 w 140714"/>
                  <a:gd name="connsiteY16" fmla="*/ 122984 h 140173"/>
                  <a:gd name="connsiteX17" fmla="*/ 37689 w 140714"/>
                  <a:gd name="connsiteY17" fmla="*/ 132741 h 140173"/>
                  <a:gd name="connsiteX18" fmla="*/ 45497 w 140714"/>
                  <a:gd name="connsiteY18" fmla="*/ 136197 h 140173"/>
                  <a:gd name="connsiteX19" fmla="*/ 61829 w 140714"/>
                  <a:gd name="connsiteY19" fmla="*/ 140174 h 140173"/>
                  <a:gd name="connsiteX20" fmla="*/ 78872 w 140714"/>
                  <a:gd name="connsiteY20" fmla="*/ 140174 h 140173"/>
                  <a:gd name="connsiteX21" fmla="*/ 95396 w 140714"/>
                  <a:gd name="connsiteY21" fmla="*/ 136197 h 140173"/>
                  <a:gd name="connsiteX22" fmla="*/ 110418 w 140714"/>
                  <a:gd name="connsiteY22" fmla="*/ 128213 h 140173"/>
                  <a:gd name="connsiteX23" fmla="*/ 122939 w 140714"/>
                  <a:gd name="connsiteY23" fmla="*/ 116994 h 140173"/>
                  <a:gd name="connsiteX24" fmla="*/ 132731 w 140714"/>
                  <a:gd name="connsiteY24" fmla="*/ 103041 h 140173"/>
                  <a:gd name="connsiteX25" fmla="*/ 138711 w 140714"/>
                  <a:gd name="connsiteY25" fmla="*/ 87241 h 140173"/>
                  <a:gd name="connsiteX26" fmla="*/ 140715 w 140714"/>
                  <a:gd name="connsiteY26" fmla="*/ 70352 h 140173"/>
                  <a:gd name="connsiteX27" fmla="*/ 104137 w 140714"/>
                  <a:gd name="connsiteY27" fmla="*/ 76376 h 140173"/>
                  <a:gd name="connsiteX28" fmla="*/ 99958 w 140714"/>
                  <a:gd name="connsiteY28" fmla="*/ 87449 h 140173"/>
                  <a:gd name="connsiteX29" fmla="*/ 92341 w 140714"/>
                  <a:gd name="connsiteY29" fmla="*/ 96510 h 140173"/>
                  <a:gd name="connsiteX30" fmla="*/ 82165 w 140714"/>
                  <a:gd name="connsiteY30" fmla="*/ 102463 h 140173"/>
                  <a:gd name="connsiteX31" fmla="*/ 70368 w 140714"/>
                  <a:gd name="connsiteY31" fmla="*/ 104466 h 140173"/>
                  <a:gd name="connsiteX32" fmla="*/ 58766 w 140714"/>
                  <a:gd name="connsiteY32" fmla="*/ 102463 h 140173"/>
                  <a:gd name="connsiteX33" fmla="*/ 48425 w 140714"/>
                  <a:gd name="connsiteY33" fmla="*/ 96510 h 140173"/>
                  <a:gd name="connsiteX34" fmla="*/ 40808 w 140714"/>
                  <a:gd name="connsiteY34" fmla="*/ 87449 h 140173"/>
                  <a:gd name="connsiteX35" fmla="*/ 36823 w 140714"/>
                  <a:gd name="connsiteY35" fmla="*/ 76376 h 140173"/>
                  <a:gd name="connsiteX36" fmla="*/ 36293 w 140714"/>
                  <a:gd name="connsiteY36" fmla="*/ 70378 h 140173"/>
                  <a:gd name="connsiteX37" fmla="*/ 38269 w 140714"/>
                  <a:gd name="connsiteY37" fmla="*/ 58775 h 140173"/>
                  <a:gd name="connsiteX38" fmla="*/ 40803 w 140714"/>
                  <a:gd name="connsiteY38" fmla="*/ 53326 h 140173"/>
                  <a:gd name="connsiteX39" fmla="*/ 44249 w 140714"/>
                  <a:gd name="connsiteY39" fmla="*/ 48423 h 140173"/>
                  <a:gd name="connsiteX40" fmla="*/ 51024 w 140714"/>
                  <a:gd name="connsiteY40" fmla="*/ 42113 h 140173"/>
                  <a:gd name="connsiteX41" fmla="*/ 58760 w 140714"/>
                  <a:gd name="connsiteY41" fmla="*/ 38282 h 140173"/>
                  <a:gd name="connsiteX42" fmla="*/ 64382 w 140714"/>
                  <a:gd name="connsiteY42" fmla="*/ 36829 h 140173"/>
                  <a:gd name="connsiteX43" fmla="*/ 70336 w 140714"/>
                  <a:gd name="connsiteY43" fmla="*/ 36273 h 140173"/>
                  <a:gd name="connsiteX44" fmla="*/ 70353 w 140714"/>
                  <a:gd name="connsiteY44" fmla="*/ 36273 h 140173"/>
                  <a:gd name="connsiteX45" fmla="*/ 76360 w 140714"/>
                  <a:gd name="connsiteY45" fmla="*/ 36829 h 140173"/>
                  <a:gd name="connsiteX46" fmla="*/ 87424 w 140714"/>
                  <a:gd name="connsiteY46" fmla="*/ 40815 h 140173"/>
                  <a:gd name="connsiteX47" fmla="*/ 92327 w 140714"/>
                  <a:gd name="connsiteY47" fmla="*/ 44262 h 140173"/>
                  <a:gd name="connsiteX48" fmla="*/ 99944 w 140714"/>
                  <a:gd name="connsiteY48" fmla="*/ 53331 h 140173"/>
                  <a:gd name="connsiteX49" fmla="*/ 104123 w 140714"/>
                  <a:gd name="connsiteY49" fmla="*/ 64395 h 140173"/>
                  <a:gd name="connsiteX50" fmla="*/ 104117 w 140714"/>
                  <a:gd name="connsiteY50" fmla="*/ 76376 h 14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0714" h="140173">
                    <a:moveTo>
                      <a:pt x="138737" y="53489"/>
                    </a:moveTo>
                    <a:lnTo>
                      <a:pt x="132756" y="37725"/>
                    </a:lnTo>
                    <a:lnTo>
                      <a:pt x="122963" y="23736"/>
                    </a:lnTo>
                    <a:lnTo>
                      <a:pt x="110444" y="12517"/>
                    </a:lnTo>
                    <a:lnTo>
                      <a:pt x="95421" y="4542"/>
                    </a:lnTo>
                    <a:lnTo>
                      <a:pt x="78897" y="557"/>
                    </a:lnTo>
                    <a:lnTo>
                      <a:pt x="70358" y="0"/>
                    </a:lnTo>
                    <a:lnTo>
                      <a:pt x="61845" y="557"/>
                    </a:lnTo>
                    <a:lnTo>
                      <a:pt x="45512" y="4542"/>
                    </a:lnTo>
                    <a:lnTo>
                      <a:pt x="30459" y="12517"/>
                    </a:lnTo>
                    <a:lnTo>
                      <a:pt x="17749" y="23736"/>
                    </a:lnTo>
                    <a:lnTo>
                      <a:pt x="8147" y="37725"/>
                    </a:lnTo>
                    <a:lnTo>
                      <a:pt x="2003" y="53489"/>
                    </a:lnTo>
                    <a:lnTo>
                      <a:pt x="0" y="70352"/>
                    </a:lnTo>
                    <a:lnTo>
                      <a:pt x="3593" y="91795"/>
                    </a:lnTo>
                    <a:lnTo>
                      <a:pt x="9599" y="108363"/>
                    </a:lnTo>
                    <a:lnTo>
                      <a:pt x="23726" y="122984"/>
                    </a:lnTo>
                    <a:lnTo>
                      <a:pt x="37689" y="132741"/>
                    </a:lnTo>
                    <a:lnTo>
                      <a:pt x="45497" y="136197"/>
                    </a:lnTo>
                    <a:lnTo>
                      <a:pt x="61829" y="140174"/>
                    </a:lnTo>
                    <a:lnTo>
                      <a:pt x="78872" y="140174"/>
                    </a:lnTo>
                    <a:lnTo>
                      <a:pt x="95396" y="136197"/>
                    </a:lnTo>
                    <a:lnTo>
                      <a:pt x="110418" y="128213"/>
                    </a:lnTo>
                    <a:lnTo>
                      <a:pt x="122939" y="116994"/>
                    </a:lnTo>
                    <a:lnTo>
                      <a:pt x="132731" y="103041"/>
                    </a:lnTo>
                    <a:lnTo>
                      <a:pt x="138711" y="87241"/>
                    </a:lnTo>
                    <a:lnTo>
                      <a:pt x="140715" y="70352"/>
                    </a:lnTo>
                    <a:close/>
                    <a:moveTo>
                      <a:pt x="104137" y="76376"/>
                    </a:moveTo>
                    <a:lnTo>
                      <a:pt x="99958" y="87449"/>
                    </a:lnTo>
                    <a:lnTo>
                      <a:pt x="92341" y="96510"/>
                    </a:lnTo>
                    <a:lnTo>
                      <a:pt x="82165" y="102463"/>
                    </a:lnTo>
                    <a:lnTo>
                      <a:pt x="70368" y="104466"/>
                    </a:lnTo>
                    <a:lnTo>
                      <a:pt x="58766" y="102463"/>
                    </a:lnTo>
                    <a:lnTo>
                      <a:pt x="48425" y="96510"/>
                    </a:lnTo>
                    <a:lnTo>
                      <a:pt x="40808" y="87449"/>
                    </a:lnTo>
                    <a:lnTo>
                      <a:pt x="36823" y="76376"/>
                    </a:lnTo>
                    <a:lnTo>
                      <a:pt x="36293" y="70378"/>
                    </a:lnTo>
                    <a:lnTo>
                      <a:pt x="38269" y="58775"/>
                    </a:lnTo>
                    <a:lnTo>
                      <a:pt x="40803" y="53326"/>
                    </a:lnTo>
                    <a:lnTo>
                      <a:pt x="44249" y="48423"/>
                    </a:lnTo>
                    <a:lnTo>
                      <a:pt x="51024" y="42113"/>
                    </a:lnTo>
                    <a:lnTo>
                      <a:pt x="58760" y="38282"/>
                    </a:lnTo>
                    <a:lnTo>
                      <a:pt x="64382" y="36829"/>
                    </a:lnTo>
                    <a:lnTo>
                      <a:pt x="70336" y="36273"/>
                    </a:lnTo>
                    <a:lnTo>
                      <a:pt x="70353" y="36273"/>
                    </a:lnTo>
                    <a:lnTo>
                      <a:pt x="76360" y="36829"/>
                    </a:lnTo>
                    <a:lnTo>
                      <a:pt x="87424" y="40815"/>
                    </a:lnTo>
                    <a:lnTo>
                      <a:pt x="92327" y="44262"/>
                    </a:lnTo>
                    <a:lnTo>
                      <a:pt x="99944" y="53331"/>
                    </a:lnTo>
                    <a:lnTo>
                      <a:pt x="104123" y="64395"/>
                    </a:lnTo>
                    <a:lnTo>
                      <a:pt x="104117" y="76376"/>
                    </a:lnTo>
                    <a:close/>
                  </a:path>
                </a:pathLst>
              </a:custGeom>
              <a:solidFill>
                <a:schemeClr val="bg1"/>
              </a:solidFill>
              <a:ln w="7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D7345E7-8B23-4B36-AB9B-1D6459044639}"/>
                  </a:ext>
                </a:extLst>
              </p:cNvPr>
              <p:cNvSpPr/>
              <p:nvPr/>
            </p:nvSpPr>
            <p:spPr>
              <a:xfrm>
                <a:off x="3293376" y="526514"/>
                <a:ext cx="140720" cy="140173"/>
              </a:xfrm>
              <a:custGeom>
                <a:avLst/>
                <a:gdLst>
                  <a:gd name="connsiteX0" fmla="*/ 138747 w 140720"/>
                  <a:gd name="connsiteY0" fmla="*/ 53489 h 140173"/>
                  <a:gd name="connsiteX1" fmla="*/ 132767 w 140720"/>
                  <a:gd name="connsiteY1" fmla="*/ 37725 h 140173"/>
                  <a:gd name="connsiteX2" fmla="*/ 122974 w 140720"/>
                  <a:gd name="connsiteY2" fmla="*/ 23736 h 140173"/>
                  <a:gd name="connsiteX3" fmla="*/ 110437 w 140720"/>
                  <a:gd name="connsiteY3" fmla="*/ 12517 h 140173"/>
                  <a:gd name="connsiteX4" fmla="*/ 95414 w 140720"/>
                  <a:gd name="connsiteY4" fmla="*/ 4542 h 140173"/>
                  <a:gd name="connsiteX5" fmla="*/ 78909 w 140720"/>
                  <a:gd name="connsiteY5" fmla="*/ 557 h 140173"/>
                  <a:gd name="connsiteX6" fmla="*/ 70369 w 140720"/>
                  <a:gd name="connsiteY6" fmla="*/ 0 h 140173"/>
                  <a:gd name="connsiteX7" fmla="*/ 61856 w 140720"/>
                  <a:gd name="connsiteY7" fmla="*/ 557 h 140173"/>
                  <a:gd name="connsiteX8" fmla="*/ 45533 w 140720"/>
                  <a:gd name="connsiteY8" fmla="*/ 4542 h 140173"/>
                  <a:gd name="connsiteX9" fmla="*/ 30462 w 140720"/>
                  <a:gd name="connsiteY9" fmla="*/ 12517 h 140173"/>
                  <a:gd name="connsiteX10" fmla="*/ 17779 w 140720"/>
                  <a:gd name="connsiteY10" fmla="*/ 23736 h 140173"/>
                  <a:gd name="connsiteX11" fmla="*/ 8150 w 140720"/>
                  <a:gd name="connsiteY11" fmla="*/ 37725 h 140173"/>
                  <a:gd name="connsiteX12" fmla="*/ 1977 w 140720"/>
                  <a:gd name="connsiteY12" fmla="*/ 53489 h 140173"/>
                  <a:gd name="connsiteX13" fmla="*/ 0 w 140720"/>
                  <a:gd name="connsiteY13" fmla="*/ 70352 h 140173"/>
                  <a:gd name="connsiteX14" fmla="*/ 3593 w 140720"/>
                  <a:gd name="connsiteY14" fmla="*/ 91795 h 140173"/>
                  <a:gd name="connsiteX15" fmla="*/ 9617 w 140720"/>
                  <a:gd name="connsiteY15" fmla="*/ 108363 h 140173"/>
                  <a:gd name="connsiteX16" fmla="*/ 23753 w 140720"/>
                  <a:gd name="connsiteY16" fmla="*/ 122984 h 140173"/>
                  <a:gd name="connsiteX17" fmla="*/ 37707 w 140720"/>
                  <a:gd name="connsiteY17" fmla="*/ 132741 h 140173"/>
                  <a:gd name="connsiteX18" fmla="*/ 45514 w 140720"/>
                  <a:gd name="connsiteY18" fmla="*/ 136197 h 140173"/>
                  <a:gd name="connsiteX19" fmla="*/ 61838 w 140720"/>
                  <a:gd name="connsiteY19" fmla="*/ 140174 h 140173"/>
                  <a:gd name="connsiteX20" fmla="*/ 78881 w 140720"/>
                  <a:gd name="connsiteY20" fmla="*/ 140174 h 140173"/>
                  <a:gd name="connsiteX21" fmla="*/ 95386 w 140720"/>
                  <a:gd name="connsiteY21" fmla="*/ 136197 h 140173"/>
                  <a:gd name="connsiteX22" fmla="*/ 110409 w 140720"/>
                  <a:gd name="connsiteY22" fmla="*/ 128213 h 140173"/>
                  <a:gd name="connsiteX23" fmla="*/ 122946 w 140720"/>
                  <a:gd name="connsiteY23" fmla="*/ 116994 h 140173"/>
                  <a:gd name="connsiteX24" fmla="*/ 132740 w 140720"/>
                  <a:gd name="connsiteY24" fmla="*/ 103041 h 140173"/>
                  <a:gd name="connsiteX25" fmla="*/ 138717 w 140720"/>
                  <a:gd name="connsiteY25" fmla="*/ 87241 h 140173"/>
                  <a:gd name="connsiteX26" fmla="*/ 140721 w 140720"/>
                  <a:gd name="connsiteY26" fmla="*/ 70352 h 140173"/>
                  <a:gd name="connsiteX27" fmla="*/ 104091 w 140720"/>
                  <a:gd name="connsiteY27" fmla="*/ 76376 h 140173"/>
                  <a:gd name="connsiteX28" fmla="*/ 99939 w 140720"/>
                  <a:gd name="connsiteY28" fmla="*/ 87449 h 140173"/>
                  <a:gd name="connsiteX29" fmla="*/ 92322 w 140720"/>
                  <a:gd name="connsiteY29" fmla="*/ 96510 h 140173"/>
                  <a:gd name="connsiteX30" fmla="*/ 82173 w 140720"/>
                  <a:gd name="connsiteY30" fmla="*/ 102463 h 140173"/>
                  <a:gd name="connsiteX31" fmla="*/ 70377 w 140720"/>
                  <a:gd name="connsiteY31" fmla="*/ 104466 h 140173"/>
                  <a:gd name="connsiteX32" fmla="*/ 58783 w 140720"/>
                  <a:gd name="connsiteY32" fmla="*/ 102463 h 140173"/>
                  <a:gd name="connsiteX33" fmla="*/ 48430 w 140720"/>
                  <a:gd name="connsiteY33" fmla="*/ 96510 h 140173"/>
                  <a:gd name="connsiteX34" fmla="*/ 40813 w 140720"/>
                  <a:gd name="connsiteY34" fmla="*/ 87449 h 140173"/>
                  <a:gd name="connsiteX35" fmla="*/ 36807 w 140720"/>
                  <a:gd name="connsiteY35" fmla="*/ 76376 h 140173"/>
                  <a:gd name="connsiteX36" fmla="*/ 36277 w 140720"/>
                  <a:gd name="connsiteY36" fmla="*/ 70378 h 140173"/>
                  <a:gd name="connsiteX37" fmla="*/ 38280 w 140720"/>
                  <a:gd name="connsiteY37" fmla="*/ 58775 h 140173"/>
                  <a:gd name="connsiteX38" fmla="*/ 40813 w 140720"/>
                  <a:gd name="connsiteY38" fmla="*/ 53326 h 140173"/>
                  <a:gd name="connsiteX39" fmla="*/ 44260 w 140720"/>
                  <a:gd name="connsiteY39" fmla="*/ 48423 h 140173"/>
                  <a:gd name="connsiteX40" fmla="*/ 51007 w 140720"/>
                  <a:gd name="connsiteY40" fmla="*/ 42113 h 140173"/>
                  <a:gd name="connsiteX41" fmla="*/ 58780 w 140720"/>
                  <a:gd name="connsiteY41" fmla="*/ 38282 h 140173"/>
                  <a:gd name="connsiteX42" fmla="*/ 64394 w 140720"/>
                  <a:gd name="connsiteY42" fmla="*/ 36829 h 140173"/>
                  <a:gd name="connsiteX43" fmla="*/ 70346 w 140720"/>
                  <a:gd name="connsiteY43" fmla="*/ 36273 h 140173"/>
                  <a:gd name="connsiteX44" fmla="*/ 70365 w 140720"/>
                  <a:gd name="connsiteY44" fmla="*/ 36273 h 140173"/>
                  <a:gd name="connsiteX45" fmla="*/ 76344 w 140720"/>
                  <a:gd name="connsiteY45" fmla="*/ 36829 h 140173"/>
                  <a:gd name="connsiteX46" fmla="*/ 87417 w 140720"/>
                  <a:gd name="connsiteY46" fmla="*/ 40815 h 140173"/>
                  <a:gd name="connsiteX47" fmla="*/ 92310 w 140720"/>
                  <a:gd name="connsiteY47" fmla="*/ 44262 h 140173"/>
                  <a:gd name="connsiteX48" fmla="*/ 99927 w 140720"/>
                  <a:gd name="connsiteY48" fmla="*/ 53331 h 140173"/>
                  <a:gd name="connsiteX49" fmla="*/ 104080 w 140720"/>
                  <a:gd name="connsiteY49" fmla="*/ 64395 h 140173"/>
                  <a:gd name="connsiteX50" fmla="*/ 104082 w 140720"/>
                  <a:gd name="connsiteY50" fmla="*/ 76376 h 14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0720" h="140173">
                    <a:moveTo>
                      <a:pt x="138747" y="53489"/>
                    </a:moveTo>
                    <a:lnTo>
                      <a:pt x="132767" y="37725"/>
                    </a:lnTo>
                    <a:lnTo>
                      <a:pt x="122974" y="23736"/>
                    </a:lnTo>
                    <a:lnTo>
                      <a:pt x="110437" y="12517"/>
                    </a:lnTo>
                    <a:lnTo>
                      <a:pt x="95414" y="4542"/>
                    </a:lnTo>
                    <a:lnTo>
                      <a:pt x="78909" y="557"/>
                    </a:lnTo>
                    <a:lnTo>
                      <a:pt x="70369" y="0"/>
                    </a:lnTo>
                    <a:lnTo>
                      <a:pt x="61856" y="557"/>
                    </a:lnTo>
                    <a:lnTo>
                      <a:pt x="45533" y="4542"/>
                    </a:lnTo>
                    <a:lnTo>
                      <a:pt x="30462" y="12517"/>
                    </a:lnTo>
                    <a:lnTo>
                      <a:pt x="17779" y="23736"/>
                    </a:lnTo>
                    <a:lnTo>
                      <a:pt x="8150" y="37725"/>
                    </a:lnTo>
                    <a:lnTo>
                      <a:pt x="1977" y="53489"/>
                    </a:lnTo>
                    <a:lnTo>
                      <a:pt x="0" y="70352"/>
                    </a:lnTo>
                    <a:lnTo>
                      <a:pt x="3593" y="91795"/>
                    </a:lnTo>
                    <a:lnTo>
                      <a:pt x="9617" y="108363"/>
                    </a:lnTo>
                    <a:lnTo>
                      <a:pt x="23753" y="122984"/>
                    </a:lnTo>
                    <a:lnTo>
                      <a:pt x="37707" y="132741"/>
                    </a:lnTo>
                    <a:lnTo>
                      <a:pt x="45514" y="136197"/>
                    </a:lnTo>
                    <a:lnTo>
                      <a:pt x="61838" y="140174"/>
                    </a:lnTo>
                    <a:lnTo>
                      <a:pt x="78881" y="140174"/>
                    </a:lnTo>
                    <a:lnTo>
                      <a:pt x="95386" y="136197"/>
                    </a:lnTo>
                    <a:lnTo>
                      <a:pt x="110409" y="128213"/>
                    </a:lnTo>
                    <a:lnTo>
                      <a:pt x="122946" y="116994"/>
                    </a:lnTo>
                    <a:lnTo>
                      <a:pt x="132740" y="103041"/>
                    </a:lnTo>
                    <a:lnTo>
                      <a:pt x="138717" y="87241"/>
                    </a:lnTo>
                    <a:lnTo>
                      <a:pt x="140721" y="70352"/>
                    </a:lnTo>
                    <a:close/>
                    <a:moveTo>
                      <a:pt x="104091" y="76376"/>
                    </a:moveTo>
                    <a:lnTo>
                      <a:pt x="99939" y="87449"/>
                    </a:lnTo>
                    <a:lnTo>
                      <a:pt x="92322" y="96510"/>
                    </a:lnTo>
                    <a:lnTo>
                      <a:pt x="82173" y="102463"/>
                    </a:lnTo>
                    <a:lnTo>
                      <a:pt x="70377" y="104466"/>
                    </a:lnTo>
                    <a:lnTo>
                      <a:pt x="58783" y="102463"/>
                    </a:lnTo>
                    <a:lnTo>
                      <a:pt x="48430" y="96510"/>
                    </a:lnTo>
                    <a:lnTo>
                      <a:pt x="40813" y="87449"/>
                    </a:lnTo>
                    <a:lnTo>
                      <a:pt x="36807" y="76376"/>
                    </a:lnTo>
                    <a:lnTo>
                      <a:pt x="36277" y="70378"/>
                    </a:lnTo>
                    <a:lnTo>
                      <a:pt x="38280" y="58775"/>
                    </a:lnTo>
                    <a:lnTo>
                      <a:pt x="40813" y="53326"/>
                    </a:lnTo>
                    <a:lnTo>
                      <a:pt x="44260" y="48423"/>
                    </a:lnTo>
                    <a:lnTo>
                      <a:pt x="51007" y="42113"/>
                    </a:lnTo>
                    <a:lnTo>
                      <a:pt x="58780" y="38282"/>
                    </a:lnTo>
                    <a:lnTo>
                      <a:pt x="64394" y="36829"/>
                    </a:lnTo>
                    <a:lnTo>
                      <a:pt x="70346" y="36273"/>
                    </a:lnTo>
                    <a:lnTo>
                      <a:pt x="70365" y="36273"/>
                    </a:lnTo>
                    <a:lnTo>
                      <a:pt x="76344" y="36829"/>
                    </a:lnTo>
                    <a:lnTo>
                      <a:pt x="87417" y="40815"/>
                    </a:lnTo>
                    <a:lnTo>
                      <a:pt x="92310" y="44262"/>
                    </a:lnTo>
                    <a:lnTo>
                      <a:pt x="99927" y="53331"/>
                    </a:lnTo>
                    <a:lnTo>
                      <a:pt x="104080" y="64395"/>
                    </a:lnTo>
                    <a:lnTo>
                      <a:pt x="104082" y="76376"/>
                    </a:lnTo>
                    <a:close/>
                  </a:path>
                </a:pathLst>
              </a:custGeom>
              <a:solidFill>
                <a:schemeClr val="bg1"/>
              </a:solidFill>
              <a:ln w="7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D11D929E-DCCE-45E6-ADED-E6C700CBAC9B}"/>
                </a:ext>
              </a:extLst>
            </p:cNvPr>
            <p:cNvSpPr txBox="1"/>
            <p:nvPr/>
          </p:nvSpPr>
          <p:spPr>
            <a:xfrm>
              <a:off x="6022958" y="2782310"/>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1</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DIRECT</a:t>
              </a:r>
            </a:p>
          </p:txBody>
        </p:sp>
      </p:grpSp>
      <p:grpSp>
        <p:nvGrpSpPr>
          <p:cNvPr id="113" name="Group 112" descr="Scope 3 downstream">
            <a:extLst>
              <a:ext uri="{FF2B5EF4-FFF2-40B4-BE49-F238E27FC236}">
                <a16:creationId xmlns:a16="http://schemas.microsoft.com/office/drawing/2014/main" id="{AB0C303C-1D6C-4849-8C3A-F330A1633D67}"/>
              </a:ext>
            </a:extLst>
          </p:cNvPr>
          <p:cNvGrpSpPr/>
          <p:nvPr/>
        </p:nvGrpSpPr>
        <p:grpSpPr>
          <a:xfrm>
            <a:off x="6832769" y="2465266"/>
            <a:ext cx="3928967" cy="3455478"/>
            <a:chOff x="6832769" y="2465266"/>
            <a:chExt cx="3928967" cy="3455478"/>
          </a:xfrm>
        </p:grpSpPr>
        <p:sp>
          <p:nvSpPr>
            <p:cNvPr id="12" name="Arc 11">
              <a:extLst>
                <a:ext uri="{FF2B5EF4-FFF2-40B4-BE49-F238E27FC236}">
                  <a16:creationId xmlns:a16="http://schemas.microsoft.com/office/drawing/2014/main" id="{B8988560-6296-42A2-9B74-70E4E68976B3}"/>
                </a:ext>
              </a:extLst>
            </p:cNvPr>
            <p:cNvSpPr/>
            <p:nvPr/>
          </p:nvSpPr>
          <p:spPr>
            <a:xfrm rot="5400000">
              <a:off x="7331588" y="2465266"/>
              <a:ext cx="2950985" cy="2950985"/>
            </a:xfrm>
            <a:prstGeom prst="arc">
              <a:avLst>
                <a:gd name="adj1" fmla="val 16200000"/>
                <a:gd name="adj2" fmla="val 8200872"/>
              </a:avLst>
            </a:prstGeom>
            <a:ln w="762000">
              <a:gradFill flip="none" rotWithShape="1">
                <a:gsLst>
                  <a:gs pos="26000">
                    <a:schemeClr val="tx2"/>
                  </a:gs>
                  <a:gs pos="61000">
                    <a:srgbClr val="24B1D8"/>
                  </a:gs>
                </a:gsLst>
                <a:lin ang="19200000" scaled="0"/>
                <a:tileRect/>
              </a:gradFill>
              <a:headEnd type="none" w="lg"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8B345BEB-FEAE-4589-90E5-3B939A1A4E4F}"/>
                </a:ext>
              </a:extLst>
            </p:cNvPr>
            <p:cNvGrpSpPr/>
            <p:nvPr/>
          </p:nvGrpSpPr>
          <p:grpSpPr>
            <a:xfrm>
              <a:off x="6832769" y="3096141"/>
              <a:ext cx="3928967" cy="2824603"/>
              <a:chOff x="6832769" y="3096141"/>
              <a:chExt cx="3928967" cy="2824603"/>
            </a:xfrm>
          </p:grpSpPr>
          <p:sp>
            <p:nvSpPr>
              <p:cNvPr id="15" name="Isosceles Triangle 14">
                <a:extLst>
                  <a:ext uri="{FF2B5EF4-FFF2-40B4-BE49-F238E27FC236}">
                    <a16:creationId xmlns:a16="http://schemas.microsoft.com/office/drawing/2014/main" id="{FD4E477A-6DCC-4750-8A76-7E2C0C11421E}"/>
                  </a:ext>
                </a:extLst>
              </p:cNvPr>
              <p:cNvSpPr/>
              <p:nvPr/>
            </p:nvSpPr>
            <p:spPr bwMode="auto">
              <a:xfrm>
                <a:off x="9896255" y="3591474"/>
                <a:ext cx="768096" cy="347472"/>
              </a:xfrm>
              <a:prstGeom prst="triangle">
                <a:avLst/>
              </a:prstGeom>
              <a:solidFill>
                <a:srgbClr val="24B1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8EE1046A-7554-4BA7-9634-0C14E0B4A0F0}"/>
                  </a:ext>
                </a:extLst>
              </p:cNvPr>
              <p:cNvSpPr txBox="1"/>
              <p:nvPr/>
            </p:nvSpPr>
            <p:spPr>
              <a:xfrm>
                <a:off x="6832769" y="3881601"/>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Transportation and distribution</a:t>
                </a:r>
              </a:p>
            </p:txBody>
          </p:sp>
          <p:sp>
            <p:nvSpPr>
              <p:cNvPr id="35" name="TextBox 34">
                <a:extLst>
                  <a:ext uri="{FF2B5EF4-FFF2-40B4-BE49-F238E27FC236}">
                    <a16:creationId xmlns:a16="http://schemas.microsoft.com/office/drawing/2014/main" id="{228BD75B-2B73-4F4E-8D85-1838E75A0C8C}"/>
                  </a:ext>
                </a:extLst>
              </p:cNvPr>
              <p:cNvSpPr txBox="1"/>
              <p:nvPr/>
            </p:nvSpPr>
            <p:spPr>
              <a:xfrm>
                <a:off x="6959848" y="4700534"/>
                <a:ext cx="867537"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Processing of sold products</a:t>
                </a:r>
              </a:p>
            </p:txBody>
          </p:sp>
          <p:sp>
            <p:nvSpPr>
              <p:cNvPr id="36" name="TextBox 35">
                <a:extLst>
                  <a:ext uri="{FF2B5EF4-FFF2-40B4-BE49-F238E27FC236}">
                    <a16:creationId xmlns:a16="http://schemas.microsoft.com/office/drawing/2014/main" id="{E5AA88CE-7BA6-4606-9112-F1CE582A6081}"/>
                  </a:ext>
                </a:extLst>
              </p:cNvPr>
              <p:cNvSpPr txBox="1"/>
              <p:nvPr/>
            </p:nvSpPr>
            <p:spPr>
              <a:xfrm>
                <a:off x="7518597" y="5373451"/>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Use of sold products</a:t>
                </a:r>
              </a:p>
            </p:txBody>
          </p:sp>
          <p:sp>
            <p:nvSpPr>
              <p:cNvPr id="37" name="TextBox 36">
                <a:extLst>
                  <a:ext uri="{FF2B5EF4-FFF2-40B4-BE49-F238E27FC236}">
                    <a16:creationId xmlns:a16="http://schemas.microsoft.com/office/drawing/2014/main" id="{B37049C1-5E94-4EF5-AB1B-265D80B3485D}"/>
                  </a:ext>
                </a:extLst>
              </p:cNvPr>
              <p:cNvSpPr txBox="1"/>
              <p:nvPr/>
            </p:nvSpPr>
            <p:spPr>
              <a:xfrm>
                <a:off x="8367140" y="5546795"/>
                <a:ext cx="946135" cy="3739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End-of-life treatment of sold products</a:t>
                </a:r>
              </a:p>
            </p:txBody>
          </p:sp>
          <p:sp>
            <p:nvSpPr>
              <p:cNvPr id="38" name="TextBox 37">
                <a:extLst>
                  <a:ext uri="{FF2B5EF4-FFF2-40B4-BE49-F238E27FC236}">
                    <a16:creationId xmlns:a16="http://schemas.microsoft.com/office/drawing/2014/main" id="{44322652-5D1F-4004-B0D0-9A1008A3F984}"/>
                  </a:ext>
                </a:extLst>
              </p:cNvPr>
              <p:cNvSpPr txBox="1"/>
              <p:nvPr/>
            </p:nvSpPr>
            <p:spPr>
              <a:xfrm>
                <a:off x="9128565" y="5400727"/>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Leased </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assets</a:t>
                </a:r>
              </a:p>
            </p:txBody>
          </p:sp>
          <p:sp>
            <p:nvSpPr>
              <p:cNvPr id="39" name="TextBox 38">
                <a:extLst>
                  <a:ext uri="{FF2B5EF4-FFF2-40B4-BE49-F238E27FC236}">
                    <a16:creationId xmlns:a16="http://schemas.microsoft.com/office/drawing/2014/main" id="{55616C23-A48C-4738-BB75-7BA6FDD08298}"/>
                  </a:ext>
                </a:extLst>
              </p:cNvPr>
              <p:cNvSpPr txBox="1"/>
              <p:nvPr/>
            </p:nvSpPr>
            <p:spPr>
              <a:xfrm>
                <a:off x="9597965" y="4825183"/>
                <a:ext cx="946135" cy="12465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Franchises</a:t>
                </a:r>
              </a:p>
            </p:txBody>
          </p:sp>
          <p:sp>
            <p:nvSpPr>
              <p:cNvPr id="40" name="TextBox 39">
                <a:extLst>
                  <a:ext uri="{FF2B5EF4-FFF2-40B4-BE49-F238E27FC236}">
                    <a16:creationId xmlns:a16="http://schemas.microsoft.com/office/drawing/2014/main" id="{8E67B05A-125B-45C1-89EB-69EEE6162C40}"/>
                  </a:ext>
                </a:extLst>
              </p:cNvPr>
              <p:cNvSpPr txBox="1"/>
              <p:nvPr/>
            </p:nvSpPr>
            <p:spPr>
              <a:xfrm>
                <a:off x="9815601" y="4165973"/>
                <a:ext cx="946135" cy="12465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Investments</a:t>
                </a:r>
              </a:p>
            </p:txBody>
          </p:sp>
          <p:sp>
            <p:nvSpPr>
              <p:cNvPr id="43" name="Graphic 169">
                <a:extLst>
                  <a:ext uri="{FF2B5EF4-FFF2-40B4-BE49-F238E27FC236}">
                    <a16:creationId xmlns:a16="http://schemas.microsoft.com/office/drawing/2014/main" id="{DE980B6B-E1B3-4EA2-BFE4-3DE31C356009}"/>
                  </a:ext>
                </a:extLst>
              </p:cNvPr>
              <p:cNvSpPr/>
              <p:nvPr/>
            </p:nvSpPr>
            <p:spPr>
              <a:xfrm>
                <a:off x="9416985" y="4915586"/>
                <a:ext cx="403762" cy="448675"/>
              </a:xfrm>
              <a:custGeom>
                <a:avLst/>
                <a:gdLst>
                  <a:gd name="connsiteX0" fmla="*/ 168257 w 403762"/>
                  <a:gd name="connsiteY0" fmla="*/ 335171 h 448675"/>
                  <a:gd name="connsiteX1" fmla="*/ 175665 w 403762"/>
                  <a:gd name="connsiteY1" fmla="*/ 335171 h 448675"/>
                  <a:gd name="connsiteX2" fmla="*/ 175665 w 403762"/>
                  <a:gd name="connsiteY2" fmla="*/ 342579 h 448675"/>
                  <a:gd name="connsiteX3" fmla="*/ 175665 w 403762"/>
                  <a:gd name="connsiteY3" fmla="*/ 374991 h 448675"/>
                  <a:gd name="connsiteX4" fmla="*/ 275680 w 403762"/>
                  <a:gd name="connsiteY4" fmla="*/ 374991 h 448675"/>
                  <a:gd name="connsiteX5" fmla="*/ 275680 w 403762"/>
                  <a:gd name="connsiteY5" fmla="*/ 158293 h 448675"/>
                  <a:gd name="connsiteX6" fmla="*/ 275680 w 403762"/>
                  <a:gd name="connsiteY6" fmla="*/ 150885 h 448675"/>
                  <a:gd name="connsiteX7" fmla="*/ 275680 w 403762"/>
                  <a:gd name="connsiteY7" fmla="*/ 73559 h 448675"/>
                  <a:gd name="connsiteX8" fmla="*/ 21476 w 403762"/>
                  <a:gd name="connsiteY8" fmla="*/ -63 h 448675"/>
                  <a:gd name="connsiteX9" fmla="*/ 21476 w 403762"/>
                  <a:gd name="connsiteY9" fmla="*/ 374991 h 448675"/>
                  <a:gd name="connsiteX10" fmla="*/ 121491 w 403762"/>
                  <a:gd name="connsiteY10" fmla="*/ 374991 h 448675"/>
                  <a:gd name="connsiteX11" fmla="*/ 121491 w 403762"/>
                  <a:gd name="connsiteY11" fmla="*/ 342579 h 448675"/>
                  <a:gd name="connsiteX12" fmla="*/ 121491 w 403762"/>
                  <a:gd name="connsiteY12" fmla="*/ 335171 h 448675"/>
                  <a:gd name="connsiteX13" fmla="*/ 128899 w 403762"/>
                  <a:gd name="connsiteY13" fmla="*/ 335171 h 448675"/>
                  <a:gd name="connsiteX14" fmla="*/ 168257 w 403762"/>
                  <a:gd name="connsiteY14" fmla="*/ 335171 h 448675"/>
                  <a:gd name="connsiteX15" fmla="*/ 390974 w 403762"/>
                  <a:gd name="connsiteY15" fmla="*/ 429166 h 448675"/>
                  <a:gd name="connsiteX16" fmla="*/ 290497 w 403762"/>
                  <a:gd name="connsiteY16" fmla="*/ 429166 h 448675"/>
                  <a:gd name="connsiteX17" fmla="*/ 283088 w 403762"/>
                  <a:gd name="connsiteY17" fmla="*/ 429166 h 448675"/>
                  <a:gd name="connsiteX18" fmla="*/ 275680 w 403762"/>
                  <a:gd name="connsiteY18" fmla="*/ 429166 h 448675"/>
                  <a:gd name="connsiteX19" fmla="*/ 175665 w 403762"/>
                  <a:gd name="connsiteY19" fmla="*/ 429166 h 448675"/>
                  <a:gd name="connsiteX20" fmla="*/ 168257 w 403762"/>
                  <a:gd name="connsiteY20" fmla="*/ 429166 h 448675"/>
                  <a:gd name="connsiteX21" fmla="*/ 160848 w 403762"/>
                  <a:gd name="connsiteY21" fmla="*/ 429166 h 448675"/>
                  <a:gd name="connsiteX22" fmla="*/ 135845 w 403762"/>
                  <a:gd name="connsiteY22" fmla="*/ 429166 h 448675"/>
                  <a:gd name="connsiteX23" fmla="*/ 128436 w 403762"/>
                  <a:gd name="connsiteY23" fmla="*/ 429166 h 448675"/>
                  <a:gd name="connsiteX24" fmla="*/ 121028 w 403762"/>
                  <a:gd name="connsiteY24" fmla="*/ 429166 h 448675"/>
                  <a:gd name="connsiteX25" fmla="*/ 14068 w 403762"/>
                  <a:gd name="connsiteY25" fmla="*/ 429166 h 448675"/>
                  <a:gd name="connsiteX26" fmla="*/ 6659 w 403762"/>
                  <a:gd name="connsiteY26" fmla="*/ 429166 h 448675"/>
                  <a:gd name="connsiteX27" fmla="*/ 177 w 403762"/>
                  <a:gd name="connsiteY27" fmla="*/ 429166 h 448675"/>
                  <a:gd name="connsiteX28" fmla="*/ 177 w 403762"/>
                  <a:gd name="connsiteY28" fmla="*/ 448613 h 448675"/>
                  <a:gd name="connsiteX29" fmla="*/ 403939 w 403762"/>
                  <a:gd name="connsiteY29" fmla="*/ 448613 h 448675"/>
                  <a:gd name="connsiteX30" fmla="*/ 403939 w 403762"/>
                  <a:gd name="connsiteY30" fmla="*/ 429166 h 448675"/>
                  <a:gd name="connsiteX31" fmla="*/ 397457 w 403762"/>
                  <a:gd name="connsiteY31" fmla="*/ 429166 h 448675"/>
                  <a:gd name="connsiteX32" fmla="*/ 390974 w 403762"/>
                  <a:gd name="connsiteY32" fmla="*/ 429166 h 448675"/>
                  <a:gd name="connsiteX33" fmla="*/ 290034 w 403762"/>
                  <a:gd name="connsiteY33" fmla="*/ 165239 h 448675"/>
                  <a:gd name="connsiteX34" fmla="*/ 290034 w 403762"/>
                  <a:gd name="connsiteY34" fmla="*/ 374991 h 448675"/>
                  <a:gd name="connsiteX35" fmla="*/ 290034 w 403762"/>
                  <a:gd name="connsiteY35" fmla="*/ 382400 h 448675"/>
                  <a:gd name="connsiteX36" fmla="*/ 290034 w 403762"/>
                  <a:gd name="connsiteY36" fmla="*/ 414812 h 448675"/>
                  <a:gd name="connsiteX37" fmla="*/ 383566 w 403762"/>
                  <a:gd name="connsiteY37" fmla="*/ 414812 h 448675"/>
                  <a:gd name="connsiteX38" fmla="*/ 383566 w 403762"/>
                  <a:gd name="connsiteY38" fmla="*/ 165239 h 448675"/>
                  <a:gd name="connsiteX39" fmla="*/ 290034 w 403762"/>
                  <a:gd name="connsiteY39" fmla="*/ 165239 h 448675"/>
                  <a:gd name="connsiteX40" fmla="*/ 135845 w 403762"/>
                  <a:gd name="connsiteY40" fmla="*/ 382400 h 448675"/>
                  <a:gd name="connsiteX41" fmla="*/ 135845 w 403762"/>
                  <a:gd name="connsiteY41" fmla="*/ 414812 h 448675"/>
                  <a:gd name="connsiteX42" fmla="*/ 160848 w 403762"/>
                  <a:gd name="connsiteY42" fmla="*/ 414812 h 448675"/>
                  <a:gd name="connsiteX43" fmla="*/ 160848 w 403762"/>
                  <a:gd name="connsiteY43" fmla="*/ 382400 h 448675"/>
                  <a:gd name="connsiteX44" fmla="*/ 160848 w 403762"/>
                  <a:gd name="connsiteY44" fmla="*/ 374991 h 448675"/>
                  <a:gd name="connsiteX45" fmla="*/ 160848 w 403762"/>
                  <a:gd name="connsiteY45" fmla="*/ 349988 h 448675"/>
                  <a:gd name="connsiteX46" fmla="*/ 135845 w 403762"/>
                  <a:gd name="connsiteY46" fmla="*/ 349988 h 448675"/>
                  <a:gd name="connsiteX47" fmla="*/ 135845 w 403762"/>
                  <a:gd name="connsiteY47" fmla="*/ 374991 h 448675"/>
                  <a:gd name="connsiteX48" fmla="*/ 135845 w 403762"/>
                  <a:gd name="connsiteY48" fmla="*/ 382400 h 448675"/>
                  <a:gd name="connsiteX49" fmla="*/ 121491 w 403762"/>
                  <a:gd name="connsiteY49" fmla="*/ 414812 h 448675"/>
                  <a:gd name="connsiteX50" fmla="*/ 121491 w 403762"/>
                  <a:gd name="connsiteY50" fmla="*/ 389808 h 448675"/>
                  <a:gd name="connsiteX51" fmla="*/ 21476 w 403762"/>
                  <a:gd name="connsiteY51" fmla="*/ 389808 h 448675"/>
                  <a:gd name="connsiteX52" fmla="*/ 21476 w 403762"/>
                  <a:gd name="connsiteY52" fmla="*/ 414812 h 448675"/>
                  <a:gd name="connsiteX53" fmla="*/ 121491 w 403762"/>
                  <a:gd name="connsiteY53" fmla="*/ 414812 h 448675"/>
                  <a:gd name="connsiteX54" fmla="*/ 275680 w 403762"/>
                  <a:gd name="connsiteY54" fmla="*/ 389345 h 448675"/>
                  <a:gd name="connsiteX55" fmla="*/ 175665 w 403762"/>
                  <a:gd name="connsiteY55" fmla="*/ 389345 h 448675"/>
                  <a:gd name="connsiteX56" fmla="*/ 175665 w 403762"/>
                  <a:gd name="connsiteY56" fmla="*/ 414349 h 448675"/>
                  <a:gd name="connsiteX57" fmla="*/ 275680 w 403762"/>
                  <a:gd name="connsiteY57" fmla="*/ 414349 h 448675"/>
                  <a:gd name="connsiteX58" fmla="*/ 275680 w 403762"/>
                  <a:gd name="connsiteY58" fmla="*/ 389345 h 448675"/>
                  <a:gd name="connsiteX59" fmla="*/ 208077 w 403762"/>
                  <a:gd name="connsiteY59" fmla="*/ 310167 h 448675"/>
                  <a:gd name="connsiteX60" fmla="*/ 200669 w 403762"/>
                  <a:gd name="connsiteY60" fmla="*/ 310167 h 448675"/>
                  <a:gd name="connsiteX61" fmla="*/ 200669 w 403762"/>
                  <a:gd name="connsiteY61" fmla="*/ 302758 h 448675"/>
                  <a:gd name="connsiteX62" fmla="*/ 200669 w 403762"/>
                  <a:gd name="connsiteY62" fmla="*/ 262938 h 448675"/>
                  <a:gd name="connsiteX63" fmla="*/ 200669 w 403762"/>
                  <a:gd name="connsiteY63" fmla="*/ 255529 h 448675"/>
                  <a:gd name="connsiteX64" fmla="*/ 208077 w 403762"/>
                  <a:gd name="connsiteY64" fmla="*/ 255529 h 448675"/>
                  <a:gd name="connsiteX65" fmla="*/ 247898 w 403762"/>
                  <a:gd name="connsiteY65" fmla="*/ 255529 h 448675"/>
                  <a:gd name="connsiteX66" fmla="*/ 255306 w 403762"/>
                  <a:gd name="connsiteY66" fmla="*/ 255529 h 448675"/>
                  <a:gd name="connsiteX67" fmla="*/ 255306 w 403762"/>
                  <a:gd name="connsiteY67" fmla="*/ 262938 h 448675"/>
                  <a:gd name="connsiteX68" fmla="*/ 255306 w 403762"/>
                  <a:gd name="connsiteY68" fmla="*/ 302758 h 448675"/>
                  <a:gd name="connsiteX69" fmla="*/ 255306 w 403762"/>
                  <a:gd name="connsiteY69" fmla="*/ 310167 h 448675"/>
                  <a:gd name="connsiteX70" fmla="*/ 247898 w 403762"/>
                  <a:gd name="connsiteY70" fmla="*/ 310167 h 448675"/>
                  <a:gd name="connsiteX71" fmla="*/ 208077 w 403762"/>
                  <a:gd name="connsiteY71" fmla="*/ 310167 h 448675"/>
                  <a:gd name="connsiteX72" fmla="*/ 175665 w 403762"/>
                  <a:gd name="connsiteY72" fmla="*/ 262938 h 448675"/>
                  <a:gd name="connsiteX73" fmla="*/ 175665 w 403762"/>
                  <a:gd name="connsiteY73" fmla="*/ 302758 h 448675"/>
                  <a:gd name="connsiteX74" fmla="*/ 175665 w 403762"/>
                  <a:gd name="connsiteY74" fmla="*/ 310167 h 448675"/>
                  <a:gd name="connsiteX75" fmla="*/ 168257 w 403762"/>
                  <a:gd name="connsiteY75" fmla="*/ 310167 h 448675"/>
                  <a:gd name="connsiteX76" fmla="*/ 128436 w 403762"/>
                  <a:gd name="connsiteY76" fmla="*/ 310167 h 448675"/>
                  <a:gd name="connsiteX77" fmla="*/ 121028 w 403762"/>
                  <a:gd name="connsiteY77" fmla="*/ 310167 h 448675"/>
                  <a:gd name="connsiteX78" fmla="*/ 121028 w 403762"/>
                  <a:gd name="connsiteY78" fmla="*/ 302758 h 448675"/>
                  <a:gd name="connsiteX79" fmla="*/ 121028 w 403762"/>
                  <a:gd name="connsiteY79" fmla="*/ 262938 h 448675"/>
                  <a:gd name="connsiteX80" fmla="*/ 121028 w 403762"/>
                  <a:gd name="connsiteY80" fmla="*/ 255529 h 448675"/>
                  <a:gd name="connsiteX81" fmla="*/ 128436 w 403762"/>
                  <a:gd name="connsiteY81" fmla="*/ 255529 h 448675"/>
                  <a:gd name="connsiteX82" fmla="*/ 168257 w 403762"/>
                  <a:gd name="connsiteY82" fmla="*/ 255529 h 448675"/>
                  <a:gd name="connsiteX83" fmla="*/ 175665 w 403762"/>
                  <a:gd name="connsiteY83" fmla="*/ 255529 h 448675"/>
                  <a:gd name="connsiteX84" fmla="*/ 175665 w 403762"/>
                  <a:gd name="connsiteY84" fmla="*/ 262938 h 448675"/>
                  <a:gd name="connsiteX85" fmla="*/ 168257 w 403762"/>
                  <a:gd name="connsiteY85" fmla="*/ 230526 h 448675"/>
                  <a:gd name="connsiteX86" fmla="*/ 128436 w 403762"/>
                  <a:gd name="connsiteY86" fmla="*/ 230526 h 448675"/>
                  <a:gd name="connsiteX87" fmla="*/ 121028 w 403762"/>
                  <a:gd name="connsiteY87" fmla="*/ 230526 h 448675"/>
                  <a:gd name="connsiteX88" fmla="*/ 121028 w 403762"/>
                  <a:gd name="connsiteY88" fmla="*/ 223117 h 448675"/>
                  <a:gd name="connsiteX89" fmla="*/ 121028 w 403762"/>
                  <a:gd name="connsiteY89" fmla="*/ 183297 h 448675"/>
                  <a:gd name="connsiteX90" fmla="*/ 121028 w 403762"/>
                  <a:gd name="connsiteY90" fmla="*/ 175888 h 448675"/>
                  <a:gd name="connsiteX91" fmla="*/ 128436 w 403762"/>
                  <a:gd name="connsiteY91" fmla="*/ 175888 h 448675"/>
                  <a:gd name="connsiteX92" fmla="*/ 168257 w 403762"/>
                  <a:gd name="connsiteY92" fmla="*/ 175888 h 448675"/>
                  <a:gd name="connsiteX93" fmla="*/ 175665 w 403762"/>
                  <a:gd name="connsiteY93" fmla="*/ 175888 h 448675"/>
                  <a:gd name="connsiteX94" fmla="*/ 175665 w 403762"/>
                  <a:gd name="connsiteY94" fmla="*/ 183297 h 448675"/>
                  <a:gd name="connsiteX95" fmla="*/ 175665 w 403762"/>
                  <a:gd name="connsiteY95" fmla="*/ 223117 h 448675"/>
                  <a:gd name="connsiteX96" fmla="*/ 175665 w 403762"/>
                  <a:gd name="connsiteY96" fmla="*/ 230526 h 448675"/>
                  <a:gd name="connsiteX97" fmla="*/ 168257 w 403762"/>
                  <a:gd name="connsiteY97" fmla="*/ 230526 h 448675"/>
                  <a:gd name="connsiteX98" fmla="*/ 96487 w 403762"/>
                  <a:gd name="connsiteY98" fmla="*/ 104119 h 448675"/>
                  <a:gd name="connsiteX99" fmla="*/ 96487 w 403762"/>
                  <a:gd name="connsiteY99" fmla="*/ 143939 h 448675"/>
                  <a:gd name="connsiteX100" fmla="*/ 96487 w 403762"/>
                  <a:gd name="connsiteY100" fmla="*/ 151348 h 448675"/>
                  <a:gd name="connsiteX101" fmla="*/ 89079 w 403762"/>
                  <a:gd name="connsiteY101" fmla="*/ 151348 h 448675"/>
                  <a:gd name="connsiteX102" fmla="*/ 49258 w 403762"/>
                  <a:gd name="connsiteY102" fmla="*/ 151348 h 448675"/>
                  <a:gd name="connsiteX103" fmla="*/ 41850 w 403762"/>
                  <a:gd name="connsiteY103" fmla="*/ 151348 h 448675"/>
                  <a:gd name="connsiteX104" fmla="*/ 41850 w 403762"/>
                  <a:gd name="connsiteY104" fmla="*/ 143939 h 448675"/>
                  <a:gd name="connsiteX105" fmla="*/ 41850 w 403762"/>
                  <a:gd name="connsiteY105" fmla="*/ 104119 h 448675"/>
                  <a:gd name="connsiteX106" fmla="*/ 41850 w 403762"/>
                  <a:gd name="connsiteY106" fmla="*/ 96710 h 448675"/>
                  <a:gd name="connsiteX107" fmla="*/ 49258 w 403762"/>
                  <a:gd name="connsiteY107" fmla="*/ 96710 h 448675"/>
                  <a:gd name="connsiteX108" fmla="*/ 89079 w 403762"/>
                  <a:gd name="connsiteY108" fmla="*/ 96710 h 448675"/>
                  <a:gd name="connsiteX109" fmla="*/ 96487 w 403762"/>
                  <a:gd name="connsiteY109" fmla="*/ 96710 h 448675"/>
                  <a:gd name="connsiteX110" fmla="*/ 96487 w 403762"/>
                  <a:gd name="connsiteY110" fmla="*/ 104119 h 448675"/>
                  <a:gd name="connsiteX111" fmla="*/ 168257 w 403762"/>
                  <a:gd name="connsiteY111" fmla="*/ 151348 h 448675"/>
                  <a:gd name="connsiteX112" fmla="*/ 128436 w 403762"/>
                  <a:gd name="connsiteY112" fmla="*/ 151348 h 448675"/>
                  <a:gd name="connsiteX113" fmla="*/ 121028 w 403762"/>
                  <a:gd name="connsiteY113" fmla="*/ 151348 h 448675"/>
                  <a:gd name="connsiteX114" fmla="*/ 121028 w 403762"/>
                  <a:gd name="connsiteY114" fmla="*/ 143939 h 448675"/>
                  <a:gd name="connsiteX115" fmla="*/ 121028 w 403762"/>
                  <a:gd name="connsiteY115" fmla="*/ 104119 h 448675"/>
                  <a:gd name="connsiteX116" fmla="*/ 121028 w 403762"/>
                  <a:gd name="connsiteY116" fmla="*/ 96710 h 448675"/>
                  <a:gd name="connsiteX117" fmla="*/ 128436 w 403762"/>
                  <a:gd name="connsiteY117" fmla="*/ 96710 h 448675"/>
                  <a:gd name="connsiteX118" fmla="*/ 168257 w 403762"/>
                  <a:gd name="connsiteY118" fmla="*/ 96710 h 448675"/>
                  <a:gd name="connsiteX119" fmla="*/ 175665 w 403762"/>
                  <a:gd name="connsiteY119" fmla="*/ 96710 h 448675"/>
                  <a:gd name="connsiteX120" fmla="*/ 175665 w 403762"/>
                  <a:gd name="connsiteY120" fmla="*/ 104119 h 448675"/>
                  <a:gd name="connsiteX121" fmla="*/ 175665 w 403762"/>
                  <a:gd name="connsiteY121" fmla="*/ 143939 h 448675"/>
                  <a:gd name="connsiteX122" fmla="*/ 175665 w 403762"/>
                  <a:gd name="connsiteY122" fmla="*/ 151348 h 448675"/>
                  <a:gd name="connsiteX123" fmla="*/ 168257 w 403762"/>
                  <a:gd name="connsiteY123" fmla="*/ 151348 h 448675"/>
                  <a:gd name="connsiteX124" fmla="*/ 247898 w 403762"/>
                  <a:gd name="connsiteY124" fmla="*/ 230526 h 448675"/>
                  <a:gd name="connsiteX125" fmla="*/ 208077 w 403762"/>
                  <a:gd name="connsiteY125" fmla="*/ 230526 h 448675"/>
                  <a:gd name="connsiteX126" fmla="*/ 200669 w 403762"/>
                  <a:gd name="connsiteY126" fmla="*/ 230526 h 448675"/>
                  <a:gd name="connsiteX127" fmla="*/ 200669 w 403762"/>
                  <a:gd name="connsiteY127" fmla="*/ 223117 h 448675"/>
                  <a:gd name="connsiteX128" fmla="*/ 200669 w 403762"/>
                  <a:gd name="connsiteY128" fmla="*/ 183297 h 448675"/>
                  <a:gd name="connsiteX129" fmla="*/ 200669 w 403762"/>
                  <a:gd name="connsiteY129" fmla="*/ 175888 h 448675"/>
                  <a:gd name="connsiteX130" fmla="*/ 208077 w 403762"/>
                  <a:gd name="connsiteY130" fmla="*/ 175888 h 448675"/>
                  <a:gd name="connsiteX131" fmla="*/ 247898 w 403762"/>
                  <a:gd name="connsiteY131" fmla="*/ 175888 h 448675"/>
                  <a:gd name="connsiteX132" fmla="*/ 255306 w 403762"/>
                  <a:gd name="connsiteY132" fmla="*/ 175888 h 448675"/>
                  <a:gd name="connsiteX133" fmla="*/ 255306 w 403762"/>
                  <a:gd name="connsiteY133" fmla="*/ 183297 h 448675"/>
                  <a:gd name="connsiteX134" fmla="*/ 255306 w 403762"/>
                  <a:gd name="connsiteY134" fmla="*/ 223117 h 448675"/>
                  <a:gd name="connsiteX135" fmla="*/ 255306 w 403762"/>
                  <a:gd name="connsiteY135" fmla="*/ 230526 h 448675"/>
                  <a:gd name="connsiteX136" fmla="*/ 247898 w 403762"/>
                  <a:gd name="connsiteY136" fmla="*/ 230526 h 448675"/>
                  <a:gd name="connsiteX137" fmla="*/ 247898 w 403762"/>
                  <a:gd name="connsiteY137" fmla="*/ 151348 h 448675"/>
                  <a:gd name="connsiteX138" fmla="*/ 208077 w 403762"/>
                  <a:gd name="connsiteY138" fmla="*/ 151348 h 448675"/>
                  <a:gd name="connsiteX139" fmla="*/ 200669 w 403762"/>
                  <a:gd name="connsiteY139" fmla="*/ 151348 h 448675"/>
                  <a:gd name="connsiteX140" fmla="*/ 200669 w 403762"/>
                  <a:gd name="connsiteY140" fmla="*/ 143939 h 448675"/>
                  <a:gd name="connsiteX141" fmla="*/ 200669 w 403762"/>
                  <a:gd name="connsiteY141" fmla="*/ 104119 h 448675"/>
                  <a:gd name="connsiteX142" fmla="*/ 200669 w 403762"/>
                  <a:gd name="connsiteY142" fmla="*/ 96710 h 448675"/>
                  <a:gd name="connsiteX143" fmla="*/ 208077 w 403762"/>
                  <a:gd name="connsiteY143" fmla="*/ 96710 h 448675"/>
                  <a:gd name="connsiteX144" fmla="*/ 247898 w 403762"/>
                  <a:gd name="connsiteY144" fmla="*/ 96710 h 448675"/>
                  <a:gd name="connsiteX145" fmla="*/ 255306 w 403762"/>
                  <a:gd name="connsiteY145" fmla="*/ 96710 h 448675"/>
                  <a:gd name="connsiteX146" fmla="*/ 255306 w 403762"/>
                  <a:gd name="connsiteY146" fmla="*/ 104119 h 448675"/>
                  <a:gd name="connsiteX147" fmla="*/ 255306 w 403762"/>
                  <a:gd name="connsiteY147" fmla="*/ 143939 h 448675"/>
                  <a:gd name="connsiteX148" fmla="*/ 255306 w 403762"/>
                  <a:gd name="connsiteY148" fmla="*/ 151348 h 448675"/>
                  <a:gd name="connsiteX149" fmla="*/ 247898 w 403762"/>
                  <a:gd name="connsiteY149" fmla="*/ 151348 h 448675"/>
                  <a:gd name="connsiteX150" fmla="*/ 96487 w 403762"/>
                  <a:gd name="connsiteY150" fmla="*/ 183760 h 448675"/>
                  <a:gd name="connsiteX151" fmla="*/ 96487 w 403762"/>
                  <a:gd name="connsiteY151" fmla="*/ 223580 h 448675"/>
                  <a:gd name="connsiteX152" fmla="*/ 96487 w 403762"/>
                  <a:gd name="connsiteY152" fmla="*/ 230989 h 448675"/>
                  <a:gd name="connsiteX153" fmla="*/ 89079 w 403762"/>
                  <a:gd name="connsiteY153" fmla="*/ 230989 h 448675"/>
                  <a:gd name="connsiteX154" fmla="*/ 49258 w 403762"/>
                  <a:gd name="connsiteY154" fmla="*/ 230989 h 448675"/>
                  <a:gd name="connsiteX155" fmla="*/ 41850 w 403762"/>
                  <a:gd name="connsiteY155" fmla="*/ 230989 h 448675"/>
                  <a:gd name="connsiteX156" fmla="*/ 41850 w 403762"/>
                  <a:gd name="connsiteY156" fmla="*/ 223580 h 448675"/>
                  <a:gd name="connsiteX157" fmla="*/ 41850 w 403762"/>
                  <a:gd name="connsiteY157" fmla="*/ 183760 h 448675"/>
                  <a:gd name="connsiteX158" fmla="*/ 41850 w 403762"/>
                  <a:gd name="connsiteY158" fmla="*/ 176351 h 448675"/>
                  <a:gd name="connsiteX159" fmla="*/ 49258 w 403762"/>
                  <a:gd name="connsiteY159" fmla="*/ 176351 h 448675"/>
                  <a:gd name="connsiteX160" fmla="*/ 89079 w 403762"/>
                  <a:gd name="connsiteY160" fmla="*/ 176351 h 448675"/>
                  <a:gd name="connsiteX161" fmla="*/ 96487 w 403762"/>
                  <a:gd name="connsiteY161" fmla="*/ 176351 h 448675"/>
                  <a:gd name="connsiteX162" fmla="*/ 96487 w 403762"/>
                  <a:gd name="connsiteY162" fmla="*/ 183760 h 448675"/>
                  <a:gd name="connsiteX163" fmla="*/ 96487 w 403762"/>
                  <a:gd name="connsiteY163" fmla="*/ 262938 h 448675"/>
                  <a:gd name="connsiteX164" fmla="*/ 96487 w 403762"/>
                  <a:gd name="connsiteY164" fmla="*/ 302758 h 448675"/>
                  <a:gd name="connsiteX165" fmla="*/ 96487 w 403762"/>
                  <a:gd name="connsiteY165" fmla="*/ 310167 h 448675"/>
                  <a:gd name="connsiteX166" fmla="*/ 89079 w 403762"/>
                  <a:gd name="connsiteY166" fmla="*/ 310167 h 448675"/>
                  <a:gd name="connsiteX167" fmla="*/ 49258 w 403762"/>
                  <a:gd name="connsiteY167" fmla="*/ 310167 h 448675"/>
                  <a:gd name="connsiteX168" fmla="*/ 41850 w 403762"/>
                  <a:gd name="connsiteY168" fmla="*/ 310167 h 448675"/>
                  <a:gd name="connsiteX169" fmla="*/ 41850 w 403762"/>
                  <a:gd name="connsiteY169" fmla="*/ 302758 h 448675"/>
                  <a:gd name="connsiteX170" fmla="*/ 41850 w 403762"/>
                  <a:gd name="connsiteY170" fmla="*/ 262938 h 448675"/>
                  <a:gd name="connsiteX171" fmla="*/ 41850 w 403762"/>
                  <a:gd name="connsiteY171" fmla="*/ 255529 h 448675"/>
                  <a:gd name="connsiteX172" fmla="*/ 49258 w 403762"/>
                  <a:gd name="connsiteY172" fmla="*/ 255529 h 448675"/>
                  <a:gd name="connsiteX173" fmla="*/ 89079 w 403762"/>
                  <a:gd name="connsiteY173" fmla="*/ 255529 h 448675"/>
                  <a:gd name="connsiteX174" fmla="*/ 96487 w 403762"/>
                  <a:gd name="connsiteY174" fmla="*/ 255529 h 448675"/>
                  <a:gd name="connsiteX175" fmla="*/ 96487 w 403762"/>
                  <a:gd name="connsiteY175" fmla="*/ 262938 h 4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03762" h="448675">
                    <a:moveTo>
                      <a:pt x="168257" y="335171"/>
                    </a:moveTo>
                    <a:lnTo>
                      <a:pt x="175665" y="335171"/>
                    </a:lnTo>
                    <a:lnTo>
                      <a:pt x="175665" y="342579"/>
                    </a:lnTo>
                    <a:lnTo>
                      <a:pt x="175665" y="374991"/>
                    </a:lnTo>
                    <a:lnTo>
                      <a:pt x="275680" y="374991"/>
                    </a:lnTo>
                    <a:lnTo>
                      <a:pt x="275680" y="158293"/>
                    </a:lnTo>
                    <a:lnTo>
                      <a:pt x="275680" y="150885"/>
                    </a:lnTo>
                    <a:lnTo>
                      <a:pt x="275680" y="73559"/>
                    </a:lnTo>
                    <a:lnTo>
                      <a:pt x="21476" y="-63"/>
                    </a:lnTo>
                    <a:lnTo>
                      <a:pt x="21476" y="374991"/>
                    </a:lnTo>
                    <a:lnTo>
                      <a:pt x="121491" y="374991"/>
                    </a:lnTo>
                    <a:lnTo>
                      <a:pt x="121491" y="342579"/>
                    </a:lnTo>
                    <a:lnTo>
                      <a:pt x="121491" y="335171"/>
                    </a:lnTo>
                    <a:lnTo>
                      <a:pt x="128899" y="335171"/>
                    </a:lnTo>
                    <a:lnTo>
                      <a:pt x="168257" y="335171"/>
                    </a:lnTo>
                    <a:close/>
                    <a:moveTo>
                      <a:pt x="390974" y="429166"/>
                    </a:moveTo>
                    <a:lnTo>
                      <a:pt x="290497" y="429166"/>
                    </a:lnTo>
                    <a:lnTo>
                      <a:pt x="283088" y="429166"/>
                    </a:lnTo>
                    <a:lnTo>
                      <a:pt x="275680" y="429166"/>
                    </a:lnTo>
                    <a:lnTo>
                      <a:pt x="175665" y="429166"/>
                    </a:lnTo>
                    <a:lnTo>
                      <a:pt x="168257" y="429166"/>
                    </a:lnTo>
                    <a:lnTo>
                      <a:pt x="160848" y="429166"/>
                    </a:lnTo>
                    <a:lnTo>
                      <a:pt x="135845" y="429166"/>
                    </a:lnTo>
                    <a:lnTo>
                      <a:pt x="128436" y="429166"/>
                    </a:lnTo>
                    <a:lnTo>
                      <a:pt x="121028" y="429166"/>
                    </a:lnTo>
                    <a:lnTo>
                      <a:pt x="14068" y="429166"/>
                    </a:lnTo>
                    <a:lnTo>
                      <a:pt x="6659" y="429166"/>
                    </a:lnTo>
                    <a:lnTo>
                      <a:pt x="177" y="429166"/>
                    </a:lnTo>
                    <a:lnTo>
                      <a:pt x="177" y="448613"/>
                    </a:lnTo>
                    <a:lnTo>
                      <a:pt x="403939" y="448613"/>
                    </a:lnTo>
                    <a:lnTo>
                      <a:pt x="403939" y="429166"/>
                    </a:lnTo>
                    <a:lnTo>
                      <a:pt x="397457" y="429166"/>
                    </a:lnTo>
                    <a:lnTo>
                      <a:pt x="390974" y="429166"/>
                    </a:lnTo>
                    <a:close/>
                    <a:moveTo>
                      <a:pt x="290034" y="165239"/>
                    </a:moveTo>
                    <a:lnTo>
                      <a:pt x="290034" y="374991"/>
                    </a:lnTo>
                    <a:lnTo>
                      <a:pt x="290034" y="382400"/>
                    </a:lnTo>
                    <a:lnTo>
                      <a:pt x="290034" y="414812"/>
                    </a:lnTo>
                    <a:lnTo>
                      <a:pt x="383566" y="414812"/>
                    </a:lnTo>
                    <a:lnTo>
                      <a:pt x="383566" y="165239"/>
                    </a:lnTo>
                    <a:lnTo>
                      <a:pt x="290034" y="165239"/>
                    </a:lnTo>
                    <a:close/>
                    <a:moveTo>
                      <a:pt x="135845" y="382400"/>
                    </a:moveTo>
                    <a:lnTo>
                      <a:pt x="135845" y="414812"/>
                    </a:lnTo>
                    <a:lnTo>
                      <a:pt x="160848" y="414812"/>
                    </a:lnTo>
                    <a:lnTo>
                      <a:pt x="160848" y="382400"/>
                    </a:lnTo>
                    <a:lnTo>
                      <a:pt x="160848" y="374991"/>
                    </a:lnTo>
                    <a:lnTo>
                      <a:pt x="160848" y="349988"/>
                    </a:lnTo>
                    <a:lnTo>
                      <a:pt x="135845" y="349988"/>
                    </a:lnTo>
                    <a:lnTo>
                      <a:pt x="135845" y="374991"/>
                    </a:lnTo>
                    <a:lnTo>
                      <a:pt x="135845" y="382400"/>
                    </a:lnTo>
                    <a:close/>
                    <a:moveTo>
                      <a:pt x="121491" y="414812"/>
                    </a:moveTo>
                    <a:lnTo>
                      <a:pt x="121491" y="389808"/>
                    </a:lnTo>
                    <a:lnTo>
                      <a:pt x="21476" y="389808"/>
                    </a:lnTo>
                    <a:lnTo>
                      <a:pt x="21476" y="414812"/>
                    </a:lnTo>
                    <a:lnTo>
                      <a:pt x="121491" y="414812"/>
                    </a:lnTo>
                    <a:close/>
                    <a:moveTo>
                      <a:pt x="275680" y="389345"/>
                    </a:moveTo>
                    <a:lnTo>
                      <a:pt x="175665" y="389345"/>
                    </a:lnTo>
                    <a:lnTo>
                      <a:pt x="175665" y="414349"/>
                    </a:lnTo>
                    <a:lnTo>
                      <a:pt x="275680" y="414349"/>
                    </a:lnTo>
                    <a:lnTo>
                      <a:pt x="275680" y="389345"/>
                    </a:lnTo>
                    <a:close/>
                    <a:moveTo>
                      <a:pt x="208077" y="310167"/>
                    </a:moveTo>
                    <a:lnTo>
                      <a:pt x="200669" y="310167"/>
                    </a:lnTo>
                    <a:lnTo>
                      <a:pt x="200669" y="302758"/>
                    </a:lnTo>
                    <a:lnTo>
                      <a:pt x="200669" y="262938"/>
                    </a:lnTo>
                    <a:lnTo>
                      <a:pt x="200669" y="255529"/>
                    </a:lnTo>
                    <a:lnTo>
                      <a:pt x="208077" y="255529"/>
                    </a:lnTo>
                    <a:lnTo>
                      <a:pt x="247898" y="255529"/>
                    </a:lnTo>
                    <a:lnTo>
                      <a:pt x="255306" y="255529"/>
                    </a:lnTo>
                    <a:lnTo>
                      <a:pt x="255306" y="262938"/>
                    </a:lnTo>
                    <a:lnTo>
                      <a:pt x="255306" y="302758"/>
                    </a:lnTo>
                    <a:lnTo>
                      <a:pt x="255306" y="310167"/>
                    </a:lnTo>
                    <a:lnTo>
                      <a:pt x="247898" y="310167"/>
                    </a:lnTo>
                    <a:lnTo>
                      <a:pt x="208077" y="310167"/>
                    </a:lnTo>
                    <a:close/>
                    <a:moveTo>
                      <a:pt x="175665" y="262938"/>
                    </a:moveTo>
                    <a:lnTo>
                      <a:pt x="175665" y="302758"/>
                    </a:lnTo>
                    <a:lnTo>
                      <a:pt x="175665" y="310167"/>
                    </a:lnTo>
                    <a:lnTo>
                      <a:pt x="168257" y="310167"/>
                    </a:lnTo>
                    <a:lnTo>
                      <a:pt x="128436" y="310167"/>
                    </a:lnTo>
                    <a:lnTo>
                      <a:pt x="121028" y="310167"/>
                    </a:lnTo>
                    <a:lnTo>
                      <a:pt x="121028" y="302758"/>
                    </a:lnTo>
                    <a:lnTo>
                      <a:pt x="121028" y="262938"/>
                    </a:lnTo>
                    <a:lnTo>
                      <a:pt x="121028" y="255529"/>
                    </a:lnTo>
                    <a:lnTo>
                      <a:pt x="128436" y="255529"/>
                    </a:lnTo>
                    <a:lnTo>
                      <a:pt x="168257" y="255529"/>
                    </a:lnTo>
                    <a:lnTo>
                      <a:pt x="175665" y="255529"/>
                    </a:lnTo>
                    <a:lnTo>
                      <a:pt x="175665" y="262938"/>
                    </a:lnTo>
                    <a:close/>
                    <a:moveTo>
                      <a:pt x="168257" y="230526"/>
                    </a:moveTo>
                    <a:lnTo>
                      <a:pt x="128436" y="230526"/>
                    </a:lnTo>
                    <a:lnTo>
                      <a:pt x="121028" y="230526"/>
                    </a:lnTo>
                    <a:lnTo>
                      <a:pt x="121028" y="223117"/>
                    </a:lnTo>
                    <a:lnTo>
                      <a:pt x="121028" y="183297"/>
                    </a:lnTo>
                    <a:lnTo>
                      <a:pt x="121028" y="175888"/>
                    </a:lnTo>
                    <a:lnTo>
                      <a:pt x="128436" y="175888"/>
                    </a:lnTo>
                    <a:lnTo>
                      <a:pt x="168257" y="175888"/>
                    </a:lnTo>
                    <a:lnTo>
                      <a:pt x="175665" y="175888"/>
                    </a:lnTo>
                    <a:lnTo>
                      <a:pt x="175665" y="183297"/>
                    </a:lnTo>
                    <a:lnTo>
                      <a:pt x="175665" y="223117"/>
                    </a:lnTo>
                    <a:lnTo>
                      <a:pt x="175665" y="230526"/>
                    </a:lnTo>
                    <a:lnTo>
                      <a:pt x="168257" y="230526"/>
                    </a:lnTo>
                    <a:close/>
                    <a:moveTo>
                      <a:pt x="96487" y="104119"/>
                    </a:moveTo>
                    <a:lnTo>
                      <a:pt x="96487" y="143939"/>
                    </a:lnTo>
                    <a:lnTo>
                      <a:pt x="96487" y="151348"/>
                    </a:lnTo>
                    <a:lnTo>
                      <a:pt x="89079" y="151348"/>
                    </a:lnTo>
                    <a:lnTo>
                      <a:pt x="49258" y="151348"/>
                    </a:lnTo>
                    <a:lnTo>
                      <a:pt x="41850" y="151348"/>
                    </a:lnTo>
                    <a:lnTo>
                      <a:pt x="41850" y="143939"/>
                    </a:lnTo>
                    <a:lnTo>
                      <a:pt x="41850" y="104119"/>
                    </a:lnTo>
                    <a:lnTo>
                      <a:pt x="41850" y="96710"/>
                    </a:lnTo>
                    <a:lnTo>
                      <a:pt x="49258" y="96710"/>
                    </a:lnTo>
                    <a:lnTo>
                      <a:pt x="89079" y="96710"/>
                    </a:lnTo>
                    <a:lnTo>
                      <a:pt x="96487" y="96710"/>
                    </a:lnTo>
                    <a:lnTo>
                      <a:pt x="96487" y="104119"/>
                    </a:lnTo>
                    <a:close/>
                    <a:moveTo>
                      <a:pt x="168257" y="151348"/>
                    </a:moveTo>
                    <a:lnTo>
                      <a:pt x="128436" y="151348"/>
                    </a:lnTo>
                    <a:lnTo>
                      <a:pt x="121028" y="151348"/>
                    </a:lnTo>
                    <a:lnTo>
                      <a:pt x="121028" y="143939"/>
                    </a:lnTo>
                    <a:lnTo>
                      <a:pt x="121028" y="104119"/>
                    </a:lnTo>
                    <a:lnTo>
                      <a:pt x="121028" y="96710"/>
                    </a:lnTo>
                    <a:lnTo>
                      <a:pt x="128436" y="96710"/>
                    </a:lnTo>
                    <a:lnTo>
                      <a:pt x="168257" y="96710"/>
                    </a:lnTo>
                    <a:lnTo>
                      <a:pt x="175665" y="96710"/>
                    </a:lnTo>
                    <a:lnTo>
                      <a:pt x="175665" y="104119"/>
                    </a:lnTo>
                    <a:lnTo>
                      <a:pt x="175665" y="143939"/>
                    </a:lnTo>
                    <a:lnTo>
                      <a:pt x="175665" y="151348"/>
                    </a:lnTo>
                    <a:lnTo>
                      <a:pt x="168257" y="151348"/>
                    </a:lnTo>
                    <a:close/>
                    <a:moveTo>
                      <a:pt x="247898" y="230526"/>
                    </a:moveTo>
                    <a:lnTo>
                      <a:pt x="208077" y="230526"/>
                    </a:lnTo>
                    <a:lnTo>
                      <a:pt x="200669" y="230526"/>
                    </a:lnTo>
                    <a:lnTo>
                      <a:pt x="200669" y="223117"/>
                    </a:lnTo>
                    <a:lnTo>
                      <a:pt x="200669" y="183297"/>
                    </a:lnTo>
                    <a:lnTo>
                      <a:pt x="200669" y="175888"/>
                    </a:lnTo>
                    <a:lnTo>
                      <a:pt x="208077" y="175888"/>
                    </a:lnTo>
                    <a:lnTo>
                      <a:pt x="247898" y="175888"/>
                    </a:lnTo>
                    <a:lnTo>
                      <a:pt x="255306" y="175888"/>
                    </a:lnTo>
                    <a:lnTo>
                      <a:pt x="255306" y="183297"/>
                    </a:lnTo>
                    <a:lnTo>
                      <a:pt x="255306" y="223117"/>
                    </a:lnTo>
                    <a:lnTo>
                      <a:pt x="255306" y="230526"/>
                    </a:lnTo>
                    <a:lnTo>
                      <a:pt x="247898" y="230526"/>
                    </a:lnTo>
                    <a:close/>
                    <a:moveTo>
                      <a:pt x="247898" y="151348"/>
                    </a:moveTo>
                    <a:lnTo>
                      <a:pt x="208077" y="151348"/>
                    </a:lnTo>
                    <a:lnTo>
                      <a:pt x="200669" y="151348"/>
                    </a:lnTo>
                    <a:lnTo>
                      <a:pt x="200669" y="143939"/>
                    </a:lnTo>
                    <a:lnTo>
                      <a:pt x="200669" y="104119"/>
                    </a:lnTo>
                    <a:lnTo>
                      <a:pt x="200669" y="96710"/>
                    </a:lnTo>
                    <a:lnTo>
                      <a:pt x="208077" y="96710"/>
                    </a:lnTo>
                    <a:lnTo>
                      <a:pt x="247898" y="96710"/>
                    </a:lnTo>
                    <a:lnTo>
                      <a:pt x="255306" y="96710"/>
                    </a:lnTo>
                    <a:lnTo>
                      <a:pt x="255306" y="104119"/>
                    </a:lnTo>
                    <a:lnTo>
                      <a:pt x="255306" y="143939"/>
                    </a:lnTo>
                    <a:lnTo>
                      <a:pt x="255306" y="151348"/>
                    </a:lnTo>
                    <a:lnTo>
                      <a:pt x="247898" y="151348"/>
                    </a:lnTo>
                    <a:close/>
                    <a:moveTo>
                      <a:pt x="96487" y="183760"/>
                    </a:moveTo>
                    <a:lnTo>
                      <a:pt x="96487" y="223580"/>
                    </a:lnTo>
                    <a:lnTo>
                      <a:pt x="96487" y="230989"/>
                    </a:lnTo>
                    <a:lnTo>
                      <a:pt x="89079" y="230989"/>
                    </a:lnTo>
                    <a:lnTo>
                      <a:pt x="49258" y="230989"/>
                    </a:lnTo>
                    <a:lnTo>
                      <a:pt x="41850" y="230989"/>
                    </a:lnTo>
                    <a:lnTo>
                      <a:pt x="41850" y="223580"/>
                    </a:lnTo>
                    <a:lnTo>
                      <a:pt x="41850" y="183760"/>
                    </a:lnTo>
                    <a:lnTo>
                      <a:pt x="41850" y="176351"/>
                    </a:lnTo>
                    <a:lnTo>
                      <a:pt x="49258" y="176351"/>
                    </a:lnTo>
                    <a:lnTo>
                      <a:pt x="89079" y="176351"/>
                    </a:lnTo>
                    <a:lnTo>
                      <a:pt x="96487" y="176351"/>
                    </a:lnTo>
                    <a:lnTo>
                      <a:pt x="96487" y="183760"/>
                    </a:lnTo>
                    <a:close/>
                    <a:moveTo>
                      <a:pt x="96487" y="262938"/>
                    </a:moveTo>
                    <a:lnTo>
                      <a:pt x="96487" y="302758"/>
                    </a:lnTo>
                    <a:lnTo>
                      <a:pt x="96487" y="310167"/>
                    </a:lnTo>
                    <a:lnTo>
                      <a:pt x="89079" y="310167"/>
                    </a:lnTo>
                    <a:lnTo>
                      <a:pt x="49258" y="310167"/>
                    </a:lnTo>
                    <a:lnTo>
                      <a:pt x="41850" y="310167"/>
                    </a:lnTo>
                    <a:lnTo>
                      <a:pt x="41850" y="302758"/>
                    </a:lnTo>
                    <a:lnTo>
                      <a:pt x="41850" y="262938"/>
                    </a:lnTo>
                    <a:lnTo>
                      <a:pt x="41850" y="255529"/>
                    </a:lnTo>
                    <a:lnTo>
                      <a:pt x="49258" y="255529"/>
                    </a:lnTo>
                    <a:lnTo>
                      <a:pt x="89079" y="255529"/>
                    </a:lnTo>
                    <a:lnTo>
                      <a:pt x="96487" y="255529"/>
                    </a:lnTo>
                    <a:lnTo>
                      <a:pt x="96487" y="262938"/>
                    </a:lnTo>
                    <a:close/>
                  </a:path>
                </a:pathLst>
              </a:custGeom>
              <a:solidFill>
                <a:schemeClr val="bg1"/>
              </a:solidFill>
              <a:ln w="45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8E3C8FB-C475-4225-BB80-D85FD56020FE}"/>
                  </a:ext>
                </a:extLst>
              </p:cNvPr>
              <p:cNvSpPr/>
              <p:nvPr/>
            </p:nvSpPr>
            <p:spPr>
              <a:xfrm>
                <a:off x="10032334" y="3768190"/>
                <a:ext cx="460140" cy="355917"/>
              </a:xfrm>
              <a:custGeom>
                <a:avLst/>
                <a:gdLst>
                  <a:gd name="connsiteX0" fmla="*/ 851400 w 884077"/>
                  <a:gd name="connsiteY0" fmla="*/ 406993 h 683831"/>
                  <a:gd name="connsiteX1" fmla="*/ 789755 w 884077"/>
                  <a:gd name="connsiteY1" fmla="*/ 431700 h 683831"/>
                  <a:gd name="connsiteX2" fmla="*/ 677342 w 884077"/>
                  <a:gd name="connsiteY2" fmla="*/ 502852 h 683831"/>
                  <a:gd name="connsiteX3" fmla="*/ 670091 w 884077"/>
                  <a:gd name="connsiteY3" fmla="*/ 507791 h 683831"/>
                  <a:gd name="connsiteX4" fmla="*/ 624764 w 884077"/>
                  <a:gd name="connsiteY4" fmla="*/ 527559 h 683831"/>
                  <a:gd name="connsiteX5" fmla="*/ 402657 w 884077"/>
                  <a:gd name="connsiteY5" fmla="*/ 551276 h 683831"/>
                  <a:gd name="connsiteX6" fmla="*/ 395402 w 884077"/>
                  <a:gd name="connsiteY6" fmla="*/ 551276 h 683831"/>
                  <a:gd name="connsiteX7" fmla="*/ 383619 w 884077"/>
                  <a:gd name="connsiteY7" fmla="*/ 541393 h 683831"/>
                  <a:gd name="connsiteX8" fmla="*/ 393590 w 884077"/>
                  <a:gd name="connsiteY8" fmla="*/ 527559 h 683831"/>
                  <a:gd name="connsiteX9" fmla="*/ 589402 w 884077"/>
                  <a:gd name="connsiteY9" fmla="*/ 506806 h 683831"/>
                  <a:gd name="connsiteX10" fmla="*/ 625662 w 884077"/>
                  <a:gd name="connsiteY10" fmla="*/ 457392 h 683831"/>
                  <a:gd name="connsiteX11" fmla="*/ 581238 w 884077"/>
                  <a:gd name="connsiteY11" fmla="*/ 416876 h 683831"/>
                  <a:gd name="connsiteX12" fmla="*/ 407175 w 884077"/>
                  <a:gd name="connsiteY12" fmla="*/ 414901 h 683831"/>
                  <a:gd name="connsiteX13" fmla="*/ 364568 w 884077"/>
                  <a:gd name="connsiteY13" fmla="*/ 407982 h 683831"/>
                  <a:gd name="connsiteX14" fmla="*/ 155144 w 884077"/>
                  <a:gd name="connsiteY14" fmla="*/ 421815 h 683831"/>
                  <a:gd name="connsiteX15" fmla="*/ 117069 w 884077"/>
                  <a:gd name="connsiteY15" fmla="*/ 401062 h 683831"/>
                  <a:gd name="connsiteX16" fmla="*/ 41829 w 884077"/>
                  <a:gd name="connsiteY16" fmla="*/ 406992 h 683831"/>
                  <a:gd name="connsiteX17" fmla="*/ 124 w 884077"/>
                  <a:gd name="connsiteY17" fmla="*/ 457391 h 683831"/>
                  <a:gd name="connsiteX18" fmla="*/ 11912 w 884077"/>
                  <a:gd name="connsiteY18" fmla="*/ 639226 h 683831"/>
                  <a:gd name="connsiteX19" fmla="*/ 59958 w 884077"/>
                  <a:gd name="connsiteY19" fmla="*/ 683696 h 683831"/>
                  <a:gd name="connsiteX20" fmla="*/ 135203 w 884077"/>
                  <a:gd name="connsiteY20" fmla="*/ 677766 h 683831"/>
                  <a:gd name="connsiteX21" fmla="*/ 169651 w 884077"/>
                  <a:gd name="connsiteY21" fmla="*/ 651084 h 683831"/>
                  <a:gd name="connsiteX22" fmla="*/ 500546 w 884077"/>
                  <a:gd name="connsiteY22" fmla="*/ 666897 h 683831"/>
                  <a:gd name="connsiteX23" fmla="*/ 603895 w 884077"/>
                  <a:gd name="connsiteY23" fmla="*/ 648124 h 683831"/>
                  <a:gd name="connsiteX24" fmla="*/ 612958 w 884077"/>
                  <a:gd name="connsiteY24" fmla="*/ 643180 h 683831"/>
                  <a:gd name="connsiteX25" fmla="*/ 862263 w 884077"/>
                  <a:gd name="connsiteY25" fmla="*/ 484074 h 683831"/>
                  <a:gd name="connsiteX26" fmla="*/ 884020 w 884077"/>
                  <a:gd name="connsiteY26" fmla="*/ 447514 h 683831"/>
                  <a:gd name="connsiteX27" fmla="*/ 851389 w 884077"/>
                  <a:gd name="connsiteY27" fmla="*/ 406993 h 683831"/>
                  <a:gd name="connsiteX28" fmla="*/ 88973 w 884077"/>
                  <a:gd name="connsiteY28" fmla="*/ 640217 h 683831"/>
                  <a:gd name="connsiteX29" fmla="*/ 63587 w 884077"/>
                  <a:gd name="connsiteY29" fmla="*/ 613535 h 683831"/>
                  <a:gd name="connsiteX30" fmla="*/ 88973 w 884077"/>
                  <a:gd name="connsiteY30" fmla="*/ 586853 h 683831"/>
                  <a:gd name="connsiteX31" fmla="*/ 114354 w 884077"/>
                  <a:gd name="connsiteY31" fmla="*/ 613535 h 683831"/>
                  <a:gd name="connsiteX32" fmla="*/ 88973 w 884077"/>
                  <a:gd name="connsiteY32" fmla="*/ 640217 h 683831"/>
                  <a:gd name="connsiteX33" fmla="*/ 662824 w 884077"/>
                  <a:gd name="connsiteY33" fmla="*/ 443804 h 683831"/>
                  <a:gd name="connsiteX34" fmla="*/ 768894 w 884077"/>
                  <a:gd name="connsiteY34" fmla="*/ 389451 h 683831"/>
                  <a:gd name="connsiteX35" fmla="*/ 809689 w 884077"/>
                  <a:gd name="connsiteY35" fmla="*/ 393405 h 683831"/>
                  <a:gd name="connsiteX36" fmla="*/ 781588 w 884077"/>
                  <a:gd name="connsiteY36" fmla="*/ 407239 h 683831"/>
                  <a:gd name="connsiteX37" fmla="*/ 674610 w 884077"/>
                  <a:gd name="connsiteY37" fmla="*/ 473452 h 683831"/>
                  <a:gd name="connsiteX38" fmla="*/ 666451 w 884077"/>
                  <a:gd name="connsiteY38" fmla="*/ 479381 h 683831"/>
                  <a:gd name="connsiteX39" fmla="*/ 666451 w 884077"/>
                  <a:gd name="connsiteY39" fmla="*/ 464557 h 683831"/>
                  <a:gd name="connsiteX40" fmla="*/ 662828 w 884077"/>
                  <a:gd name="connsiteY40" fmla="*/ 445779 h 683831"/>
                  <a:gd name="connsiteX41" fmla="*/ 662823 w 884077"/>
                  <a:gd name="connsiteY41" fmla="*/ 443805 h 683831"/>
                  <a:gd name="connsiteX42" fmla="*/ 627469 w 884077"/>
                  <a:gd name="connsiteY42" fmla="*/ 398344 h 683831"/>
                  <a:gd name="connsiteX43" fmla="*/ 700901 w 884077"/>
                  <a:gd name="connsiteY43" fmla="*/ 367708 h 683831"/>
                  <a:gd name="connsiteX44" fmla="*/ 740789 w 884077"/>
                  <a:gd name="connsiteY44" fmla="*/ 370673 h 683831"/>
                  <a:gd name="connsiteX45" fmla="*/ 662824 w 884077"/>
                  <a:gd name="connsiteY45" fmla="*/ 406247 h 683831"/>
                  <a:gd name="connsiteX46" fmla="*/ 651038 w 884077"/>
                  <a:gd name="connsiteY46" fmla="*/ 414151 h 683831"/>
                  <a:gd name="connsiteX47" fmla="*/ 647409 w 884077"/>
                  <a:gd name="connsiteY47" fmla="*/ 417117 h 683831"/>
                  <a:gd name="connsiteX48" fmla="*/ 627467 w 884077"/>
                  <a:gd name="connsiteY48" fmla="*/ 398344 h 683831"/>
                  <a:gd name="connsiteX49" fmla="*/ 484234 w 884077"/>
                  <a:gd name="connsiteY49" fmla="*/ 138419 h 683831"/>
                  <a:gd name="connsiteX50" fmla="*/ 470079 w 884077"/>
                  <a:gd name="connsiteY50" fmla="*/ 144226 h 683831"/>
                  <a:gd name="connsiteX51" fmla="*/ 465360 w 884077"/>
                  <a:gd name="connsiteY51" fmla="*/ 155835 h 683831"/>
                  <a:gd name="connsiteX52" fmla="*/ 470079 w 884077"/>
                  <a:gd name="connsiteY52" fmla="*/ 166280 h 683831"/>
                  <a:gd name="connsiteX53" fmla="*/ 485418 w 884077"/>
                  <a:gd name="connsiteY53" fmla="*/ 174404 h 683831"/>
                  <a:gd name="connsiteX54" fmla="*/ 485418 w 884077"/>
                  <a:gd name="connsiteY54" fmla="*/ 138419 h 683831"/>
                  <a:gd name="connsiteX55" fmla="*/ 518447 w 884077"/>
                  <a:gd name="connsiteY55" fmla="*/ 220434 h 683831"/>
                  <a:gd name="connsiteX56" fmla="*/ 513728 w 884077"/>
                  <a:gd name="connsiteY56" fmla="*/ 208255 h 683831"/>
                  <a:gd name="connsiteX57" fmla="*/ 497210 w 884077"/>
                  <a:gd name="connsiteY57" fmla="*/ 199728 h 683831"/>
                  <a:gd name="connsiteX58" fmla="*/ 497210 w 884077"/>
                  <a:gd name="connsiteY58" fmla="*/ 238703 h 683831"/>
                  <a:gd name="connsiteX59" fmla="*/ 512548 w 884077"/>
                  <a:gd name="connsiteY59" fmla="*/ 232614 h 683831"/>
                  <a:gd name="connsiteX60" fmla="*/ 518446 w 884077"/>
                  <a:gd name="connsiteY60" fmla="*/ 220434 h 683831"/>
                  <a:gd name="connsiteX61" fmla="*/ 488954 w 884077"/>
                  <a:gd name="connsiteY61" fmla="*/ 323698 h 683831"/>
                  <a:gd name="connsiteX62" fmla="*/ 618726 w 884077"/>
                  <a:gd name="connsiteY62" fmla="*/ 191815 h 683831"/>
                  <a:gd name="connsiteX63" fmla="*/ 488954 w 884077"/>
                  <a:gd name="connsiteY63" fmla="*/ 59932 h 683831"/>
                  <a:gd name="connsiteX64" fmla="*/ 359182 w 884077"/>
                  <a:gd name="connsiteY64" fmla="*/ 191815 h 683831"/>
                  <a:gd name="connsiteX65" fmla="*/ 488954 w 884077"/>
                  <a:gd name="connsiteY65" fmla="*/ 323698 h 683831"/>
                  <a:gd name="connsiteX66" fmla="*/ 450025 w 884077"/>
                  <a:gd name="connsiteY66" fmla="*/ 184630 h 683831"/>
                  <a:gd name="connsiteX67" fmla="*/ 439406 w 884077"/>
                  <a:gd name="connsiteY67" fmla="*/ 157056 h 683831"/>
                  <a:gd name="connsiteX68" fmla="*/ 452383 w 884077"/>
                  <a:gd name="connsiteY68" fmla="*/ 127083 h 683831"/>
                  <a:gd name="connsiteX69" fmla="*/ 485418 w 884077"/>
                  <a:gd name="connsiteY69" fmla="*/ 113898 h 683831"/>
                  <a:gd name="connsiteX70" fmla="*/ 485418 w 884077"/>
                  <a:gd name="connsiteY70" fmla="*/ 103105 h 683831"/>
                  <a:gd name="connsiteX71" fmla="*/ 498393 w 884077"/>
                  <a:gd name="connsiteY71" fmla="*/ 103105 h 683831"/>
                  <a:gd name="connsiteX72" fmla="*/ 498393 w 884077"/>
                  <a:gd name="connsiteY72" fmla="*/ 113898 h 683831"/>
                  <a:gd name="connsiteX73" fmla="*/ 542041 w 884077"/>
                  <a:gd name="connsiteY73" fmla="*/ 129482 h 683831"/>
                  <a:gd name="connsiteX74" fmla="*/ 529066 w 884077"/>
                  <a:gd name="connsiteY74" fmla="*/ 148663 h 683831"/>
                  <a:gd name="connsiteX75" fmla="*/ 499573 w 884077"/>
                  <a:gd name="connsiteY75" fmla="*/ 136671 h 683831"/>
                  <a:gd name="connsiteX76" fmla="*/ 499573 w 884077"/>
                  <a:gd name="connsiteY76" fmla="*/ 176238 h 683831"/>
                  <a:gd name="connsiteX77" fmla="*/ 500751 w 884077"/>
                  <a:gd name="connsiteY77" fmla="*/ 176238 h 683831"/>
                  <a:gd name="connsiteX78" fmla="*/ 536143 w 884077"/>
                  <a:gd name="connsiteY78" fmla="*/ 191822 h 683831"/>
                  <a:gd name="connsiteX79" fmla="*/ 547941 w 884077"/>
                  <a:gd name="connsiteY79" fmla="*/ 220595 h 683831"/>
                  <a:gd name="connsiteX80" fmla="*/ 534965 w 884077"/>
                  <a:gd name="connsiteY80" fmla="*/ 250568 h 683831"/>
                  <a:gd name="connsiteX81" fmla="*/ 500752 w 884077"/>
                  <a:gd name="connsiteY81" fmla="*/ 263753 h 683831"/>
                  <a:gd name="connsiteX82" fmla="*/ 500752 w 884077"/>
                  <a:gd name="connsiteY82" fmla="*/ 279343 h 683831"/>
                  <a:gd name="connsiteX83" fmla="*/ 487776 w 884077"/>
                  <a:gd name="connsiteY83" fmla="*/ 279343 h 683831"/>
                  <a:gd name="connsiteX84" fmla="*/ 487776 w 884077"/>
                  <a:gd name="connsiteY84" fmla="*/ 262560 h 683831"/>
                  <a:gd name="connsiteX85" fmla="*/ 437045 w 884077"/>
                  <a:gd name="connsiteY85" fmla="*/ 239781 h 683831"/>
                  <a:gd name="connsiteX86" fmla="*/ 452383 w 884077"/>
                  <a:gd name="connsiteY86" fmla="*/ 221798 h 683831"/>
                  <a:gd name="connsiteX87" fmla="*/ 488954 w 884077"/>
                  <a:gd name="connsiteY87" fmla="*/ 239781 h 683831"/>
                  <a:gd name="connsiteX88" fmla="*/ 488954 w 884077"/>
                  <a:gd name="connsiteY88" fmla="*/ 199015 h 683831"/>
                  <a:gd name="connsiteX89" fmla="*/ 450025 w 884077"/>
                  <a:gd name="connsiteY89" fmla="*/ 184630 h 683831"/>
                  <a:gd name="connsiteX90" fmla="*/ 488954 w 884077"/>
                  <a:gd name="connsiteY90" fmla="*/ 383656 h 683831"/>
                  <a:gd name="connsiteX91" fmla="*/ 677712 w 884077"/>
                  <a:gd name="connsiteY91" fmla="*/ 191828 h 683831"/>
                  <a:gd name="connsiteX92" fmla="*/ 488954 w 884077"/>
                  <a:gd name="connsiteY92" fmla="*/ 0 h 683831"/>
                  <a:gd name="connsiteX93" fmla="*/ 300196 w 884077"/>
                  <a:gd name="connsiteY93" fmla="*/ 191828 h 683831"/>
                  <a:gd name="connsiteX94" fmla="*/ 488954 w 884077"/>
                  <a:gd name="connsiteY94" fmla="*/ 383656 h 683831"/>
                  <a:gd name="connsiteX95" fmla="*/ 488954 w 884077"/>
                  <a:gd name="connsiteY95" fmla="*/ 34773 h 683831"/>
                  <a:gd name="connsiteX96" fmla="*/ 642325 w 884077"/>
                  <a:gd name="connsiteY96" fmla="*/ 190626 h 683831"/>
                  <a:gd name="connsiteX97" fmla="*/ 488954 w 884077"/>
                  <a:gd name="connsiteY97" fmla="*/ 346479 h 683831"/>
                  <a:gd name="connsiteX98" fmla="*/ 335583 w 884077"/>
                  <a:gd name="connsiteY98" fmla="*/ 190626 h 683831"/>
                  <a:gd name="connsiteX99" fmla="*/ 488954 w 884077"/>
                  <a:gd name="connsiteY99" fmla="*/ 34773 h 68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84077" h="683831">
                    <a:moveTo>
                      <a:pt x="851400" y="406993"/>
                    </a:moveTo>
                    <a:cubicBezTo>
                      <a:pt x="834178" y="406003"/>
                      <a:pt x="799724" y="426756"/>
                      <a:pt x="789755" y="431700"/>
                    </a:cubicBezTo>
                    <a:cubicBezTo>
                      <a:pt x="755307" y="450478"/>
                      <a:pt x="708163" y="480124"/>
                      <a:pt x="677342" y="502852"/>
                    </a:cubicBezTo>
                    <a:cubicBezTo>
                      <a:pt x="675531" y="504827"/>
                      <a:pt x="671903" y="506806"/>
                      <a:pt x="670091" y="507791"/>
                    </a:cubicBezTo>
                    <a:cubicBezTo>
                      <a:pt x="656493" y="517676"/>
                      <a:pt x="641083" y="524594"/>
                      <a:pt x="624764" y="527559"/>
                    </a:cubicBezTo>
                    <a:cubicBezTo>
                      <a:pt x="534111" y="548312"/>
                      <a:pt x="402657" y="551276"/>
                      <a:pt x="402657" y="551276"/>
                    </a:cubicBezTo>
                    <a:lnTo>
                      <a:pt x="395402" y="551276"/>
                    </a:lnTo>
                    <a:cubicBezTo>
                      <a:pt x="389961" y="551276"/>
                      <a:pt x="384522" y="547322"/>
                      <a:pt x="383619" y="541393"/>
                    </a:cubicBezTo>
                    <a:cubicBezTo>
                      <a:pt x="382711" y="534473"/>
                      <a:pt x="387246" y="528544"/>
                      <a:pt x="393590" y="527559"/>
                    </a:cubicBezTo>
                    <a:lnTo>
                      <a:pt x="589402" y="506806"/>
                    </a:lnTo>
                    <a:cubicBezTo>
                      <a:pt x="611160" y="503841"/>
                      <a:pt x="628382" y="482099"/>
                      <a:pt x="625662" y="457392"/>
                    </a:cubicBezTo>
                    <a:cubicBezTo>
                      <a:pt x="622942" y="432685"/>
                      <a:pt x="602093" y="414897"/>
                      <a:pt x="581238" y="416876"/>
                    </a:cubicBezTo>
                    <a:lnTo>
                      <a:pt x="407175" y="414901"/>
                    </a:lnTo>
                    <a:cubicBezTo>
                      <a:pt x="395387" y="414901"/>
                      <a:pt x="376349" y="411937"/>
                      <a:pt x="364568" y="407982"/>
                    </a:cubicBezTo>
                    <a:cubicBezTo>
                      <a:pt x="252156" y="372406"/>
                      <a:pt x="188690" y="406007"/>
                      <a:pt x="155144" y="421815"/>
                    </a:cubicBezTo>
                    <a:cubicBezTo>
                      <a:pt x="147893" y="407982"/>
                      <a:pt x="133387" y="399089"/>
                      <a:pt x="117069" y="401062"/>
                    </a:cubicBezTo>
                    <a:lnTo>
                      <a:pt x="41829" y="406992"/>
                    </a:lnTo>
                    <a:cubicBezTo>
                      <a:pt x="16448" y="408967"/>
                      <a:pt x="-1686" y="431699"/>
                      <a:pt x="124" y="457391"/>
                    </a:cubicBezTo>
                    <a:lnTo>
                      <a:pt x="11912" y="639226"/>
                    </a:lnTo>
                    <a:cubicBezTo>
                      <a:pt x="13723" y="665908"/>
                      <a:pt x="35481" y="685671"/>
                      <a:pt x="59958" y="683696"/>
                    </a:cubicBezTo>
                    <a:lnTo>
                      <a:pt x="135203" y="677766"/>
                    </a:lnTo>
                    <a:cubicBezTo>
                      <a:pt x="150613" y="676776"/>
                      <a:pt x="164211" y="665908"/>
                      <a:pt x="169651" y="651084"/>
                    </a:cubicBezTo>
                    <a:lnTo>
                      <a:pt x="500546" y="666897"/>
                    </a:lnTo>
                    <a:cubicBezTo>
                      <a:pt x="537714" y="670852"/>
                      <a:pt x="572162" y="665907"/>
                      <a:pt x="603895" y="648124"/>
                    </a:cubicBezTo>
                    <a:lnTo>
                      <a:pt x="612958" y="643180"/>
                    </a:lnTo>
                    <a:lnTo>
                      <a:pt x="862263" y="484074"/>
                    </a:lnTo>
                    <a:cubicBezTo>
                      <a:pt x="874953" y="476170"/>
                      <a:pt x="883113" y="462331"/>
                      <a:pt x="884020" y="447514"/>
                    </a:cubicBezTo>
                    <a:cubicBezTo>
                      <a:pt x="884934" y="428736"/>
                      <a:pt x="874963" y="408968"/>
                      <a:pt x="851389" y="406993"/>
                    </a:cubicBezTo>
                    <a:close/>
                    <a:moveTo>
                      <a:pt x="88973" y="640217"/>
                    </a:moveTo>
                    <a:cubicBezTo>
                      <a:pt x="74467" y="640217"/>
                      <a:pt x="63587" y="628359"/>
                      <a:pt x="63587" y="613535"/>
                    </a:cubicBezTo>
                    <a:cubicBezTo>
                      <a:pt x="63587" y="598711"/>
                      <a:pt x="75374" y="586853"/>
                      <a:pt x="88973" y="586853"/>
                    </a:cubicBezTo>
                    <a:cubicBezTo>
                      <a:pt x="103479" y="586853"/>
                      <a:pt x="114354" y="598711"/>
                      <a:pt x="114354" y="613535"/>
                    </a:cubicBezTo>
                    <a:cubicBezTo>
                      <a:pt x="114359" y="628359"/>
                      <a:pt x="102572" y="640217"/>
                      <a:pt x="88973" y="640217"/>
                    </a:cubicBezTo>
                    <a:close/>
                    <a:moveTo>
                      <a:pt x="662824" y="443804"/>
                    </a:moveTo>
                    <a:cubicBezTo>
                      <a:pt x="689113" y="427991"/>
                      <a:pt x="740789" y="401309"/>
                      <a:pt x="768894" y="389451"/>
                    </a:cubicBezTo>
                    <a:cubicBezTo>
                      <a:pt x="783400" y="383522"/>
                      <a:pt x="796994" y="383522"/>
                      <a:pt x="809689" y="393405"/>
                    </a:cubicBezTo>
                    <a:cubicBezTo>
                      <a:pt x="799718" y="397360"/>
                      <a:pt x="790651" y="402299"/>
                      <a:pt x="781588" y="407239"/>
                    </a:cubicBezTo>
                    <a:cubicBezTo>
                      <a:pt x="751671" y="423051"/>
                      <a:pt x="699996" y="454672"/>
                      <a:pt x="674610" y="473452"/>
                    </a:cubicBezTo>
                    <a:cubicBezTo>
                      <a:pt x="671890" y="475427"/>
                      <a:pt x="669170" y="477407"/>
                      <a:pt x="666451" y="479381"/>
                    </a:cubicBezTo>
                    <a:lnTo>
                      <a:pt x="666451" y="464557"/>
                    </a:lnTo>
                    <a:cubicBezTo>
                      <a:pt x="665543" y="458628"/>
                      <a:pt x="664639" y="451708"/>
                      <a:pt x="662828" y="445779"/>
                    </a:cubicBezTo>
                    <a:cubicBezTo>
                      <a:pt x="661919" y="444794"/>
                      <a:pt x="661919" y="443805"/>
                      <a:pt x="662823" y="443805"/>
                    </a:cubicBezTo>
                    <a:close/>
                    <a:moveTo>
                      <a:pt x="627469" y="398344"/>
                    </a:moveTo>
                    <a:cubicBezTo>
                      <a:pt x="644691" y="388461"/>
                      <a:pt x="683674" y="374627"/>
                      <a:pt x="700901" y="367708"/>
                    </a:cubicBezTo>
                    <a:cubicBezTo>
                      <a:pt x="714500" y="361778"/>
                      <a:pt x="728098" y="361778"/>
                      <a:pt x="740789" y="370673"/>
                    </a:cubicBezTo>
                    <a:cubicBezTo>
                      <a:pt x="720842" y="380556"/>
                      <a:pt x="680954" y="395380"/>
                      <a:pt x="662824" y="406247"/>
                    </a:cubicBezTo>
                    <a:lnTo>
                      <a:pt x="651038" y="414151"/>
                    </a:lnTo>
                    <a:cubicBezTo>
                      <a:pt x="650129" y="415142"/>
                      <a:pt x="648318" y="416126"/>
                      <a:pt x="647409" y="417117"/>
                    </a:cubicBezTo>
                    <a:cubicBezTo>
                      <a:pt x="641975" y="409218"/>
                      <a:pt x="634718" y="403288"/>
                      <a:pt x="627467" y="398344"/>
                    </a:cubicBezTo>
                    <a:close/>
                    <a:moveTo>
                      <a:pt x="484234" y="138419"/>
                    </a:moveTo>
                    <a:cubicBezTo>
                      <a:pt x="478335" y="138419"/>
                      <a:pt x="473615" y="140741"/>
                      <a:pt x="470079" y="144226"/>
                    </a:cubicBezTo>
                    <a:cubicBezTo>
                      <a:pt x="466538" y="147706"/>
                      <a:pt x="465360" y="151191"/>
                      <a:pt x="465360" y="155835"/>
                    </a:cubicBezTo>
                    <a:cubicBezTo>
                      <a:pt x="465360" y="160479"/>
                      <a:pt x="466538" y="163958"/>
                      <a:pt x="470079" y="166280"/>
                    </a:cubicBezTo>
                    <a:cubicBezTo>
                      <a:pt x="472442" y="168601"/>
                      <a:pt x="478335" y="170924"/>
                      <a:pt x="485418" y="174404"/>
                    </a:cubicBezTo>
                    <a:lnTo>
                      <a:pt x="485418" y="138419"/>
                    </a:lnTo>
                    <a:close/>
                    <a:moveTo>
                      <a:pt x="518447" y="220434"/>
                    </a:moveTo>
                    <a:cubicBezTo>
                      <a:pt x="518447" y="215562"/>
                      <a:pt x="517269" y="211908"/>
                      <a:pt x="513728" y="208255"/>
                    </a:cubicBezTo>
                    <a:cubicBezTo>
                      <a:pt x="510186" y="205821"/>
                      <a:pt x="505465" y="202167"/>
                      <a:pt x="497210" y="199728"/>
                    </a:cubicBezTo>
                    <a:lnTo>
                      <a:pt x="497210" y="238703"/>
                    </a:lnTo>
                    <a:cubicBezTo>
                      <a:pt x="504287" y="237483"/>
                      <a:pt x="509007" y="236268"/>
                      <a:pt x="512548" y="232614"/>
                    </a:cubicBezTo>
                    <a:cubicBezTo>
                      <a:pt x="517268" y="228961"/>
                      <a:pt x="518446" y="225308"/>
                      <a:pt x="518446" y="220434"/>
                    </a:cubicBezTo>
                    <a:close/>
                    <a:moveTo>
                      <a:pt x="488954" y="323698"/>
                    </a:moveTo>
                    <a:cubicBezTo>
                      <a:pt x="560917" y="323698"/>
                      <a:pt x="618726" y="263751"/>
                      <a:pt x="618726" y="191815"/>
                    </a:cubicBezTo>
                    <a:cubicBezTo>
                      <a:pt x="618726" y="118684"/>
                      <a:pt x="559739" y="59932"/>
                      <a:pt x="488954" y="59932"/>
                    </a:cubicBezTo>
                    <a:cubicBezTo>
                      <a:pt x="416991" y="59932"/>
                      <a:pt x="359182" y="119879"/>
                      <a:pt x="359182" y="191815"/>
                    </a:cubicBezTo>
                    <a:cubicBezTo>
                      <a:pt x="358004" y="263747"/>
                      <a:pt x="416991" y="323698"/>
                      <a:pt x="488954" y="323698"/>
                    </a:cubicBezTo>
                    <a:close/>
                    <a:moveTo>
                      <a:pt x="450025" y="184630"/>
                    </a:moveTo>
                    <a:cubicBezTo>
                      <a:pt x="442948" y="178635"/>
                      <a:pt x="439406" y="169041"/>
                      <a:pt x="439406" y="157056"/>
                    </a:cubicBezTo>
                    <a:cubicBezTo>
                      <a:pt x="439406" y="145064"/>
                      <a:pt x="444126" y="135472"/>
                      <a:pt x="452383" y="127083"/>
                    </a:cubicBezTo>
                    <a:cubicBezTo>
                      <a:pt x="460639" y="119888"/>
                      <a:pt x="471258" y="115092"/>
                      <a:pt x="485418" y="113898"/>
                    </a:cubicBezTo>
                    <a:lnTo>
                      <a:pt x="485418" y="103105"/>
                    </a:lnTo>
                    <a:lnTo>
                      <a:pt x="498393" y="103105"/>
                    </a:lnTo>
                    <a:lnTo>
                      <a:pt x="498393" y="113898"/>
                    </a:lnTo>
                    <a:cubicBezTo>
                      <a:pt x="513731" y="115097"/>
                      <a:pt x="527886" y="119894"/>
                      <a:pt x="542041" y="129482"/>
                    </a:cubicBezTo>
                    <a:lnTo>
                      <a:pt x="529066" y="148663"/>
                    </a:lnTo>
                    <a:cubicBezTo>
                      <a:pt x="519625" y="141468"/>
                      <a:pt x="510191" y="137871"/>
                      <a:pt x="499573" y="136671"/>
                    </a:cubicBezTo>
                    <a:lnTo>
                      <a:pt x="499573" y="176238"/>
                    </a:lnTo>
                    <a:lnTo>
                      <a:pt x="500751" y="176238"/>
                    </a:lnTo>
                    <a:cubicBezTo>
                      <a:pt x="517269" y="179835"/>
                      <a:pt x="527882" y="184632"/>
                      <a:pt x="536143" y="191822"/>
                    </a:cubicBezTo>
                    <a:cubicBezTo>
                      <a:pt x="543221" y="197817"/>
                      <a:pt x="547941" y="207406"/>
                      <a:pt x="547941" y="220595"/>
                    </a:cubicBezTo>
                    <a:cubicBezTo>
                      <a:pt x="547941" y="232587"/>
                      <a:pt x="543221" y="243374"/>
                      <a:pt x="534965" y="250568"/>
                    </a:cubicBezTo>
                    <a:cubicBezTo>
                      <a:pt x="526708" y="257763"/>
                      <a:pt x="514911" y="262560"/>
                      <a:pt x="500752" y="263753"/>
                    </a:cubicBezTo>
                    <a:lnTo>
                      <a:pt x="500752" y="279343"/>
                    </a:lnTo>
                    <a:lnTo>
                      <a:pt x="487776" y="279343"/>
                    </a:lnTo>
                    <a:lnTo>
                      <a:pt x="487776" y="262560"/>
                    </a:lnTo>
                    <a:cubicBezTo>
                      <a:pt x="468901" y="260161"/>
                      <a:pt x="451205" y="252967"/>
                      <a:pt x="437045" y="239781"/>
                    </a:cubicBezTo>
                    <a:lnTo>
                      <a:pt x="452383" y="221798"/>
                    </a:lnTo>
                    <a:cubicBezTo>
                      <a:pt x="464180" y="232591"/>
                      <a:pt x="475977" y="238587"/>
                      <a:pt x="488954" y="239781"/>
                    </a:cubicBezTo>
                    <a:lnTo>
                      <a:pt x="488954" y="199015"/>
                    </a:lnTo>
                    <a:cubicBezTo>
                      <a:pt x="468900" y="195423"/>
                      <a:pt x="457103" y="190626"/>
                      <a:pt x="450025" y="184630"/>
                    </a:cubicBezTo>
                    <a:close/>
                    <a:moveTo>
                      <a:pt x="488954" y="383656"/>
                    </a:moveTo>
                    <a:cubicBezTo>
                      <a:pt x="593952" y="383656"/>
                      <a:pt x="677712" y="297334"/>
                      <a:pt x="677712" y="191828"/>
                    </a:cubicBezTo>
                    <a:cubicBezTo>
                      <a:pt x="677712" y="85125"/>
                      <a:pt x="592774" y="0"/>
                      <a:pt x="488954" y="0"/>
                    </a:cubicBezTo>
                    <a:cubicBezTo>
                      <a:pt x="383956" y="0"/>
                      <a:pt x="300196" y="86322"/>
                      <a:pt x="300196" y="191828"/>
                    </a:cubicBezTo>
                    <a:cubicBezTo>
                      <a:pt x="299017" y="297332"/>
                      <a:pt x="383961" y="383656"/>
                      <a:pt x="488954" y="383656"/>
                    </a:cubicBezTo>
                    <a:close/>
                    <a:moveTo>
                      <a:pt x="488954" y="34773"/>
                    </a:moveTo>
                    <a:cubicBezTo>
                      <a:pt x="573892" y="34773"/>
                      <a:pt x="642325" y="104312"/>
                      <a:pt x="642325" y="190626"/>
                    </a:cubicBezTo>
                    <a:cubicBezTo>
                      <a:pt x="642325" y="276948"/>
                      <a:pt x="573898" y="346479"/>
                      <a:pt x="488954" y="346479"/>
                    </a:cubicBezTo>
                    <a:cubicBezTo>
                      <a:pt x="404010" y="346479"/>
                      <a:pt x="335583" y="276940"/>
                      <a:pt x="335583" y="190626"/>
                    </a:cubicBezTo>
                    <a:cubicBezTo>
                      <a:pt x="334410" y="104310"/>
                      <a:pt x="404015" y="34773"/>
                      <a:pt x="488954" y="34773"/>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B94C84C9-6A4D-4E0C-8801-2ADD81C9D19F}"/>
                  </a:ext>
                </a:extLst>
              </p:cNvPr>
              <p:cNvGrpSpPr/>
              <p:nvPr/>
            </p:nvGrpSpPr>
            <p:grpSpPr>
              <a:xfrm>
                <a:off x="8635076" y="5104749"/>
                <a:ext cx="360072" cy="382728"/>
                <a:chOff x="3583947" y="-896945"/>
                <a:chExt cx="674456" cy="716892"/>
              </a:xfrm>
              <a:solidFill>
                <a:srgbClr val="24B1D8"/>
              </a:solidFill>
            </p:grpSpPr>
            <p:sp>
              <p:nvSpPr>
                <p:cNvPr id="61" name="Freeform: Shape 60">
                  <a:extLst>
                    <a:ext uri="{FF2B5EF4-FFF2-40B4-BE49-F238E27FC236}">
                      <a16:creationId xmlns:a16="http://schemas.microsoft.com/office/drawing/2014/main" id="{2908A9CD-2653-4FDC-8D32-35B3A5EFDA3A}"/>
                    </a:ext>
                  </a:extLst>
                </p:cNvPr>
                <p:cNvSpPr/>
                <p:nvPr/>
              </p:nvSpPr>
              <p:spPr>
                <a:xfrm>
                  <a:off x="3583947" y="-896945"/>
                  <a:ext cx="674456" cy="169715"/>
                </a:xfrm>
                <a:custGeom>
                  <a:avLst/>
                  <a:gdLst>
                    <a:gd name="connsiteX0" fmla="*/ 653249 w 674456"/>
                    <a:gd name="connsiteY0" fmla="*/ 49017 h 169715"/>
                    <a:gd name="connsiteX1" fmla="*/ 479147 w 674456"/>
                    <a:gd name="connsiteY1" fmla="*/ 49017 h 169715"/>
                    <a:gd name="connsiteX2" fmla="*/ 473293 w 674456"/>
                    <a:gd name="connsiteY2" fmla="*/ 15365 h 169715"/>
                    <a:gd name="connsiteX3" fmla="*/ 455737 w 674456"/>
                    <a:gd name="connsiteY3" fmla="*/ 0 h 169715"/>
                    <a:gd name="connsiteX4" fmla="*/ 221649 w 674456"/>
                    <a:gd name="connsiteY4" fmla="*/ 0 h 169715"/>
                    <a:gd name="connsiteX5" fmla="*/ 204091 w 674456"/>
                    <a:gd name="connsiteY5" fmla="*/ 15365 h 169715"/>
                    <a:gd name="connsiteX6" fmla="*/ 198239 w 674456"/>
                    <a:gd name="connsiteY6" fmla="*/ 49017 h 169715"/>
                    <a:gd name="connsiteX7" fmla="*/ 21211 w 674456"/>
                    <a:gd name="connsiteY7" fmla="*/ 49017 h 169715"/>
                    <a:gd name="connsiteX8" fmla="*/ 0 w 674456"/>
                    <a:gd name="connsiteY8" fmla="*/ 70229 h 169715"/>
                    <a:gd name="connsiteX9" fmla="*/ 0 w 674456"/>
                    <a:gd name="connsiteY9" fmla="*/ 148504 h 169715"/>
                    <a:gd name="connsiteX10" fmla="*/ 21211 w 674456"/>
                    <a:gd name="connsiteY10" fmla="*/ 169715 h 169715"/>
                    <a:gd name="connsiteX11" fmla="*/ 653245 w 674456"/>
                    <a:gd name="connsiteY11" fmla="*/ 169715 h 169715"/>
                    <a:gd name="connsiteX12" fmla="*/ 674456 w 674456"/>
                    <a:gd name="connsiteY12" fmla="*/ 148504 h 169715"/>
                    <a:gd name="connsiteX13" fmla="*/ 674456 w 674456"/>
                    <a:gd name="connsiteY13" fmla="*/ 70229 h 169715"/>
                    <a:gd name="connsiteX14" fmla="*/ 653250 w 674456"/>
                    <a:gd name="connsiteY14" fmla="*/ 49017 h 1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4456" h="169715">
                      <a:moveTo>
                        <a:pt x="653249" y="49017"/>
                      </a:moveTo>
                      <a:lnTo>
                        <a:pt x="479147" y="49017"/>
                      </a:lnTo>
                      <a:lnTo>
                        <a:pt x="473293" y="15365"/>
                      </a:lnTo>
                      <a:cubicBezTo>
                        <a:pt x="471829" y="6588"/>
                        <a:pt x="464518" y="0"/>
                        <a:pt x="455737" y="0"/>
                      </a:cubicBezTo>
                      <a:lnTo>
                        <a:pt x="221649" y="0"/>
                      </a:lnTo>
                      <a:cubicBezTo>
                        <a:pt x="212874" y="0"/>
                        <a:pt x="205557" y="6583"/>
                        <a:pt x="204091" y="15365"/>
                      </a:cubicBezTo>
                      <a:lnTo>
                        <a:pt x="198239" y="49017"/>
                      </a:lnTo>
                      <a:lnTo>
                        <a:pt x="21211" y="49017"/>
                      </a:lnTo>
                      <a:cubicBezTo>
                        <a:pt x="9506" y="49017"/>
                        <a:pt x="0" y="58528"/>
                        <a:pt x="0" y="70229"/>
                      </a:cubicBezTo>
                      <a:lnTo>
                        <a:pt x="0" y="148504"/>
                      </a:lnTo>
                      <a:cubicBezTo>
                        <a:pt x="0" y="160209"/>
                        <a:pt x="9511" y="169715"/>
                        <a:pt x="21211" y="169715"/>
                      </a:cubicBezTo>
                      <a:lnTo>
                        <a:pt x="653245" y="169715"/>
                      </a:lnTo>
                      <a:cubicBezTo>
                        <a:pt x="664950" y="169715"/>
                        <a:pt x="674456" y="160204"/>
                        <a:pt x="674456" y="148504"/>
                      </a:cubicBezTo>
                      <a:lnTo>
                        <a:pt x="674456" y="70229"/>
                      </a:lnTo>
                      <a:cubicBezTo>
                        <a:pt x="674461" y="58523"/>
                        <a:pt x="664950" y="49017"/>
                        <a:pt x="653250" y="4901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1075BD5-5324-45B3-A759-523F1B90EB87}"/>
                    </a:ext>
                  </a:extLst>
                </p:cNvPr>
                <p:cNvSpPr/>
                <p:nvPr/>
              </p:nvSpPr>
              <p:spPr>
                <a:xfrm>
                  <a:off x="3630767" y="-697236"/>
                  <a:ext cx="580095" cy="517183"/>
                </a:xfrm>
                <a:custGeom>
                  <a:avLst/>
                  <a:gdLst>
                    <a:gd name="connsiteX0" fmla="*/ 35843 w 580095"/>
                    <a:gd name="connsiteY0" fmla="*/ 455737 h 517183"/>
                    <a:gd name="connsiteX1" fmla="*/ 104607 w 580095"/>
                    <a:gd name="connsiteY1" fmla="*/ 517183 h 517183"/>
                    <a:gd name="connsiteX2" fmla="*/ 476220 w 580095"/>
                    <a:gd name="connsiteY2" fmla="*/ 517183 h 517183"/>
                    <a:gd name="connsiteX3" fmla="*/ 544984 w 580095"/>
                    <a:gd name="connsiteY3" fmla="*/ 455737 h 517183"/>
                    <a:gd name="connsiteX4" fmla="*/ 580095 w 580095"/>
                    <a:gd name="connsiteY4" fmla="*/ 0 h 517183"/>
                    <a:gd name="connsiteX5" fmla="*/ 0 w 580095"/>
                    <a:gd name="connsiteY5" fmla="*/ 0 h 517183"/>
                    <a:gd name="connsiteX6" fmla="*/ 263346 w 580095"/>
                    <a:gd name="connsiteY6" fmla="*/ 390632 h 517183"/>
                    <a:gd name="connsiteX7" fmla="*/ 176294 w 580095"/>
                    <a:gd name="connsiteY7" fmla="*/ 390632 h 517183"/>
                    <a:gd name="connsiteX8" fmla="*/ 207018 w 580095"/>
                    <a:gd name="connsiteY8" fmla="*/ 337232 h 517183"/>
                    <a:gd name="connsiteX9" fmla="*/ 263346 w 580095"/>
                    <a:gd name="connsiteY9" fmla="*/ 337232 h 517183"/>
                    <a:gd name="connsiteX10" fmla="*/ 460125 w 580095"/>
                    <a:gd name="connsiteY10" fmla="*/ 348204 h 517183"/>
                    <a:gd name="connsiteX11" fmla="*/ 460125 w 580095"/>
                    <a:gd name="connsiteY11" fmla="*/ 353327 h 517183"/>
                    <a:gd name="connsiteX12" fmla="*/ 439642 w 580095"/>
                    <a:gd name="connsiteY12" fmla="*/ 388438 h 517183"/>
                    <a:gd name="connsiteX13" fmla="*/ 435254 w 580095"/>
                    <a:gd name="connsiteY13" fmla="*/ 390633 h 517183"/>
                    <a:gd name="connsiteX14" fmla="*/ 329914 w 580095"/>
                    <a:gd name="connsiteY14" fmla="*/ 390633 h 517183"/>
                    <a:gd name="connsiteX15" fmla="*/ 329914 w 580095"/>
                    <a:gd name="connsiteY15" fmla="*/ 400144 h 517183"/>
                    <a:gd name="connsiteX16" fmla="*/ 325525 w 580095"/>
                    <a:gd name="connsiteY16" fmla="*/ 402339 h 517183"/>
                    <a:gd name="connsiteX17" fmla="*/ 282367 w 580095"/>
                    <a:gd name="connsiteY17" fmla="*/ 365763 h 517183"/>
                    <a:gd name="connsiteX18" fmla="*/ 282367 w 580095"/>
                    <a:gd name="connsiteY18" fmla="*/ 362104 h 517183"/>
                    <a:gd name="connsiteX19" fmla="*/ 326261 w 580095"/>
                    <a:gd name="connsiteY19" fmla="*/ 326258 h 517183"/>
                    <a:gd name="connsiteX20" fmla="*/ 330650 w 580095"/>
                    <a:gd name="connsiteY20" fmla="*/ 328451 h 517183"/>
                    <a:gd name="connsiteX21" fmla="*/ 330650 w 580095"/>
                    <a:gd name="connsiteY21" fmla="*/ 337964 h 517183"/>
                    <a:gd name="connsiteX22" fmla="*/ 454278 w 580095"/>
                    <a:gd name="connsiteY22" fmla="*/ 337964 h 517183"/>
                    <a:gd name="connsiteX23" fmla="*/ 444760 w 580095"/>
                    <a:gd name="connsiteY23" fmla="*/ 321139 h 517183"/>
                    <a:gd name="connsiteX24" fmla="*/ 383314 w 580095"/>
                    <a:gd name="connsiteY24" fmla="*/ 321139 h 517183"/>
                    <a:gd name="connsiteX25" fmla="*/ 354785 w 580095"/>
                    <a:gd name="connsiteY25" fmla="*/ 272127 h 517183"/>
                    <a:gd name="connsiteX26" fmla="*/ 400872 w 580095"/>
                    <a:gd name="connsiteY26" fmla="*/ 245792 h 517183"/>
                    <a:gd name="connsiteX27" fmla="*/ 266269 w 580095"/>
                    <a:gd name="connsiteY27" fmla="*/ 97293 h 517183"/>
                    <a:gd name="connsiteX28" fmla="*/ 270657 w 580095"/>
                    <a:gd name="connsiteY28" fmla="*/ 95099 h 517183"/>
                    <a:gd name="connsiteX29" fmla="*/ 310892 w 580095"/>
                    <a:gd name="connsiteY29" fmla="*/ 95099 h 517183"/>
                    <a:gd name="connsiteX30" fmla="*/ 315281 w 580095"/>
                    <a:gd name="connsiteY30" fmla="*/ 97293 h 517183"/>
                    <a:gd name="connsiteX31" fmla="*/ 367951 w 580095"/>
                    <a:gd name="connsiteY31" fmla="*/ 188733 h 517183"/>
                    <a:gd name="connsiteX32" fmla="*/ 375997 w 580095"/>
                    <a:gd name="connsiteY32" fmla="*/ 183610 h 517183"/>
                    <a:gd name="connsiteX33" fmla="*/ 379656 w 580095"/>
                    <a:gd name="connsiteY33" fmla="*/ 186534 h 517183"/>
                    <a:gd name="connsiteX34" fmla="*/ 370145 w 580095"/>
                    <a:gd name="connsiteY34" fmla="*/ 242128 h 517183"/>
                    <a:gd name="connsiteX35" fmla="*/ 366486 w 580095"/>
                    <a:gd name="connsiteY35" fmla="*/ 244322 h 517183"/>
                    <a:gd name="connsiteX36" fmla="*/ 313087 w 580095"/>
                    <a:gd name="connsiteY36" fmla="*/ 224570 h 517183"/>
                    <a:gd name="connsiteX37" fmla="*/ 312356 w 580095"/>
                    <a:gd name="connsiteY37" fmla="*/ 220182 h 517183"/>
                    <a:gd name="connsiteX38" fmla="*/ 320403 w 580095"/>
                    <a:gd name="connsiteY38" fmla="*/ 215059 h 517183"/>
                    <a:gd name="connsiteX39" fmla="*/ 258957 w 580095"/>
                    <a:gd name="connsiteY39" fmla="*/ 108255 h 517183"/>
                    <a:gd name="connsiteX40" fmla="*/ 250910 w 580095"/>
                    <a:gd name="connsiteY40" fmla="*/ 123628 h 517183"/>
                    <a:gd name="connsiteX41" fmla="*/ 281634 w 580095"/>
                    <a:gd name="connsiteY41" fmla="*/ 177028 h 517183"/>
                    <a:gd name="connsiteX42" fmla="*/ 253105 w 580095"/>
                    <a:gd name="connsiteY42" fmla="*/ 226040 h 517183"/>
                    <a:gd name="connsiteX43" fmla="*/ 207018 w 580095"/>
                    <a:gd name="connsiteY43" fmla="*/ 199705 h 517183"/>
                    <a:gd name="connsiteX44" fmla="*/ 120694 w 580095"/>
                    <a:gd name="connsiteY44" fmla="*/ 348205 h 517183"/>
                    <a:gd name="connsiteX45" fmla="*/ 173364 w 580095"/>
                    <a:gd name="connsiteY45" fmla="*/ 256765 h 517183"/>
                    <a:gd name="connsiteX46" fmla="*/ 165317 w 580095"/>
                    <a:gd name="connsiteY46" fmla="*/ 251642 h 517183"/>
                    <a:gd name="connsiteX47" fmla="*/ 166046 w 580095"/>
                    <a:gd name="connsiteY47" fmla="*/ 247254 h 517183"/>
                    <a:gd name="connsiteX48" fmla="*/ 219446 w 580095"/>
                    <a:gd name="connsiteY48" fmla="*/ 227501 h 517183"/>
                    <a:gd name="connsiteX49" fmla="*/ 223104 w 580095"/>
                    <a:gd name="connsiteY49" fmla="*/ 229695 h 517183"/>
                    <a:gd name="connsiteX50" fmla="*/ 232616 w 580095"/>
                    <a:gd name="connsiteY50" fmla="*/ 285289 h 517183"/>
                    <a:gd name="connsiteX51" fmla="*/ 228958 w 580095"/>
                    <a:gd name="connsiteY51" fmla="*/ 288214 h 517183"/>
                    <a:gd name="connsiteX52" fmla="*/ 220910 w 580095"/>
                    <a:gd name="connsiteY52" fmla="*/ 283090 h 517183"/>
                    <a:gd name="connsiteX53" fmla="*/ 159464 w 580095"/>
                    <a:gd name="connsiteY53" fmla="*/ 389895 h 517183"/>
                    <a:gd name="connsiteX54" fmla="*/ 147029 w 580095"/>
                    <a:gd name="connsiteY54" fmla="*/ 389895 h 517183"/>
                    <a:gd name="connsiteX55" fmla="*/ 142640 w 580095"/>
                    <a:gd name="connsiteY55" fmla="*/ 387700 h 517183"/>
                    <a:gd name="connsiteX56" fmla="*/ 122157 w 580095"/>
                    <a:gd name="connsiteY56" fmla="*/ 352589 h 517183"/>
                    <a:gd name="connsiteX57" fmla="*/ 120693 w 580095"/>
                    <a:gd name="connsiteY57" fmla="*/ 348206 h 51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80095" h="517183">
                      <a:moveTo>
                        <a:pt x="35843" y="455737"/>
                      </a:moveTo>
                      <a:cubicBezTo>
                        <a:pt x="38038" y="490118"/>
                        <a:pt x="68031" y="517183"/>
                        <a:pt x="104607" y="517183"/>
                      </a:cubicBezTo>
                      <a:lnTo>
                        <a:pt x="476220" y="517183"/>
                      </a:lnTo>
                      <a:cubicBezTo>
                        <a:pt x="512796" y="517183"/>
                        <a:pt x="542789" y="490118"/>
                        <a:pt x="544984" y="455737"/>
                      </a:cubicBezTo>
                      <a:lnTo>
                        <a:pt x="580095" y="0"/>
                      </a:lnTo>
                      <a:lnTo>
                        <a:pt x="0" y="0"/>
                      </a:lnTo>
                      <a:close/>
                      <a:moveTo>
                        <a:pt x="263346" y="390632"/>
                      </a:moveTo>
                      <a:lnTo>
                        <a:pt x="176294" y="390632"/>
                      </a:lnTo>
                      <a:lnTo>
                        <a:pt x="207018" y="337232"/>
                      </a:lnTo>
                      <a:lnTo>
                        <a:pt x="263346" y="337232"/>
                      </a:lnTo>
                      <a:close/>
                      <a:moveTo>
                        <a:pt x="460125" y="348204"/>
                      </a:moveTo>
                      <a:cubicBezTo>
                        <a:pt x="460855" y="349668"/>
                        <a:pt x="460855" y="351862"/>
                        <a:pt x="460125" y="353327"/>
                      </a:cubicBezTo>
                      <a:lnTo>
                        <a:pt x="439642" y="388438"/>
                      </a:lnTo>
                      <a:cubicBezTo>
                        <a:pt x="438912" y="389903"/>
                        <a:pt x="437448" y="390633"/>
                        <a:pt x="435254" y="390633"/>
                      </a:cubicBezTo>
                      <a:lnTo>
                        <a:pt x="329914" y="390633"/>
                      </a:lnTo>
                      <a:lnTo>
                        <a:pt x="329914" y="400144"/>
                      </a:lnTo>
                      <a:cubicBezTo>
                        <a:pt x="329914" y="402339"/>
                        <a:pt x="327720" y="403803"/>
                        <a:pt x="325525" y="402339"/>
                      </a:cubicBezTo>
                      <a:lnTo>
                        <a:pt x="282367" y="365763"/>
                      </a:lnTo>
                      <a:cubicBezTo>
                        <a:pt x="280902" y="365032"/>
                        <a:pt x="280902" y="362838"/>
                        <a:pt x="282367" y="362104"/>
                      </a:cubicBezTo>
                      <a:lnTo>
                        <a:pt x="326261" y="326258"/>
                      </a:lnTo>
                      <a:cubicBezTo>
                        <a:pt x="327725" y="324794"/>
                        <a:pt x="330650" y="326258"/>
                        <a:pt x="330650" y="328451"/>
                      </a:cubicBezTo>
                      <a:lnTo>
                        <a:pt x="330650" y="337964"/>
                      </a:lnTo>
                      <a:lnTo>
                        <a:pt x="454278" y="337964"/>
                      </a:lnTo>
                      <a:close/>
                      <a:moveTo>
                        <a:pt x="444760" y="321139"/>
                      </a:moveTo>
                      <a:lnTo>
                        <a:pt x="383314" y="321139"/>
                      </a:lnTo>
                      <a:lnTo>
                        <a:pt x="354785" y="272127"/>
                      </a:lnTo>
                      <a:lnTo>
                        <a:pt x="400872" y="245792"/>
                      </a:lnTo>
                      <a:close/>
                      <a:moveTo>
                        <a:pt x="266269" y="97293"/>
                      </a:moveTo>
                      <a:cubicBezTo>
                        <a:pt x="267000" y="95829"/>
                        <a:pt x="268464" y="95099"/>
                        <a:pt x="270657" y="95099"/>
                      </a:cubicBezTo>
                      <a:lnTo>
                        <a:pt x="310892" y="95099"/>
                      </a:lnTo>
                      <a:cubicBezTo>
                        <a:pt x="312356" y="95099"/>
                        <a:pt x="314551" y="95829"/>
                        <a:pt x="315281" y="97293"/>
                      </a:cubicBezTo>
                      <a:lnTo>
                        <a:pt x="367951" y="188733"/>
                      </a:lnTo>
                      <a:lnTo>
                        <a:pt x="375997" y="183610"/>
                      </a:lnTo>
                      <a:cubicBezTo>
                        <a:pt x="378192" y="182880"/>
                        <a:pt x="380385" y="184340"/>
                        <a:pt x="379656" y="186534"/>
                      </a:cubicBezTo>
                      <a:lnTo>
                        <a:pt x="370145" y="242128"/>
                      </a:lnTo>
                      <a:cubicBezTo>
                        <a:pt x="370145" y="243592"/>
                        <a:pt x="367951" y="244322"/>
                        <a:pt x="366486" y="244322"/>
                      </a:cubicBezTo>
                      <a:lnTo>
                        <a:pt x="313087" y="224570"/>
                      </a:lnTo>
                      <a:cubicBezTo>
                        <a:pt x="310892" y="223841"/>
                        <a:pt x="310892" y="220911"/>
                        <a:pt x="312356" y="220182"/>
                      </a:cubicBezTo>
                      <a:lnTo>
                        <a:pt x="320403" y="215059"/>
                      </a:lnTo>
                      <a:lnTo>
                        <a:pt x="258957" y="108255"/>
                      </a:lnTo>
                      <a:close/>
                      <a:moveTo>
                        <a:pt x="250910" y="123628"/>
                      </a:moveTo>
                      <a:lnTo>
                        <a:pt x="281634" y="177028"/>
                      </a:lnTo>
                      <a:lnTo>
                        <a:pt x="253105" y="226040"/>
                      </a:lnTo>
                      <a:lnTo>
                        <a:pt x="207018" y="199705"/>
                      </a:lnTo>
                      <a:close/>
                      <a:moveTo>
                        <a:pt x="120694" y="348205"/>
                      </a:moveTo>
                      <a:lnTo>
                        <a:pt x="173364" y="256765"/>
                      </a:lnTo>
                      <a:lnTo>
                        <a:pt x="165317" y="251642"/>
                      </a:lnTo>
                      <a:cubicBezTo>
                        <a:pt x="163122" y="250913"/>
                        <a:pt x="163853" y="247983"/>
                        <a:pt x="166046" y="247254"/>
                      </a:cubicBezTo>
                      <a:lnTo>
                        <a:pt x="219446" y="227501"/>
                      </a:lnTo>
                      <a:cubicBezTo>
                        <a:pt x="220910" y="226771"/>
                        <a:pt x="222370" y="228230"/>
                        <a:pt x="223104" y="229695"/>
                      </a:cubicBezTo>
                      <a:lnTo>
                        <a:pt x="232616" y="285289"/>
                      </a:lnTo>
                      <a:cubicBezTo>
                        <a:pt x="232616" y="287483"/>
                        <a:pt x="230422" y="288948"/>
                        <a:pt x="228958" y="288214"/>
                      </a:cubicBezTo>
                      <a:lnTo>
                        <a:pt x="220910" y="283090"/>
                      </a:lnTo>
                      <a:lnTo>
                        <a:pt x="159464" y="389895"/>
                      </a:lnTo>
                      <a:lnTo>
                        <a:pt x="147029" y="389895"/>
                      </a:lnTo>
                      <a:cubicBezTo>
                        <a:pt x="145565" y="389895"/>
                        <a:pt x="143370" y="389165"/>
                        <a:pt x="142640" y="387700"/>
                      </a:cubicBezTo>
                      <a:lnTo>
                        <a:pt x="122157" y="352589"/>
                      </a:lnTo>
                      <a:cubicBezTo>
                        <a:pt x="119964" y="351864"/>
                        <a:pt x="119964" y="349670"/>
                        <a:pt x="120693" y="348206"/>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AE52D663-74EE-4114-BFEF-39BC30351F55}"/>
                  </a:ext>
                </a:extLst>
              </p:cNvPr>
              <p:cNvGrpSpPr/>
              <p:nvPr/>
            </p:nvGrpSpPr>
            <p:grpSpPr>
              <a:xfrm>
                <a:off x="9885889" y="4454746"/>
                <a:ext cx="370285" cy="335022"/>
                <a:chOff x="924227" y="-75296"/>
                <a:chExt cx="614474" cy="555956"/>
              </a:xfrm>
              <a:solidFill>
                <a:srgbClr val="24B1D8"/>
              </a:solidFill>
            </p:grpSpPr>
            <p:sp>
              <p:nvSpPr>
                <p:cNvPr id="72" name="Freeform: Shape 71">
                  <a:extLst>
                    <a:ext uri="{FF2B5EF4-FFF2-40B4-BE49-F238E27FC236}">
                      <a16:creationId xmlns:a16="http://schemas.microsoft.com/office/drawing/2014/main" id="{995231A4-A7B2-49DE-8D39-86C50DE47CDF}"/>
                    </a:ext>
                  </a:extLst>
                </p:cNvPr>
                <p:cNvSpPr/>
                <p:nvPr/>
              </p:nvSpPr>
              <p:spPr>
                <a:xfrm>
                  <a:off x="924227" y="-75296"/>
                  <a:ext cx="614474" cy="555956"/>
                </a:xfrm>
                <a:custGeom>
                  <a:avLst/>
                  <a:gdLst>
                    <a:gd name="connsiteX0" fmla="*/ 601227 w 614474"/>
                    <a:gd name="connsiteY0" fmla="*/ 0 h 555956"/>
                    <a:gd name="connsiteX1" fmla="*/ 13242 w 614474"/>
                    <a:gd name="connsiteY1" fmla="*/ 0 h 555956"/>
                    <a:gd name="connsiteX2" fmla="*/ 13242 w 614474"/>
                    <a:gd name="connsiteY2" fmla="*/ 71029 h 555956"/>
                    <a:gd name="connsiteX3" fmla="*/ 0 w 614474"/>
                    <a:gd name="connsiteY3" fmla="*/ 71029 h 555956"/>
                    <a:gd name="connsiteX4" fmla="*/ 0 w 614474"/>
                    <a:gd name="connsiteY4" fmla="*/ 122240 h 555956"/>
                    <a:gd name="connsiteX5" fmla="*/ 13312 w 614474"/>
                    <a:gd name="connsiteY5" fmla="*/ 162908 h 555956"/>
                    <a:gd name="connsiteX6" fmla="*/ 13312 w 614474"/>
                    <a:gd name="connsiteY6" fmla="*/ 555957 h 555956"/>
                    <a:gd name="connsiteX7" fmla="*/ 601232 w 614474"/>
                    <a:gd name="connsiteY7" fmla="*/ 555957 h 555956"/>
                    <a:gd name="connsiteX8" fmla="*/ 601232 w 614474"/>
                    <a:gd name="connsiteY8" fmla="*/ 162987 h 555956"/>
                    <a:gd name="connsiteX9" fmla="*/ 614474 w 614474"/>
                    <a:gd name="connsiteY9" fmla="*/ 122313 h 555956"/>
                    <a:gd name="connsiteX10" fmla="*/ 614474 w 614474"/>
                    <a:gd name="connsiteY10" fmla="*/ 71108 h 555956"/>
                    <a:gd name="connsiteX11" fmla="*/ 601232 w 614474"/>
                    <a:gd name="connsiteY11" fmla="*/ 71108 h 555956"/>
                    <a:gd name="connsiteX12" fmla="*/ 392600 w 614474"/>
                    <a:gd name="connsiteY12" fmla="*/ 115071 h 555956"/>
                    <a:gd name="connsiteX13" fmla="*/ 475483 w 614474"/>
                    <a:gd name="connsiteY13" fmla="*/ 115071 h 555956"/>
                    <a:gd name="connsiteX14" fmla="*/ 475483 w 614474"/>
                    <a:gd name="connsiteY14" fmla="*/ 132848 h 555956"/>
                    <a:gd name="connsiteX15" fmla="*/ 475483 w 614474"/>
                    <a:gd name="connsiteY15" fmla="*/ 132843 h 555956"/>
                    <a:gd name="connsiteX16" fmla="*/ 454746 w 614474"/>
                    <a:gd name="connsiteY16" fmla="*/ 168766 h 555956"/>
                    <a:gd name="connsiteX17" fmla="*/ 413266 w 614474"/>
                    <a:gd name="connsiteY17" fmla="*/ 168766 h 555956"/>
                    <a:gd name="connsiteX18" fmla="*/ 392528 w 614474"/>
                    <a:gd name="connsiteY18" fmla="*/ 132843 h 555956"/>
                    <a:gd name="connsiteX19" fmla="*/ 265753 w 614474"/>
                    <a:gd name="connsiteY19" fmla="*/ 115071 h 555956"/>
                    <a:gd name="connsiteX20" fmla="*/ 348713 w 614474"/>
                    <a:gd name="connsiteY20" fmla="*/ 115071 h 555956"/>
                    <a:gd name="connsiteX21" fmla="*/ 348713 w 614474"/>
                    <a:gd name="connsiteY21" fmla="*/ 132848 h 555956"/>
                    <a:gd name="connsiteX22" fmla="*/ 348713 w 614474"/>
                    <a:gd name="connsiteY22" fmla="*/ 132843 h 555956"/>
                    <a:gd name="connsiteX23" fmla="*/ 327970 w 614474"/>
                    <a:gd name="connsiteY23" fmla="*/ 168766 h 555956"/>
                    <a:gd name="connsiteX24" fmla="*/ 286496 w 614474"/>
                    <a:gd name="connsiteY24" fmla="*/ 168766 h 555956"/>
                    <a:gd name="connsiteX25" fmla="*/ 265753 w 614474"/>
                    <a:gd name="connsiteY25" fmla="*/ 132843 h 555956"/>
                    <a:gd name="connsiteX26" fmla="*/ 138982 w 614474"/>
                    <a:gd name="connsiteY26" fmla="*/ 122311 h 555956"/>
                    <a:gd name="connsiteX27" fmla="*/ 138982 w 614474"/>
                    <a:gd name="connsiteY27" fmla="*/ 114994 h 555956"/>
                    <a:gd name="connsiteX28" fmla="*/ 221865 w 614474"/>
                    <a:gd name="connsiteY28" fmla="*/ 114994 h 555956"/>
                    <a:gd name="connsiteX29" fmla="*/ 221865 w 614474"/>
                    <a:gd name="connsiteY29" fmla="*/ 132771 h 555956"/>
                    <a:gd name="connsiteX30" fmla="*/ 201128 w 614474"/>
                    <a:gd name="connsiteY30" fmla="*/ 168694 h 555956"/>
                    <a:gd name="connsiteX31" fmla="*/ 159648 w 614474"/>
                    <a:gd name="connsiteY31" fmla="*/ 168694 h 555956"/>
                    <a:gd name="connsiteX32" fmla="*/ 138910 w 614474"/>
                    <a:gd name="connsiteY32" fmla="*/ 132771 h 555956"/>
                    <a:gd name="connsiteX33" fmla="*/ 43883 w 614474"/>
                    <a:gd name="connsiteY33" fmla="*/ 122311 h 555956"/>
                    <a:gd name="connsiteX34" fmla="*/ 43883 w 614474"/>
                    <a:gd name="connsiteY34" fmla="*/ 114994 h 555956"/>
                    <a:gd name="connsiteX35" fmla="*/ 95088 w 614474"/>
                    <a:gd name="connsiteY35" fmla="*/ 114994 h 555956"/>
                    <a:gd name="connsiteX36" fmla="*/ 95088 w 614474"/>
                    <a:gd name="connsiteY36" fmla="*/ 122311 h 555956"/>
                    <a:gd name="connsiteX37" fmla="*/ 95094 w 614474"/>
                    <a:gd name="connsiteY37" fmla="*/ 122311 h 555956"/>
                    <a:gd name="connsiteX38" fmla="*/ 82291 w 614474"/>
                    <a:gd name="connsiteY38" fmla="*/ 144483 h 555956"/>
                    <a:gd name="connsiteX39" fmla="*/ 56685 w 614474"/>
                    <a:gd name="connsiteY39" fmla="*/ 144483 h 555956"/>
                    <a:gd name="connsiteX40" fmla="*/ 43882 w 614474"/>
                    <a:gd name="connsiteY40" fmla="*/ 122311 h 555956"/>
                    <a:gd name="connsiteX41" fmla="*/ 557345 w 614474"/>
                    <a:gd name="connsiteY41" fmla="*/ 512068 h 555956"/>
                    <a:gd name="connsiteX42" fmla="*/ 392609 w 614474"/>
                    <a:gd name="connsiteY42" fmla="*/ 512068 h 555956"/>
                    <a:gd name="connsiteX43" fmla="*/ 392609 w 614474"/>
                    <a:gd name="connsiteY43" fmla="*/ 316752 h 555956"/>
                    <a:gd name="connsiteX44" fmla="*/ 221878 w 614474"/>
                    <a:gd name="connsiteY44" fmla="*/ 316752 h 555956"/>
                    <a:gd name="connsiteX45" fmla="*/ 221878 w 614474"/>
                    <a:gd name="connsiteY45" fmla="*/ 512068 h 555956"/>
                    <a:gd name="connsiteX46" fmla="*/ 57142 w 614474"/>
                    <a:gd name="connsiteY46" fmla="*/ 512068 h 555956"/>
                    <a:gd name="connsiteX47" fmla="*/ 57142 w 614474"/>
                    <a:gd name="connsiteY47" fmla="*/ 190643 h 555956"/>
                    <a:gd name="connsiteX48" fmla="*/ 109006 w 614474"/>
                    <a:gd name="connsiteY48" fmla="*/ 179377 h 555956"/>
                    <a:gd name="connsiteX49" fmla="*/ 173881 w 614474"/>
                    <a:gd name="connsiteY49" fmla="*/ 217952 h 555956"/>
                    <a:gd name="connsiteX50" fmla="*/ 243901 w 614474"/>
                    <a:gd name="connsiteY50" fmla="*/ 189765 h 555956"/>
                    <a:gd name="connsiteX51" fmla="*/ 307322 w 614474"/>
                    <a:gd name="connsiteY51" fmla="*/ 218207 h 555956"/>
                    <a:gd name="connsiteX52" fmla="*/ 370749 w 614474"/>
                    <a:gd name="connsiteY52" fmla="*/ 189765 h 555956"/>
                    <a:gd name="connsiteX53" fmla="*/ 440686 w 614474"/>
                    <a:gd name="connsiteY53" fmla="*/ 217856 h 555956"/>
                    <a:gd name="connsiteX54" fmla="*/ 505495 w 614474"/>
                    <a:gd name="connsiteY54" fmla="*/ 179377 h 555956"/>
                    <a:gd name="connsiteX55" fmla="*/ 557358 w 614474"/>
                    <a:gd name="connsiteY55" fmla="*/ 190643 h 555956"/>
                    <a:gd name="connsiteX56" fmla="*/ 570587 w 614474"/>
                    <a:gd name="connsiteY56" fmla="*/ 122311 h 555956"/>
                    <a:gd name="connsiteX57" fmla="*/ 557784 w 614474"/>
                    <a:gd name="connsiteY57" fmla="*/ 144483 h 555956"/>
                    <a:gd name="connsiteX58" fmla="*/ 532178 w 614474"/>
                    <a:gd name="connsiteY58" fmla="*/ 144483 h 555956"/>
                    <a:gd name="connsiteX59" fmla="*/ 519375 w 614474"/>
                    <a:gd name="connsiteY59" fmla="*/ 122311 h 555956"/>
                    <a:gd name="connsiteX60" fmla="*/ 519375 w 614474"/>
                    <a:gd name="connsiteY60" fmla="*/ 114994 h 555956"/>
                    <a:gd name="connsiteX61" fmla="*/ 570580 w 614474"/>
                    <a:gd name="connsiteY61" fmla="*/ 114994 h 55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14474" h="555956">
                      <a:moveTo>
                        <a:pt x="601227" y="0"/>
                      </a:moveTo>
                      <a:lnTo>
                        <a:pt x="13242" y="0"/>
                      </a:lnTo>
                      <a:lnTo>
                        <a:pt x="13242" y="71029"/>
                      </a:lnTo>
                      <a:lnTo>
                        <a:pt x="0" y="71029"/>
                      </a:lnTo>
                      <a:lnTo>
                        <a:pt x="0" y="122240"/>
                      </a:lnTo>
                      <a:cubicBezTo>
                        <a:pt x="21" y="136863"/>
                        <a:pt x="4679" y="151106"/>
                        <a:pt x="13312" y="162908"/>
                      </a:cubicBezTo>
                      <a:lnTo>
                        <a:pt x="13312" y="555957"/>
                      </a:lnTo>
                      <a:lnTo>
                        <a:pt x="601232" y="555957"/>
                      </a:lnTo>
                      <a:lnTo>
                        <a:pt x="601232" y="162987"/>
                      </a:lnTo>
                      <a:cubicBezTo>
                        <a:pt x="609841" y="151169"/>
                        <a:pt x="614479" y="136933"/>
                        <a:pt x="614474" y="122313"/>
                      </a:cubicBezTo>
                      <a:lnTo>
                        <a:pt x="614474" y="71108"/>
                      </a:lnTo>
                      <a:lnTo>
                        <a:pt x="601232" y="71108"/>
                      </a:lnTo>
                      <a:close/>
                      <a:moveTo>
                        <a:pt x="392600" y="115071"/>
                      </a:moveTo>
                      <a:lnTo>
                        <a:pt x="475483" y="115071"/>
                      </a:lnTo>
                      <a:lnTo>
                        <a:pt x="475483" y="132848"/>
                      </a:lnTo>
                      <a:lnTo>
                        <a:pt x="475483" y="132843"/>
                      </a:lnTo>
                      <a:cubicBezTo>
                        <a:pt x="475483" y="147661"/>
                        <a:pt x="467578" y="161356"/>
                        <a:pt x="454746" y="168766"/>
                      </a:cubicBezTo>
                      <a:cubicBezTo>
                        <a:pt x="441913" y="176175"/>
                        <a:pt x="426099" y="176175"/>
                        <a:pt x="413266" y="168766"/>
                      </a:cubicBezTo>
                      <a:cubicBezTo>
                        <a:pt x="400433" y="161356"/>
                        <a:pt x="392528" y="147661"/>
                        <a:pt x="392528" y="132843"/>
                      </a:cubicBezTo>
                      <a:close/>
                      <a:moveTo>
                        <a:pt x="265753" y="115071"/>
                      </a:moveTo>
                      <a:lnTo>
                        <a:pt x="348713" y="115071"/>
                      </a:lnTo>
                      <a:lnTo>
                        <a:pt x="348713" y="132848"/>
                      </a:lnTo>
                      <a:lnTo>
                        <a:pt x="348713" y="132843"/>
                      </a:lnTo>
                      <a:cubicBezTo>
                        <a:pt x="348713" y="147661"/>
                        <a:pt x="340803" y="161356"/>
                        <a:pt x="327970" y="168766"/>
                      </a:cubicBezTo>
                      <a:cubicBezTo>
                        <a:pt x="315138" y="176175"/>
                        <a:pt x="299329" y="176175"/>
                        <a:pt x="286496" y="168766"/>
                      </a:cubicBezTo>
                      <a:cubicBezTo>
                        <a:pt x="273663" y="161356"/>
                        <a:pt x="265753" y="147661"/>
                        <a:pt x="265753" y="132843"/>
                      </a:cubicBezTo>
                      <a:close/>
                      <a:moveTo>
                        <a:pt x="138982" y="122311"/>
                      </a:moveTo>
                      <a:lnTo>
                        <a:pt x="138982" y="114994"/>
                      </a:lnTo>
                      <a:lnTo>
                        <a:pt x="221865" y="114994"/>
                      </a:lnTo>
                      <a:lnTo>
                        <a:pt x="221865" y="132771"/>
                      </a:lnTo>
                      <a:cubicBezTo>
                        <a:pt x="221865" y="147589"/>
                        <a:pt x="213960" y="161285"/>
                        <a:pt x="201128" y="168694"/>
                      </a:cubicBezTo>
                      <a:cubicBezTo>
                        <a:pt x="188295" y="176103"/>
                        <a:pt x="172481" y="176103"/>
                        <a:pt x="159648" y="168694"/>
                      </a:cubicBezTo>
                      <a:cubicBezTo>
                        <a:pt x="146815" y="161285"/>
                        <a:pt x="138910" y="147589"/>
                        <a:pt x="138910" y="132771"/>
                      </a:cubicBezTo>
                      <a:close/>
                      <a:moveTo>
                        <a:pt x="43883" y="122311"/>
                      </a:moveTo>
                      <a:lnTo>
                        <a:pt x="43883" y="114994"/>
                      </a:lnTo>
                      <a:lnTo>
                        <a:pt x="95088" y="114994"/>
                      </a:lnTo>
                      <a:lnTo>
                        <a:pt x="95088" y="122311"/>
                      </a:lnTo>
                      <a:lnTo>
                        <a:pt x="95094" y="122311"/>
                      </a:lnTo>
                      <a:cubicBezTo>
                        <a:pt x="95094" y="131461"/>
                        <a:pt x="90211" y="139911"/>
                        <a:pt x="82291" y="144483"/>
                      </a:cubicBezTo>
                      <a:cubicBezTo>
                        <a:pt x="74367" y="149060"/>
                        <a:pt x="64610" y="149060"/>
                        <a:pt x="56685" y="144483"/>
                      </a:cubicBezTo>
                      <a:cubicBezTo>
                        <a:pt x="48766" y="139911"/>
                        <a:pt x="43882" y="131461"/>
                        <a:pt x="43882" y="122311"/>
                      </a:cubicBezTo>
                      <a:close/>
                      <a:moveTo>
                        <a:pt x="557345" y="512068"/>
                      </a:moveTo>
                      <a:lnTo>
                        <a:pt x="392609" y="512068"/>
                      </a:lnTo>
                      <a:lnTo>
                        <a:pt x="392609" y="316752"/>
                      </a:lnTo>
                      <a:lnTo>
                        <a:pt x="221878" y="316752"/>
                      </a:lnTo>
                      <a:lnTo>
                        <a:pt x="221878" y="512068"/>
                      </a:lnTo>
                      <a:lnTo>
                        <a:pt x="57142" y="512068"/>
                      </a:lnTo>
                      <a:lnTo>
                        <a:pt x="57142" y="190643"/>
                      </a:lnTo>
                      <a:cubicBezTo>
                        <a:pt x="75241" y="194011"/>
                        <a:pt x="93938" y="189955"/>
                        <a:pt x="109006" y="179377"/>
                      </a:cubicBezTo>
                      <a:cubicBezTo>
                        <a:pt x="123431" y="201650"/>
                        <a:pt x="147423" y="215917"/>
                        <a:pt x="173881" y="217952"/>
                      </a:cubicBezTo>
                      <a:cubicBezTo>
                        <a:pt x="200344" y="219989"/>
                        <a:pt x="226234" y="209564"/>
                        <a:pt x="243901" y="189765"/>
                      </a:cubicBezTo>
                      <a:cubicBezTo>
                        <a:pt x="260015" y="207860"/>
                        <a:pt x="283094" y="218207"/>
                        <a:pt x="307322" y="218207"/>
                      </a:cubicBezTo>
                      <a:cubicBezTo>
                        <a:pt x="331555" y="218207"/>
                        <a:pt x="354629" y="207859"/>
                        <a:pt x="370749" y="189765"/>
                      </a:cubicBezTo>
                      <a:cubicBezTo>
                        <a:pt x="388414" y="209507"/>
                        <a:pt x="414269" y="219896"/>
                        <a:pt x="440686" y="217856"/>
                      </a:cubicBezTo>
                      <a:cubicBezTo>
                        <a:pt x="467103" y="215819"/>
                        <a:pt x="491059" y="201594"/>
                        <a:pt x="505495" y="179377"/>
                      </a:cubicBezTo>
                      <a:cubicBezTo>
                        <a:pt x="520563" y="189955"/>
                        <a:pt x="539260" y="194011"/>
                        <a:pt x="557358" y="190643"/>
                      </a:cubicBezTo>
                      <a:close/>
                      <a:moveTo>
                        <a:pt x="570587" y="122311"/>
                      </a:moveTo>
                      <a:cubicBezTo>
                        <a:pt x="570587" y="131461"/>
                        <a:pt x="565704" y="139911"/>
                        <a:pt x="557784" y="144483"/>
                      </a:cubicBezTo>
                      <a:cubicBezTo>
                        <a:pt x="549860" y="149060"/>
                        <a:pt x="540103" y="149060"/>
                        <a:pt x="532178" y="144483"/>
                      </a:cubicBezTo>
                      <a:cubicBezTo>
                        <a:pt x="524259" y="139911"/>
                        <a:pt x="519375" y="131461"/>
                        <a:pt x="519375" y="122311"/>
                      </a:cubicBezTo>
                      <a:lnTo>
                        <a:pt x="519375" y="114994"/>
                      </a:lnTo>
                      <a:lnTo>
                        <a:pt x="570580" y="114994"/>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5AF70E2E-9954-4CD6-B19D-3DCFCC715035}"/>
                    </a:ext>
                  </a:extLst>
                </p:cNvPr>
                <p:cNvSpPr/>
                <p:nvPr/>
              </p:nvSpPr>
              <p:spPr>
                <a:xfrm>
                  <a:off x="995181" y="241453"/>
                  <a:ext cx="133646" cy="127138"/>
                </a:xfrm>
                <a:custGeom>
                  <a:avLst/>
                  <a:gdLst>
                    <a:gd name="connsiteX0" fmla="*/ 0 w 133646"/>
                    <a:gd name="connsiteY0" fmla="*/ 0 h 127138"/>
                    <a:gd name="connsiteX1" fmla="*/ 133646 w 133646"/>
                    <a:gd name="connsiteY1" fmla="*/ 0 h 127138"/>
                    <a:gd name="connsiteX2" fmla="*/ 133646 w 133646"/>
                    <a:gd name="connsiteY2" fmla="*/ 127138 h 127138"/>
                    <a:gd name="connsiteX3" fmla="*/ 0 w 133646"/>
                    <a:gd name="connsiteY3" fmla="*/ 127138 h 127138"/>
                  </a:gdLst>
                  <a:ahLst/>
                  <a:cxnLst>
                    <a:cxn ang="0">
                      <a:pos x="connsiteX0" y="connsiteY0"/>
                    </a:cxn>
                    <a:cxn ang="0">
                      <a:pos x="connsiteX1" y="connsiteY1"/>
                    </a:cxn>
                    <a:cxn ang="0">
                      <a:pos x="connsiteX2" y="connsiteY2"/>
                    </a:cxn>
                    <a:cxn ang="0">
                      <a:pos x="connsiteX3" y="connsiteY3"/>
                    </a:cxn>
                  </a:cxnLst>
                  <a:rect l="l" t="t" r="r" b="b"/>
                  <a:pathLst>
                    <a:path w="133646" h="127138">
                      <a:moveTo>
                        <a:pt x="0" y="0"/>
                      </a:moveTo>
                      <a:lnTo>
                        <a:pt x="133646" y="0"/>
                      </a:lnTo>
                      <a:lnTo>
                        <a:pt x="133646" y="127138"/>
                      </a:lnTo>
                      <a:lnTo>
                        <a:pt x="0" y="127138"/>
                      </a:lnTo>
                      <a:close/>
                    </a:path>
                  </a:pathLst>
                </a:custGeom>
                <a:grp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90BEFF3-25C6-4D8D-9BE1-30C16710ACFE}"/>
                    </a:ext>
                  </a:extLst>
                </p:cNvPr>
                <p:cNvSpPr/>
                <p:nvPr/>
              </p:nvSpPr>
              <p:spPr>
                <a:xfrm>
                  <a:off x="1334096" y="241453"/>
                  <a:ext cx="133646" cy="127138"/>
                </a:xfrm>
                <a:custGeom>
                  <a:avLst/>
                  <a:gdLst>
                    <a:gd name="connsiteX0" fmla="*/ 0 w 133646"/>
                    <a:gd name="connsiteY0" fmla="*/ 0 h 127138"/>
                    <a:gd name="connsiteX1" fmla="*/ 133646 w 133646"/>
                    <a:gd name="connsiteY1" fmla="*/ 0 h 127138"/>
                    <a:gd name="connsiteX2" fmla="*/ 133646 w 133646"/>
                    <a:gd name="connsiteY2" fmla="*/ 127138 h 127138"/>
                    <a:gd name="connsiteX3" fmla="*/ 0 w 133646"/>
                    <a:gd name="connsiteY3" fmla="*/ 127138 h 127138"/>
                  </a:gdLst>
                  <a:ahLst/>
                  <a:cxnLst>
                    <a:cxn ang="0">
                      <a:pos x="connsiteX0" y="connsiteY0"/>
                    </a:cxn>
                    <a:cxn ang="0">
                      <a:pos x="connsiteX1" y="connsiteY1"/>
                    </a:cxn>
                    <a:cxn ang="0">
                      <a:pos x="connsiteX2" y="connsiteY2"/>
                    </a:cxn>
                    <a:cxn ang="0">
                      <a:pos x="connsiteX3" y="connsiteY3"/>
                    </a:cxn>
                  </a:cxnLst>
                  <a:rect l="l" t="t" r="r" b="b"/>
                  <a:pathLst>
                    <a:path w="133646" h="127138">
                      <a:moveTo>
                        <a:pt x="0" y="0"/>
                      </a:moveTo>
                      <a:lnTo>
                        <a:pt x="133646" y="0"/>
                      </a:lnTo>
                      <a:lnTo>
                        <a:pt x="133646" y="127138"/>
                      </a:lnTo>
                      <a:lnTo>
                        <a:pt x="0" y="127138"/>
                      </a:lnTo>
                      <a:close/>
                    </a:path>
                  </a:pathLst>
                </a:custGeom>
                <a:grp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769BAFAC-1E63-4564-A2DC-C78087C5D189}"/>
                  </a:ext>
                </a:extLst>
              </p:cNvPr>
              <p:cNvGrpSpPr/>
              <p:nvPr/>
            </p:nvGrpSpPr>
            <p:grpSpPr>
              <a:xfrm>
                <a:off x="7878640" y="4938819"/>
                <a:ext cx="226048" cy="415864"/>
                <a:chOff x="4774758" y="-849662"/>
                <a:chExt cx="375119" cy="690111"/>
              </a:xfrm>
              <a:solidFill>
                <a:srgbClr val="24B1D8"/>
              </a:solidFill>
            </p:grpSpPr>
            <p:sp>
              <p:nvSpPr>
                <p:cNvPr id="79" name="Freeform: Shape 78">
                  <a:extLst>
                    <a:ext uri="{FF2B5EF4-FFF2-40B4-BE49-F238E27FC236}">
                      <a16:creationId xmlns:a16="http://schemas.microsoft.com/office/drawing/2014/main" id="{AE131474-E288-44D1-B668-A3CF53D9A025}"/>
                    </a:ext>
                  </a:extLst>
                </p:cNvPr>
                <p:cNvSpPr/>
                <p:nvPr/>
              </p:nvSpPr>
              <p:spPr>
                <a:xfrm>
                  <a:off x="4802242" y="-793128"/>
                  <a:ext cx="320184" cy="128592"/>
                </a:xfrm>
                <a:custGeom>
                  <a:avLst/>
                  <a:gdLst>
                    <a:gd name="connsiteX0" fmla="*/ 41527 w 320184"/>
                    <a:gd name="connsiteY0" fmla="*/ 127781 h 128592"/>
                    <a:gd name="connsiteX1" fmla="*/ 293431 w 320184"/>
                    <a:gd name="connsiteY1" fmla="*/ 67467 h 128592"/>
                    <a:gd name="connsiteX2" fmla="*/ 319367 w 320184"/>
                    <a:gd name="connsiteY2" fmla="*/ 26742 h 128592"/>
                    <a:gd name="connsiteX3" fmla="*/ 278658 w 320184"/>
                    <a:gd name="connsiteY3" fmla="*/ 806 h 128592"/>
                    <a:gd name="connsiteX4" fmla="*/ 26754 w 320184"/>
                    <a:gd name="connsiteY4" fmla="*/ 61120 h 128592"/>
                    <a:gd name="connsiteX5" fmla="*/ 818 w 320184"/>
                    <a:gd name="connsiteY5" fmla="*/ 101844 h 128592"/>
                    <a:gd name="connsiteX6" fmla="*/ 41532 w 320184"/>
                    <a:gd name="connsiteY6" fmla="*/ 127781 h 12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184" h="128592">
                      <a:moveTo>
                        <a:pt x="41527" y="127781"/>
                      </a:moveTo>
                      <a:lnTo>
                        <a:pt x="293431" y="67467"/>
                      </a:lnTo>
                      <a:cubicBezTo>
                        <a:pt x="311847" y="63380"/>
                        <a:pt x="323449" y="45153"/>
                        <a:pt x="319367" y="26742"/>
                      </a:cubicBezTo>
                      <a:cubicBezTo>
                        <a:pt x="315301" y="8347"/>
                        <a:pt x="297058" y="-3241"/>
                        <a:pt x="278658" y="806"/>
                      </a:cubicBezTo>
                      <a:lnTo>
                        <a:pt x="26754" y="61120"/>
                      </a:lnTo>
                      <a:cubicBezTo>
                        <a:pt x="8338" y="65207"/>
                        <a:pt x="-3265" y="83434"/>
                        <a:pt x="818" y="101844"/>
                      </a:cubicBezTo>
                      <a:cubicBezTo>
                        <a:pt x="4864" y="120132"/>
                        <a:pt x="22989" y="131863"/>
                        <a:pt x="41532" y="12778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D56431A-18A1-443D-8091-1204726DC109}"/>
                    </a:ext>
                  </a:extLst>
                </p:cNvPr>
                <p:cNvSpPr/>
                <p:nvPr/>
              </p:nvSpPr>
              <p:spPr>
                <a:xfrm>
                  <a:off x="4802249" y="-849662"/>
                  <a:ext cx="150066" cy="88374"/>
                </a:xfrm>
                <a:custGeom>
                  <a:avLst/>
                  <a:gdLst>
                    <a:gd name="connsiteX0" fmla="*/ 41507 w 150066"/>
                    <a:gd name="connsiteY0" fmla="*/ 87557 h 88374"/>
                    <a:gd name="connsiteX1" fmla="*/ 123303 w 150066"/>
                    <a:gd name="connsiteY1" fmla="*/ 67545 h 88374"/>
                    <a:gd name="connsiteX2" fmla="*/ 150066 w 150066"/>
                    <a:gd name="connsiteY2" fmla="*/ 31571 h 88374"/>
                    <a:gd name="connsiteX3" fmla="*/ 108556 w 150066"/>
                    <a:gd name="connsiteY3" fmla="*/ 908 h 88374"/>
                    <a:gd name="connsiteX4" fmla="*/ 28536 w 150066"/>
                    <a:gd name="connsiteY4" fmla="*/ 20513 h 88374"/>
                    <a:gd name="connsiteX5" fmla="*/ 542 w 150066"/>
                    <a:gd name="connsiteY5" fmla="*/ 60523 h 88374"/>
                    <a:gd name="connsiteX6" fmla="*/ 41506 w 150066"/>
                    <a:gd name="connsiteY6" fmla="*/ 87557 h 8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66" h="88374">
                      <a:moveTo>
                        <a:pt x="41507" y="87557"/>
                      </a:moveTo>
                      <a:lnTo>
                        <a:pt x="123303" y="67545"/>
                      </a:lnTo>
                      <a:cubicBezTo>
                        <a:pt x="139008" y="64131"/>
                        <a:pt x="150066" y="47685"/>
                        <a:pt x="150066" y="31571"/>
                      </a:cubicBezTo>
                      <a:cubicBezTo>
                        <a:pt x="150066" y="9859"/>
                        <a:pt x="129854" y="-3734"/>
                        <a:pt x="108556" y="908"/>
                      </a:cubicBezTo>
                      <a:lnTo>
                        <a:pt x="28536" y="20513"/>
                      </a:lnTo>
                      <a:cubicBezTo>
                        <a:pt x="10237" y="24611"/>
                        <a:pt x="-2871" y="42088"/>
                        <a:pt x="542" y="60523"/>
                      </a:cubicBezTo>
                      <a:cubicBezTo>
                        <a:pt x="4191" y="79719"/>
                        <a:pt x="22877" y="91695"/>
                        <a:pt x="41506" y="8755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1952724-39BC-4C7E-A4F3-81931F9D5525}"/>
                    </a:ext>
                  </a:extLst>
                </p:cNvPr>
                <p:cNvSpPr/>
                <p:nvPr/>
              </p:nvSpPr>
              <p:spPr>
                <a:xfrm>
                  <a:off x="4802242" y="-696607"/>
                  <a:ext cx="320184" cy="128594"/>
                </a:xfrm>
                <a:custGeom>
                  <a:avLst/>
                  <a:gdLst>
                    <a:gd name="connsiteX0" fmla="*/ 41527 w 320184"/>
                    <a:gd name="connsiteY0" fmla="*/ 127781 h 128594"/>
                    <a:gd name="connsiteX1" fmla="*/ 293431 w 320184"/>
                    <a:gd name="connsiteY1" fmla="*/ 67467 h 128594"/>
                    <a:gd name="connsiteX2" fmla="*/ 319367 w 320184"/>
                    <a:gd name="connsiteY2" fmla="*/ 26742 h 128594"/>
                    <a:gd name="connsiteX3" fmla="*/ 278658 w 320184"/>
                    <a:gd name="connsiteY3" fmla="*/ 806 h 128594"/>
                    <a:gd name="connsiteX4" fmla="*/ 26754 w 320184"/>
                    <a:gd name="connsiteY4" fmla="*/ 61120 h 128594"/>
                    <a:gd name="connsiteX5" fmla="*/ 818 w 320184"/>
                    <a:gd name="connsiteY5" fmla="*/ 101845 h 128594"/>
                    <a:gd name="connsiteX6" fmla="*/ 41527 w 320184"/>
                    <a:gd name="connsiteY6" fmla="*/ 127781 h 12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184" h="128594">
                      <a:moveTo>
                        <a:pt x="41527" y="127781"/>
                      </a:moveTo>
                      <a:lnTo>
                        <a:pt x="293431" y="67467"/>
                      </a:lnTo>
                      <a:cubicBezTo>
                        <a:pt x="311847" y="63380"/>
                        <a:pt x="323449" y="45153"/>
                        <a:pt x="319367" y="26742"/>
                      </a:cubicBezTo>
                      <a:cubicBezTo>
                        <a:pt x="315301" y="8342"/>
                        <a:pt x="297058" y="-3241"/>
                        <a:pt x="278658" y="806"/>
                      </a:cubicBezTo>
                      <a:lnTo>
                        <a:pt x="26754" y="61120"/>
                      </a:lnTo>
                      <a:cubicBezTo>
                        <a:pt x="8338" y="65207"/>
                        <a:pt x="-3265" y="83434"/>
                        <a:pt x="818" y="101845"/>
                      </a:cubicBezTo>
                      <a:cubicBezTo>
                        <a:pt x="4859" y="120133"/>
                        <a:pt x="22984" y="131868"/>
                        <a:pt x="41527" y="12778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2C4D722-D4BE-485C-86E4-9A99BCEEC725}"/>
                    </a:ext>
                  </a:extLst>
                </p:cNvPr>
                <p:cNvSpPr/>
                <p:nvPr/>
              </p:nvSpPr>
              <p:spPr>
                <a:xfrm>
                  <a:off x="4844016" y="-264124"/>
                  <a:ext cx="236585" cy="104573"/>
                </a:xfrm>
                <a:custGeom>
                  <a:avLst/>
                  <a:gdLst>
                    <a:gd name="connsiteX0" fmla="*/ 223272 w 236585"/>
                    <a:gd name="connsiteY0" fmla="*/ 33835 h 104573"/>
                    <a:gd name="connsiteX1" fmla="*/ 210750 w 236585"/>
                    <a:gd name="connsiteY1" fmla="*/ 33835 h 104573"/>
                    <a:gd name="connsiteX2" fmla="*/ 210750 w 236585"/>
                    <a:gd name="connsiteY2" fmla="*/ 0 h 104573"/>
                    <a:gd name="connsiteX3" fmla="*/ 25845 w 236585"/>
                    <a:gd name="connsiteY3" fmla="*/ 0 h 104573"/>
                    <a:gd name="connsiteX4" fmla="*/ 25845 w 236585"/>
                    <a:gd name="connsiteY4" fmla="*/ 33835 h 104573"/>
                    <a:gd name="connsiteX5" fmla="*/ 13323 w 236585"/>
                    <a:gd name="connsiteY5" fmla="*/ 33835 h 104573"/>
                    <a:gd name="connsiteX6" fmla="*/ 0 w 236585"/>
                    <a:gd name="connsiteY6" fmla="*/ 47158 h 104573"/>
                    <a:gd name="connsiteX7" fmla="*/ 13323 w 236585"/>
                    <a:gd name="connsiteY7" fmla="*/ 60481 h 104573"/>
                    <a:gd name="connsiteX8" fmla="*/ 25845 w 236585"/>
                    <a:gd name="connsiteY8" fmla="*/ 60481 h 104573"/>
                    <a:gd name="connsiteX9" fmla="*/ 25845 w 236585"/>
                    <a:gd name="connsiteY9" fmla="*/ 60614 h 104573"/>
                    <a:gd name="connsiteX10" fmla="*/ 69937 w 236585"/>
                    <a:gd name="connsiteY10" fmla="*/ 104573 h 104573"/>
                    <a:gd name="connsiteX11" fmla="*/ 166648 w 236585"/>
                    <a:gd name="connsiteY11" fmla="*/ 104573 h 104573"/>
                    <a:gd name="connsiteX12" fmla="*/ 210740 w 236585"/>
                    <a:gd name="connsiteY12" fmla="*/ 60614 h 104573"/>
                    <a:gd name="connsiteX13" fmla="*/ 210740 w 236585"/>
                    <a:gd name="connsiteY13" fmla="*/ 60481 h 104573"/>
                    <a:gd name="connsiteX14" fmla="*/ 223263 w 236585"/>
                    <a:gd name="connsiteY14" fmla="*/ 60481 h 104573"/>
                    <a:gd name="connsiteX15" fmla="*/ 236585 w 236585"/>
                    <a:gd name="connsiteY15" fmla="*/ 47158 h 104573"/>
                    <a:gd name="connsiteX16" fmla="*/ 223268 w 236585"/>
                    <a:gd name="connsiteY16" fmla="*/ 33835 h 10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585" h="104573">
                      <a:moveTo>
                        <a:pt x="223272" y="33835"/>
                      </a:moveTo>
                      <a:lnTo>
                        <a:pt x="210750" y="33835"/>
                      </a:lnTo>
                      <a:lnTo>
                        <a:pt x="210750" y="0"/>
                      </a:lnTo>
                      <a:lnTo>
                        <a:pt x="25845" y="0"/>
                      </a:lnTo>
                      <a:lnTo>
                        <a:pt x="25845" y="33835"/>
                      </a:lnTo>
                      <a:lnTo>
                        <a:pt x="13323" y="33835"/>
                      </a:lnTo>
                      <a:cubicBezTo>
                        <a:pt x="5996" y="33835"/>
                        <a:pt x="0" y="39831"/>
                        <a:pt x="0" y="47158"/>
                      </a:cubicBezTo>
                      <a:cubicBezTo>
                        <a:pt x="0" y="54485"/>
                        <a:pt x="5996" y="60481"/>
                        <a:pt x="13323" y="60481"/>
                      </a:cubicBezTo>
                      <a:lnTo>
                        <a:pt x="25845" y="60481"/>
                      </a:lnTo>
                      <a:lnTo>
                        <a:pt x="25845" y="60614"/>
                      </a:lnTo>
                      <a:cubicBezTo>
                        <a:pt x="25845" y="84995"/>
                        <a:pt x="45562" y="104573"/>
                        <a:pt x="69937" y="104573"/>
                      </a:cubicBezTo>
                      <a:lnTo>
                        <a:pt x="166648" y="104573"/>
                      </a:lnTo>
                      <a:cubicBezTo>
                        <a:pt x="191162" y="104573"/>
                        <a:pt x="210740" y="84990"/>
                        <a:pt x="210740" y="60614"/>
                      </a:cubicBezTo>
                      <a:lnTo>
                        <a:pt x="210740" y="60481"/>
                      </a:lnTo>
                      <a:lnTo>
                        <a:pt x="223263" y="60481"/>
                      </a:lnTo>
                      <a:cubicBezTo>
                        <a:pt x="230589" y="60481"/>
                        <a:pt x="236585" y="54485"/>
                        <a:pt x="236585" y="47158"/>
                      </a:cubicBezTo>
                      <a:cubicBezTo>
                        <a:pt x="236585" y="39831"/>
                        <a:pt x="230595" y="33835"/>
                        <a:pt x="223268" y="33835"/>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20CD4BA-625E-4931-905F-6D6063E373F5}"/>
                    </a:ext>
                  </a:extLst>
                </p:cNvPr>
                <p:cNvSpPr/>
                <p:nvPr/>
              </p:nvSpPr>
              <p:spPr>
                <a:xfrm>
                  <a:off x="4774758" y="-599851"/>
                  <a:ext cx="375119" cy="309086"/>
                </a:xfrm>
                <a:custGeom>
                  <a:avLst/>
                  <a:gdLst>
                    <a:gd name="connsiteX0" fmla="*/ 347681 w 375119"/>
                    <a:gd name="connsiteY0" fmla="*/ 177068 h 309086"/>
                    <a:gd name="connsiteX1" fmla="*/ 347681 w 375119"/>
                    <a:gd name="connsiteY1" fmla="*/ 34134 h 309086"/>
                    <a:gd name="connsiteX2" fmla="*/ 334894 w 375119"/>
                    <a:gd name="connsiteY2" fmla="*/ 7492 h 309086"/>
                    <a:gd name="connsiteX3" fmla="*/ 306120 w 375119"/>
                    <a:gd name="connsiteY3" fmla="*/ 833 h 309086"/>
                    <a:gd name="connsiteX4" fmla="*/ 54216 w 375119"/>
                    <a:gd name="connsiteY4" fmla="*/ 61045 h 309086"/>
                    <a:gd name="connsiteX5" fmla="*/ 27442 w 375119"/>
                    <a:gd name="connsiteY5" fmla="*/ 94350 h 309086"/>
                    <a:gd name="connsiteX6" fmla="*/ 27442 w 375119"/>
                    <a:gd name="connsiteY6" fmla="*/ 177074 h 309086"/>
                    <a:gd name="connsiteX7" fmla="*/ 0 w 375119"/>
                    <a:gd name="connsiteY7" fmla="*/ 177074 h 309086"/>
                    <a:gd name="connsiteX8" fmla="*/ 0 w 375119"/>
                    <a:gd name="connsiteY8" fmla="*/ 205981 h 309086"/>
                    <a:gd name="connsiteX9" fmla="*/ 19048 w 375119"/>
                    <a:gd name="connsiteY9" fmla="*/ 249008 h 309086"/>
                    <a:gd name="connsiteX10" fmla="*/ 93919 w 375119"/>
                    <a:gd name="connsiteY10" fmla="*/ 309086 h 309086"/>
                    <a:gd name="connsiteX11" fmla="*/ 281097 w 375119"/>
                    <a:gd name="connsiteY11" fmla="*/ 309086 h 309086"/>
                    <a:gd name="connsiteX12" fmla="*/ 356071 w 375119"/>
                    <a:gd name="connsiteY12" fmla="*/ 249008 h 309086"/>
                    <a:gd name="connsiteX13" fmla="*/ 375120 w 375119"/>
                    <a:gd name="connsiteY13" fmla="*/ 205981 h 309086"/>
                    <a:gd name="connsiteX14" fmla="*/ 375120 w 375119"/>
                    <a:gd name="connsiteY14" fmla="*/ 177074 h 309086"/>
                    <a:gd name="connsiteX15" fmla="*/ 95777 w 375119"/>
                    <a:gd name="connsiteY15" fmla="*/ 121786 h 309086"/>
                    <a:gd name="connsiteX16" fmla="*/ 279349 w 375119"/>
                    <a:gd name="connsiteY16" fmla="*/ 76628 h 309086"/>
                    <a:gd name="connsiteX17" fmla="*/ 279349 w 375119"/>
                    <a:gd name="connsiteY17" fmla="*/ 177069 h 309086"/>
                    <a:gd name="connsiteX18" fmla="*/ 95777 w 375119"/>
                    <a:gd name="connsiteY18" fmla="*/ 177069 h 30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5119" h="309086">
                      <a:moveTo>
                        <a:pt x="347681" y="177068"/>
                      </a:moveTo>
                      <a:lnTo>
                        <a:pt x="347681" y="34134"/>
                      </a:lnTo>
                      <a:cubicBezTo>
                        <a:pt x="347681" y="23745"/>
                        <a:pt x="343018" y="14020"/>
                        <a:pt x="334894" y="7492"/>
                      </a:cubicBezTo>
                      <a:cubicBezTo>
                        <a:pt x="326903" y="966"/>
                        <a:pt x="316244" y="-1432"/>
                        <a:pt x="306120" y="833"/>
                      </a:cubicBezTo>
                      <a:lnTo>
                        <a:pt x="54216" y="61045"/>
                      </a:lnTo>
                      <a:cubicBezTo>
                        <a:pt x="38632" y="64510"/>
                        <a:pt x="27442" y="78364"/>
                        <a:pt x="27442" y="94350"/>
                      </a:cubicBezTo>
                      <a:lnTo>
                        <a:pt x="27442" y="177074"/>
                      </a:lnTo>
                      <a:lnTo>
                        <a:pt x="0" y="177074"/>
                      </a:lnTo>
                      <a:lnTo>
                        <a:pt x="0" y="205981"/>
                      </a:lnTo>
                      <a:cubicBezTo>
                        <a:pt x="0" y="222366"/>
                        <a:pt x="6930" y="237955"/>
                        <a:pt x="19048" y="249008"/>
                      </a:cubicBezTo>
                      <a:cubicBezTo>
                        <a:pt x="34255" y="263912"/>
                        <a:pt x="80489" y="309086"/>
                        <a:pt x="93919" y="309086"/>
                      </a:cubicBezTo>
                      <a:lnTo>
                        <a:pt x="281097" y="309086"/>
                      </a:lnTo>
                      <a:cubicBezTo>
                        <a:pt x="295712" y="309086"/>
                        <a:pt x="354734" y="250309"/>
                        <a:pt x="356071" y="249008"/>
                      </a:cubicBezTo>
                      <a:cubicBezTo>
                        <a:pt x="368328" y="237950"/>
                        <a:pt x="375120" y="222366"/>
                        <a:pt x="375120" y="205981"/>
                      </a:cubicBezTo>
                      <a:lnTo>
                        <a:pt x="375120" y="177074"/>
                      </a:lnTo>
                      <a:close/>
                      <a:moveTo>
                        <a:pt x="95777" y="121786"/>
                      </a:moveTo>
                      <a:lnTo>
                        <a:pt x="279349" y="76628"/>
                      </a:lnTo>
                      <a:lnTo>
                        <a:pt x="279349" y="177069"/>
                      </a:lnTo>
                      <a:lnTo>
                        <a:pt x="95777" y="177069"/>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4" name="Freeform: Shape 83">
                <a:extLst>
                  <a:ext uri="{FF2B5EF4-FFF2-40B4-BE49-F238E27FC236}">
                    <a16:creationId xmlns:a16="http://schemas.microsoft.com/office/drawing/2014/main" id="{FD2831F3-F56E-4A7C-955C-40C56DB85AB9}"/>
                  </a:ext>
                </a:extLst>
              </p:cNvPr>
              <p:cNvSpPr/>
              <p:nvPr/>
            </p:nvSpPr>
            <p:spPr>
              <a:xfrm>
                <a:off x="7200586" y="4264776"/>
                <a:ext cx="370286" cy="370286"/>
              </a:xfrm>
              <a:custGeom>
                <a:avLst/>
                <a:gdLst>
                  <a:gd name="connsiteX0" fmla="*/ 512061 w 614476"/>
                  <a:gd name="connsiteY0" fmla="*/ 0 h 614476"/>
                  <a:gd name="connsiteX1" fmla="*/ 512061 w 614476"/>
                  <a:gd name="connsiteY1" fmla="*/ 237744 h 614476"/>
                  <a:gd name="connsiteX2" fmla="*/ 409651 w 614476"/>
                  <a:gd name="connsiteY2" fmla="*/ 292608 h 614476"/>
                  <a:gd name="connsiteX3" fmla="*/ 409651 w 614476"/>
                  <a:gd name="connsiteY3" fmla="*/ 190198 h 614476"/>
                  <a:gd name="connsiteX4" fmla="*/ 204826 w 614476"/>
                  <a:gd name="connsiteY4" fmla="*/ 292608 h 614476"/>
                  <a:gd name="connsiteX5" fmla="*/ 204826 w 614476"/>
                  <a:gd name="connsiteY5" fmla="*/ 190198 h 614476"/>
                  <a:gd name="connsiteX6" fmla="*/ 0 w 614476"/>
                  <a:gd name="connsiteY6" fmla="*/ 292608 h 614476"/>
                  <a:gd name="connsiteX7" fmla="*/ 0 w 614476"/>
                  <a:gd name="connsiteY7" fmla="*/ 614477 h 614476"/>
                  <a:gd name="connsiteX8" fmla="*/ 614477 w 614476"/>
                  <a:gd name="connsiteY8" fmla="*/ 614477 h 614476"/>
                  <a:gd name="connsiteX9" fmla="*/ 614477 w 614476"/>
                  <a:gd name="connsiteY9" fmla="*/ 0 h 614476"/>
                  <a:gd name="connsiteX10" fmla="*/ 80465 w 614476"/>
                  <a:gd name="connsiteY10" fmla="*/ 402336 h 614476"/>
                  <a:gd name="connsiteX11" fmla="*/ 182875 w 614476"/>
                  <a:gd name="connsiteY11" fmla="*/ 402336 h 614476"/>
                  <a:gd name="connsiteX12" fmla="*/ 182875 w 614476"/>
                  <a:gd name="connsiteY12" fmla="*/ 490117 h 614476"/>
                  <a:gd name="connsiteX13" fmla="*/ 80465 w 614476"/>
                  <a:gd name="connsiteY13" fmla="*/ 490117 h 614476"/>
                  <a:gd name="connsiteX14" fmla="*/ 256029 w 614476"/>
                  <a:gd name="connsiteY14" fmla="*/ 402336 h 614476"/>
                  <a:gd name="connsiteX15" fmla="*/ 358440 w 614476"/>
                  <a:gd name="connsiteY15" fmla="*/ 402336 h 614476"/>
                  <a:gd name="connsiteX16" fmla="*/ 358440 w 614476"/>
                  <a:gd name="connsiteY16" fmla="*/ 490117 h 614476"/>
                  <a:gd name="connsiteX17" fmla="*/ 256029 w 614476"/>
                  <a:gd name="connsiteY17" fmla="*/ 490117 h 614476"/>
                  <a:gd name="connsiteX18" fmla="*/ 431594 w 614476"/>
                  <a:gd name="connsiteY18" fmla="*/ 402336 h 614476"/>
                  <a:gd name="connsiteX19" fmla="*/ 534004 w 614476"/>
                  <a:gd name="connsiteY19" fmla="*/ 402336 h 614476"/>
                  <a:gd name="connsiteX20" fmla="*/ 534004 w 614476"/>
                  <a:gd name="connsiteY20" fmla="*/ 490117 h 614476"/>
                  <a:gd name="connsiteX21" fmla="*/ 431594 w 614476"/>
                  <a:gd name="connsiteY21" fmla="*/ 490117 h 6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4476" h="614476">
                    <a:moveTo>
                      <a:pt x="512061" y="0"/>
                    </a:moveTo>
                    <a:lnTo>
                      <a:pt x="512061" y="237744"/>
                    </a:lnTo>
                    <a:lnTo>
                      <a:pt x="409651" y="292608"/>
                    </a:lnTo>
                    <a:lnTo>
                      <a:pt x="409651" y="190198"/>
                    </a:lnTo>
                    <a:lnTo>
                      <a:pt x="204826" y="292608"/>
                    </a:lnTo>
                    <a:lnTo>
                      <a:pt x="204826" y="190198"/>
                    </a:lnTo>
                    <a:lnTo>
                      <a:pt x="0" y="292608"/>
                    </a:lnTo>
                    <a:lnTo>
                      <a:pt x="0" y="614477"/>
                    </a:lnTo>
                    <a:lnTo>
                      <a:pt x="614477" y="614477"/>
                    </a:lnTo>
                    <a:lnTo>
                      <a:pt x="614477" y="0"/>
                    </a:lnTo>
                    <a:close/>
                    <a:moveTo>
                      <a:pt x="80465" y="402336"/>
                    </a:moveTo>
                    <a:lnTo>
                      <a:pt x="182875" y="402336"/>
                    </a:lnTo>
                    <a:lnTo>
                      <a:pt x="182875" y="490117"/>
                    </a:lnTo>
                    <a:lnTo>
                      <a:pt x="80465" y="490117"/>
                    </a:lnTo>
                    <a:close/>
                    <a:moveTo>
                      <a:pt x="256029" y="402336"/>
                    </a:moveTo>
                    <a:lnTo>
                      <a:pt x="358440" y="402336"/>
                    </a:lnTo>
                    <a:lnTo>
                      <a:pt x="358440" y="490117"/>
                    </a:lnTo>
                    <a:lnTo>
                      <a:pt x="256029" y="490117"/>
                    </a:lnTo>
                    <a:close/>
                    <a:moveTo>
                      <a:pt x="431594" y="402336"/>
                    </a:moveTo>
                    <a:lnTo>
                      <a:pt x="534004" y="402336"/>
                    </a:lnTo>
                    <a:lnTo>
                      <a:pt x="534004" y="490117"/>
                    </a:lnTo>
                    <a:lnTo>
                      <a:pt x="431594" y="490117"/>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05D4A441-8765-435E-AE2E-09AD75A19257}"/>
                  </a:ext>
                </a:extLst>
              </p:cNvPr>
              <p:cNvGrpSpPr/>
              <p:nvPr/>
            </p:nvGrpSpPr>
            <p:grpSpPr>
              <a:xfrm>
                <a:off x="7065971" y="3621348"/>
                <a:ext cx="551036" cy="239290"/>
                <a:chOff x="1147907" y="-103745"/>
                <a:chExt cx="914423" cy="397092"/>
              </a:xfrm>
              <a:solidFill>
                <a:srgbClr val="24B1D8"/>
              </a:solidFill>
            </p:grpSpPr>
            <p:sp>
              <p:nvSpPr>
                <p:cNvPr id="86" name="Freeform: Shape 85">
                  <a:extLst>
                    <a:ext uri="{FF2B5EF4-FFF2-40B4-BE49-F238E27FC236}">
                      <a16:creationId xmlns:a16="http://schemas.microsoft.com/office/drawing/2014/main" id="{2E28DA7F-3F34-40EB-9ADA-EFB044530CBA}"/>
                    </a:ext>
                  </a:extLst>
                </p:cNvPr>
                <p:cNvSpPr/>
                <p:nvPr/>
              </p:nvSpPr>
              <p:spPr>
                <a:xfrm>
                  <a:off x="1147907" y="-103745"/>
                  <a:ext cx="914423" cy="397092"/>
                </a:xfrm>
                <a:custGeom>
                  <a:avLst/>
                  <a:gdLst>
                    <a:gd name="connsiteX0" fmla="*/ 76771 w 914423"/>
                    <a:gd name="connsiteY0" fmla="*/ 397030 h 397092"/>
                    <a:gd name="connsiteX1" fmla="*/ 338 w 914423"/>
                    <a:gd name="connsiteY1" fmla="*/ 340263 h 397092"/>
                    <a:gd name="connsiteX2" fmla="*/ 338 w 914423"/>
                    <a:gd name="connsiteY2" fmla="*/ 251063 h 397092"/>
                    <a:gd name="connsiteX3" fmla="*/ 65765 w 914423"/>
                    <a:gd name="connsiteY3" fmla="*/ 251063 h 397092"/>
                    <a:gd name="connsiteX4" fmla="*/ 65759 w 914423"/>
                    <a:gd name="connsiteY4" fmla="*/ 63258 h 397092"/>
                    <a:gd name="connsiteX5" fmla="*/ 111234 w 914423"/>
                    <a:gd name="connsiteY5" fmla="*/ 63258 h 397092"/>
                    <a:gd name="connsiteX6" fmla="*/ 111234 w 914423"/>
                    <a:gd name="connsiteY6" fmla="*/ 154193 h 397092"/>
                    <a:gd name="connsiteX7" fmla="*/ 142865 w 914423"/>
                    <a:gd name="connsiteY7" fmla="*/ 154193 h 397092"/>
                    <a:gd name="connsiteX8" fmla="*/ 142865 w 914423"/>
                    <a:gd name="connsiteY8" fmla="*/ 115668 h 397092"/>
                    <a:gd name="connsiteX9" fmla="*/ 186356 w 914423"/>
                    <a:gd name="connsiteY9" fmla="*/ 114514 h 397092"/>
                    <a:gd name="connsiteX10" fmla="*/ 186350 w 914423"/>
                    <a:gd name="connsiteY10" fmla="*/ 0 h 397092"/>
                    <a:gd name="connsiteX11" fmla="*/ 219961 w 914423"/>
                    <a:gd name="connsiteY11" fmla="*/ 0 h 397092"/>
                    <a:gd name="connsiteX12" fmla="*/ 219961 w 914423"/>
                    <a:gd name="connsiteY12" fmla="*/ 114667 h 397092"/>
                    <a:gd name="connsiteX13" fmla="*/ 277631 w 914423"/>
                    <a:gd name="connsiteY13" fmla="*/ 114667 h 397092"/>
                    <a:gd name="connsiteX14" fmla="*/ 278372 w 914423"/>
                    <a:gd name="connsiteY14" fmla="*/ 167837 h 397092"/>
                    <a:gd name="connsiteX15" fmla="*/ 253573 w 914423"/>
                    <a:gd name="connsiteY15" fmla="*/ 168037 h 397092"/>
                    <a:gd name="connsiteX16" fmla="*/ 253573 w 914423"/>
                    <a:gd name="connsiteY16" fmla="*/ 250359 h 397092"/>
                    <a:gd name="connsiteX17" fmla="*/ 914423 w 914423"/>
                    <a:gd name="connsiteY17" fmla="*/ 251063 h 397092"/>
                    <a:gd name="connsiteX18" fmla="*/ 801552 w 914423"/>
                    <a:gd name="connsiteY18" fmla="*/ 397093 h 397092"/>
                    <a:gd name="connsiteX19" fmla="*/ 76772 w 914423"/>
                    <a:gd name="connsiteY19" fmla="*/ 397031 h 39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423" h="397092">
                      <a:moveTo>
                        <a:pt x="76771" y="397030"/>
                      </a:moveTo>
                      <a:cubicBezTo>
                        <a:pt x="76771" y="397030"/>
                        <a:pt x="29204" y="362164"/>
                        <a:pt x="338" y="340263"/>
                      </a:cubicBezTo>
                      <a:cubicBezTo>
                        <a:pt x="-422" y="300625"/>
                        <a:pt x="338" y="251063"/>
                        <a:pt x="338" y="251063"/>
                      </a:cubicBezTo>
                      <a:lnTo>
                        <a:pt x="65765" y="251063"/>
                      </a:lnTo>
                      <a:lnTo>
                        <a:pt x="65759" y="63258"/>
                      </a:lnTo>
                      <a:lnTo>
                        <a:pt x="111234" y="63258"/>
                      </a:lnTo>
                      <a:lnTo>
                        <a:pt x="111234" y="154193"/>
                      </a:lnTo>
                      <a:lnTo>
                        <a:pt x="142865" y="154193"/>
                      </a:lnTo>
                      <a:lnTo>
                        <a:pt x="142865" y="115668"/>
                      </a:lnTo>
                      <a:lnTo>
                        <a:pt x="186356" y="114514"/>
                      </a:lnTo>
                      <a:lnTo>
                        <a:pt x="186350" y="0"/>
                      </a:lnTo>
                      <a:lnTo>
                        <a:pt x="219961" y="0"/>
                      </a:lnTo>
                      <a:lnTo>
                        <a:pt x="219961" y="114667"/>
                      </a:lnTo>
                      <a:lnTo>
                        <a:pt x="277631" y="114667"/>
                      </a:lnTo>
                      <a:lnTo>
                        <a:pt x="278372" y="167837"/>
                      </a:lnTo>
                      <a:lnTo>
                        <a:pt x="253573" y="168037"/>
                      </a:lnTo>
                      <a:lnTo>
                        <a:pt x="253573" y="250359"/>
                      </a:lnTo>
                      <a:lnTo>
                        <a:pt x="914423" y="251063"/>
                      </a:lnTo>
                      <a:cubicBezTo>
                        <a:pt x="888817" y="284175"/>
                        <a:pt x="801552" y="397093"/>
                        <a:pt x="801552" y="397093"/>
                      </a:cubicBezTo>
                      <a:cubicBezTo>
                        <a:pt x="789745" y="397087"/>
                        <a:pt x="76772" y="397031"/>
                        <a:pt x="76772" y="39703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29F34BA-8E87-4A54-8428-E7B381382680}"/>
                    </a:ext>
                  </a:extLst>
                </p:cNvPr>
                <p:cNvSpPr/>
                <p:nvPr/>
              </p:nvSpPr>
              <p:spPr>
                <a:xfrm>
                  <a:off x="1512174" y="6428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808D6D46-66AD-4089-955A-DC7A8162C185}"/>
                    </a:ext>
                  </a:extLst>
                </p:cNvPr>
                <p:cNvSpPr/>
                <p:nvPr/>
              </p:nvSpPr>
              <p:spPr>
                <a:xfrm>
                  <a:off x="1644619" y="6428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87CDE89-9806-4AC2-9067-54C35CD5D57F}"/>
                    </a:ext>
                  </a:extLst>
                </p:cNvPr>
                <p:cNvSpPr/>
                <p:nvPr/>
              </p:nvSpPr>
              <p:spPr>
                <a:xfrm>
                  <a:off x="1777076" y="6428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2F18C307-BBF1-48CA-BD4F-CA8AB3B16D0C}"/>
                    </a:ext>
                  </a:extLst>
                </p:cNvPr>
                <p:cNvSpPr/>
                <p:nvPr/>
              </p:nvSpPr>
              <p:spPr>
                <a:xfrm>
                  <a:off x="1512174" y="-2072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C2027EC-2826-4677-B5A5-3D5BFFF8A614}"/>
                    </a:ext>
                  </a:extLst>
                </p:cNvPr>
                <p:cNvSpPr/>
                <p:nvPr/>
              </p:nvSpPr>
              <p:spPr>
                <a:xfrm>
                  <a:off x="1644619" y="-2072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B5256403-7DC0-4CED-83DE-7EF2074A072E}"/>
                    </a:ext>
                  </a:extLst>
                </p:cNvPr>
                <p:cNvSpPr/>
                <p:nvPr/>
              </p:nvSpPr>
              <p:spPr>
                <a:xfrm>
                  <a:off x="1777076" y="-2072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A30CE75C-ED5F-499E-ADA8-42767E9B1D7C}"/>
                  </a:ext>
                </a:extLst>
              </p:cNvPr>
              <p:cNvSpPr txBox="1"/>
              <p:nvPr/>
            </p:nvSpPr>
            <p:spPr>
              <a:xfrm>
                <a:off x="9839822" y="3096141"/>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3</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INDIRECT</a:t>
                </a:r>
              </a:p>
            </p:txBody>
          </p:sp>
        </p:grpSp>
      </p:grpSp>
      <p:sp>
        <p:nvSpPr>
          <p:cNvPr id="8" name="Freeform: Shape 7">
            <a:extLst>
              <a:ext uri="{FF2B5EF4-FFF2-40B4-BE49-F238E27FC236}">
                <a16:creationId xmlns:a16="http://schemas.microsoft.com/office/drawing/2014/main" id="{41969581-BFFC-4A05-A6A8-7D385E24C811}"/>
              </a:ext>
            </a:extLst>
          </p:cNvPr>
          <p:cNvSpPr/>
          <p:nvPr/>
        </p:nvSpPr>
        <p:spPr>
          <a:xfrm>
            <a:off x="736550" y="6065076"/>
            <a:ext cx="4114800" cy="274320"/>
          </a:xfrm>
          <a:custGeom>
            <a:avLst/>
            <a:gdLst>
              <a:gd name="connsiteX0" fmla="*/ 0 w 5357152"/>
              <a:gd name="connsiteY0" fmla="*/ 0 h 277781"/>
              <a:gd name="connsiteX1" fmla="*/ 5218262 w 5357152"/>
              <a:gd name="connsiteY1" fmla="*/ 0 h 277781"/>
              <a:gd name="connsiteX2" fmla="*/ 5357152 w 5357152"/>
              <a:gd name="connsiteY2" fmla="*/ 138891 h 277781"/>
              <a:gd name="connsiteX3" fmla="*/ 5218262 w 5357152"/>
              <a:gd name="connsiteY3" fmla="*/ 277781 h 277781"/>
              <a:gd name="connsiteX4" fmla="*/ 0 w 5357152"/>
              <a:gd name="connsiteY4" fmla="*/ 277781 h 277781"/>
              <a:gd name="connsiteX5" fmla="*/ 0 w 5357152"/>
              <a:gd name="connsiteY5" fmla="*/ 0 h 2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7152" h="277781">
                <a:moveTo>
                  <a:pt x="0" y="0"/>
                </a:moveTo>
                <a:lnTo>
                  <a:pt x="5218262" y="0"/>
                </a:lnTo>
                <a:lnTo>
                  <a:pt x="5357152" y="138891"/>
                </a:lnTo>
                <a:lnTo>
                  <a:pt x="5218262" y="277781"/>
                </a:lnTo>
                <a:lnTo>
                  <a:pt x="0" y="277781"/>
                </a:lnTo>
                <a:lnTo>
                  <a:pt x="0" y="0"/>
                </a:lnTo>
                <a:close/>
              </a:path>
            </a:pathLst>
          </a:custGeom>
          <a:solidFill>
            <a:srgbClr val="24B1D8"/>
          </a:solid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4676" tIns="37338" rIns="88114" bIns="37338"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a:rPr>
              <a:t>UPSTREAM ACTIVITIES</a:t>
            </a:r>
          </a:p>
        </p:txBody>
      </p:sp>
      <p:sp>
        <p:nvSpPr>
          <p:cNvPr id="9" name="Freeform: Shape 8">
            <a:extLst>
              <a:ext uri="{FF2B5EF4-FFF2-40B4-BE49-F238E27FC236}">
                <a16:creationId xmlns:a16="http://schemas.microsoft.com/office/drawing/2014/main" id="{680A9972-F255-4611-99C2-7BD56E510EA6}"/>
              </a:ext>
            </a:extLst>
          </p:cNvPr>
          <p:cNvSpPr/>
          <p:nvPr/>
        </p:nvSpPr>
        <p:spPr>
          <a:xfrm>
            <a:off x="4494668" y="6065076"/>
            <a:ext cx="3108960" cy="274320"/>
          </a:xfrm>
          <a:custGeom>
            <a:avLst/>
            <a:gdLst>
              <a:gd name="connsiteX0" fmla="*/ 0 w 4015185"/>
              <a:gd name="connsiteY0" fmla="*/ 0 h 277781"/>
              <a:gd name="connsiteX1" fmla="*/ 3876295 w 4015185"/>
              <a:gd name="connsiteY1" fmla="*/ 0 h 277781"/>
              <a:gd name="connsiteX2" fmla="*/ 4015185 w 4015185"/>
              <a:gd name="connsiteY2" fmla="*/ 138891 h 277781"/>
              <a:gd name="connsiteX3" fmla="*/ 3876295 w 4015185"/>
              <a:gd name="connsiteY3" fmla="*/ 277781 h 277781"/>
              <a:gd name="connsiteX4" fmla="*/ 0 w 4015185"/>
              <a:gd name="connsiteY4" fmla="*/ 277781 h 277781"/>
              <a:gd name="connsiteX5" fmla="*/ 138891 w 4015185"/>
              <a:gd name="connsiteY5" fmla="*/ 138891 h 277781"/>
              <a:gd name="connsiteX6" fmla="*/ 0 w 4015185"/>
              <a:gd name="connsiteY6" fmla="*/ 0 h 2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5185" h="277781">
                <a:moveTo>
                  <a:pt x="0" y="0"/>
                </a:moveTo>
                <a:lnTo>
                  <a:pt x="3876295" y="0"/>
                </a:lnTo>
                <a:lnTo>
                  <a:pt x="4015185" y="138891"/>
                </a:lnTo>
                <a:lnTo>
                  <a:pt x="3876295" y="277781"/>
                </a:lnTo>
                <a:lnTo>
                  <a:pt x="0" y="277781"/>
                </a:lnTo>
                <a:lnTo>
                  <a:pt x="138891" y="138891"/>
                </a:lnTo>
                <a:lnTo>
                  <a:pt x="0" y="0"/>
                </a:lnTo>
                <a:close/>
              </a:path>
            </a:pathLst>
          </a:custGeom>
          <a:solidFill>
            <a:schemeClr val="accent1"/>
          </a:solid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4898" tIns="37338" rIns="157559" bIns="37338"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REPORTING COMPANY</a:t>
            </a:r>
          </a:p>
        </p:txBody>
      </p:sp>
      <p:sp>
        <p:nvSpPr>
          <p:cNvPr id="7" name="Freeform: Shape 6">
            <a:extLst>
              <a:ext uri="{FF2B5EF4-FFF2-40B4-BE49-F238E27FC236}">
                <a16:creationId xmlns:a16="http://schemas.microsoft.com/office/drawing/2014/main" id="{310458C2-A8E5-499E-AB2C-3F218DC5F12B}"/>
              </a:ext>
            </a:extLst>
          </p:cNvPr>
          <p:cNvSpPr/>
          <p:nvPr/>
        </p:nvSpPr>
        <p:spPr>
          <a:xfrm>
            <a:off x="7209023" y="6065075"/>
            <a:ext cx="4114800" cy="274320"/>
          </a:xfrm>
          <a:custGeom>
            <a:avLst/>
            <a:gdLst>
              <a:gd name="connsiteX0" fmla="*/ 0 w 3573917"/>
              <a:gd name="connsiteY0" fmla="*/ 0 h 277781"/>
              <a:gd name="connsiteX1" fmla="*/ 3435027 w 3573917"/>
              <a:gd name="connsiteY1" fmla="*/ 0 h 277781"/>
              <a:gd name="connsiteX2" fmla="*/ 3573917 w 3573917"/>
              <a:gd name="connsiteY2" fmla="*/ 138891 h 277781"/>
              <a:gd name="connsiteX3" fmla="*/ 3435027 w 3573917"/>
              <a:gd name="connsiteY3" fmla="*/ 277781 h 277781"/>
              <a:gd name="connsiteX4" fmla="*/ 0 w 3573917"/>
              <a:gd name="connsiteY4" fmla="*/ 277781 h 277781"/>
              <a:gd name="connsiteX5" fmla="*/ 138891 w 3573917"/>
              <a:gd name="connsiteY5" fmla="*/ 138891 h 277781"/>
              <a:gd name="connsiteX6" fmla="*/ 0 w 3573917"/>
              <a:gd name="connsiteY6" fmla="*/ 0 h 2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3917" h="277781">
                <a:moveTo>
                  <a:pt x="0" y="0"/>
                </a:moveTo>
                <a:lnTo>
                  <a:pt x="3435027" y="0"/>
                </a:lnTo>
                <a:lnTo>
                  <a:pt x="3573917" y="138891"/>
                </a:lnTo>
                <a:lnTo>
                  <a:pt x="3435027" y="277781"/>
                </a:lnTo>
                <a:lnTo>
                  <a:pt x="0" y="277781"/>
                </a:lnTo>
                <a:lnTo>
                  <a:pt x="138891" y="138891"/>
                </a:lnTo>
                <a:lnTo>
                  <a:pt x="0" y="0"/>
                </a:lnTo>
                <a:close/>
              </a:path>
            </a:pathLst>
          </a:custGeom>
          <a:solidFill>
            <a:srgbClr val="24B1D8"/>
          </a:solid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4898" tIns="37338" rIns="157559" bIns="37338"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DOWNSTREAM ACTIVITIES</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5" name="TextBox 4">
            <a:extLst>
              <a:ext uri="{FF2B5EF4-FFF2-40B4-BE49-F238E27FC236}">
                <a16:creationId xmlns:a16="http://schemas.microsoft.com/office/drawing/2014/main" id="{25EC002C-EC3D-436A-AD56-B319E0781B0A}"/>
              </a:ext>
            </a:extLst>
          </p:cNvPr>
          <p:cNvSpPr txBox="1"/>
          <p:nvPr/>
        </p:nvSpPr>
        <p:spPr>
          <a:xfrm>
            <a:off x="697990" y="6494135"/>
            <a:ext cx="11012869"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a:t>
            </a:r>
            <a:r>
              <a:rPr kumimoji="0" lang="en-US" sz="800" b="0" i="0" u="sng"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Technical Guidance for Calculating Scope 3 Emissions</a:t>
            </a:r>
            <a:r>
              <a:rPr kumimoji="0" lang="en-US" sz="800" b="0" i="1" u="none"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 </a:t>
            </a:r>
            <a:r>
              <a:rPr kumimoji="0" lang="en-US" sz="800" b="0" i="0" u="none"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Greenhouse Gas Protocol</a:t>
            </a:r>
            <a:endParaRPr kumimoji="0" lang="en-US" sz="700" b="0" i="0" u="none" strike="noStrike" kern="1200" cap="none" spc="0" normalizeH="0" baseline="0" noProof="0">
              <a:ln>
                <a:noFill/>
              </a:ln>
              <a:solidFill>
                <a:srgbClr val="FFFFFF"/>
              </a:solidFill>
              <a:effectLst/>
              <a:uLnTx/>
              <a:uFillTx/>
              <a:latin typeface="Segeo UI"/>
              <a:ea typeface="Calibri" panose="020F0502020204030204" pitchFamily="34" charset="0"/>
              <a:cs typeface="Segoe UI" panose="020B0502040204020203" pitchFamily="34" charset="0"/>
            </a:endParaRPr>
          </a:p>
        </p:txBody>
      </p:sp>
      <p:sp>
        <p:nvSpPr>
          <p:cNvPr id="121" name="TextBox 120">
            <a:extLst>
              <a:ext uri="{FF2B5EF4-FFF2-40B4-BE49-F238E27FC236}">
                <a16:creationId xmlns:a16="http://schemas.microsoft.com/office/drawing/2014/main" id="{D125A78A-AC88-E5D6-76D5-910BA1E35AB0}"/>
              </a:ext>
              <a:ext uri="{C183D7F6-B498-43B3-948B-1728B52AA6E4}">
                <adec:decorative xmlns:adec="http://schemas.microsoft.com/office/drawing/2017/decorative" val="1"/>
              </a:ext>
            </a:extLst>
          </p:cNvPr>
          <p:cNvSpPr txBox="1"/>
          <p:nvPr/>
        </p:nvSpPr>
        <p:spPr>
          <a:xfrm rot="20697037">
            <a:off x="8285386" y="3462986"/>
            <a:ext cx="3795520" cy="430887"/>
          </a:xfrm>
          <a:prstGeom prst="rect">
            <a:avLst/>
          </a:prstGeom>
          <a:solidFill>
            <a:srgbClr val="FFC000"/>
          </a:solidFill>
        </p:spPr>
        <p:txBody>
          <a:bodyPr wrap="square" lIns="91440" tIns="91440" r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REVISED</a:t>
            </a:r>
          </a:p>
        </p:txBody>
      </p:sp>
    </p:spTree>
    <p:extLst>
      <p:ext uri="{BB962C8B-B14F-4D97-AF65-F5344CB8AC3E}">
        <p14:creationId xmlns:p14="http://schemas.microsoft.com/office/powerpoint/2010/main" val="276807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500"/>
                                        <p:tgtEl>
                                          <p:spTgt spid="111"/>
                                        </p:tgtEl>
                                      </p:cBhvr>
                                    </p:animEffect>
                                  </p:childTnLst>
                                </p:cTn>
                              </p:par>
                              <p:par>
                                <p:cTn id="18" presetID="10" presetClass="entr" presetSubtype="0" fill="hold" nodeType="with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fade">
                                      <p:cBhvr>
                                        <p:cTn id="2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r>
              <a:rPr lang="en-US"/>
              <a:t>What are emission targets?</a:t>
            </a:r>
          </a:p>
        </p:txBody>
      </p:sp>
      <p:sp>
        <p:nvSpPr>
          <p:cNvPr id="35" name="Rectangle 34">
            <a:extLst>
              <a:ext uri="{FF2B5EF4-FFF2-40B4-BE49-F238E27FC236}">
                <a16:creationId xmlns:a16="http://schemas.microsoft.com/office/drawing/2014/main" id="{F1CFF076-3641-4BA0-9DC3-8F2F4C9C1485}"/>
              </a:ext>
              <a:ext uri="{C183D7F6-B498-43B3-948B-1728B52AA6E4}">
                <adec:decorative xmlns:adec="http://schemas.microsoft.com/office/drawing/2017/decorative" val="1"/>
              </a:ext>
            </a:extLst>
          </p:cNvPr>
          <p:cNvSpPr/>
          <p:nvPr/>
        </p:nvSpPr>
        <p:spPr bwMode="auto">
          <a:xfrm>
            <a:off x="585219" y="1979067"/>
            <a:ext cx="6336282" cy="2722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295E23B4-4D3A-4A6B-97EB-9E53136412C9}"/>
              </a:ext>
            </a:extLst>
          </p:cNvPr>
          <p:cNvSpPr/>
          <p:nvPr/>
        </p:nvSpPr>
        <p:spPr bwMode="auto">
          <a:xfrm>
            <a:off x="585219" y="1406603"/>
            <a:ext cx="6336282" cy="57246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300"/>
              </a:spcBef>
              <a:spcAft>
                <a:spcPts val="300"/>
              </a:spcAft>
              <a:buClrTx/>
              <a:buSzTx/>
              <a:buFontTx/>
              <a:buNone/>
              <a:tabLst>
                <a:tab pos="231775" algn="l"/>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Carbon targets</a:t>
            </a: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0" name="TextBox 169">
            <a:extLst>
              <a:ext uri="{FF2B5EF4-FFF2-40B4-BE49-F238E27FC236}">
                <a16:creationId xmlns:a16="http://schemas.microsoft.com/office/drawing/2014/main" id="{7FC61E24-3774-4C27-923A-817448DA0E20}"/>
              </a:ext>
            </a:extLst>
          </p:cNvPr>
          <p:cNvSpPr txBox="1"/>
          <p:nvPr/>
        </p:nvSpPr>
        <p:spPr>
          <a:xfrm>
            <a:off x="585218" y="2197403"/>
            <a:ext cx="6336282" cy="2354491"/>
          </a:xfrm>
          <a:prstGeom prst="rect">
            <a:avLst/>
          </a:prstGeom>
          <a:noFill/>
        </p:spPr>
        <p:txBody>
          <a:bodyPr wrap="square" lIns="274320" tIns="0" rIns="274320" bIns="0" anchor="t">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Carbon neutral: </a:t>
            </a:r>
            <a:r>
              <a:rPr kumimoji="0" lang="en-US" sz="1600" b="0" i="0" u="none" strike="noStrike" kern="1200" cap="none" spc="0" normalizeH="0" baseline="0" noProof="0">
                <a:ln>
                  <a:noFill/>
                </a:ln>
                <a:solidFill>
                  <a:srgbClr val="000000"/>
                </a:solidFill>
                <a:effectLst/>
                <a:uLnTx/>
                <a:uFillTx/>
                <a:latin typeface="Segoe UI"/>
                <a:ea typeface="+mn-ea"/>
                <a:cs typeface="Segoe UI Semilight"/>
              </a:rPr>
              <a:t>A company becomes carbon neutral by reducing their emissions and/or paying others to not emit an equivalent of their remaining emissions. </a:t>
            </a:r>
            <a:br>
              <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br>
            <a:endPar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Carbon net zero: </a:t>
            </a:r>
            <a:r>
              <a:rPr kumimoji="0" lang="en-US" sz="1600" b="0" i="0" u="none" strike="noStrike" kern="1200" cap="none" spc="0" normalizeH="0" baseline="0" noProof="0">
                <a:ln w="3175">
                  <a:noFill/>
                </a:ln>
                <a:solidFill>
                  <a:srgbClr val="000000"/>
                </a:solidFill>
                <a:effectLst/>
                <a:uLnTx/>
                <a:uFillTx/>
                <a:latin typeface="Segoe UI"/>
                <a:ea typeface="+mn-ea"/>
                <a:cs typeface="Segoe UI Semilight"/>
              </a:rPr>
              <a:t>An organization is considered net zero carbon when it removes as much carbon as it emits.</a:t>
            </a:r>
          </a:p>
          <a:p>
            <a:pPr marL="0" marR="0" lvl="0" indent="0" algn="l" defTabSz="914367" rtl="0" eaLnBrk="1" fontAlgn="auto" latinLnBrk="0" hangingPunct="1">
              <a:lnSpc>
                <a:spcPct val="100000"/>
              </a:lnSpc>
              <a:spcBef>
                <a:spcPts val="240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Carbon negative: </a:t>
            </a:r>
            <a:r>
              <a:rPr kumimoji="0" lang="en-US" sz="1600" b="0" i="0" u="none" strike="noStrike" kern="1200" cap="none" spc="0" normalizeH="0" baseline="0" noProof="0">
                <a:ln w="3175">
                  <a:noFill/>
                </a:ln>
                <a:solidFill>
                  <a:srgbClr val="000000"/>
                </a:solidFill>
                <a:effectLst/>
                <a:uLnTx/>
                <a:uFillTx/>
                <a:latin typeface="Segoe UI"/>
                <a:ea typeface="+mn-ea"/>
                <a:cs typeface="Segoe UI Semilight"/>
              </a:rPr>
              <a:t>A company is carbon negative when it removes more carbon than it emits each year. </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light" panose="020B0402040204020203" pitchFamily="34" charset="0"/>
            </a:endParaRPr>
          </a:p>
        </p:txBody>
      </p:sp>
      <p:sp>
        <p:nvSpPr>
          <p:cNvPr id="28" name="Rectangle 27">
            <a:extLst>
              <a:ext uri="{FF2B5EF4-FFF2-40B4-BE49-F238E27FC236}">
                <a16:creationId xmlns:a16="http://schemas.microsoft.com/office/drawing/2014/main" id="{D7868BD7-85B5-4042-83E6-3C21AC531B4A}"/>
              </a:ext>
            </a:extLst>
          </p:cNvPr>
          <p:cNvSpPr/>
          <p:nvPr/>
        </p:nvSpPr>
        <p:spPr bwMode="auto">
          <a:xfrm>
            <a:off x="7460734" y="4701875"/>
            <a:ext cx="4146047" cy="849463"/>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274320" tIns="146304" rIns="274320" bIns="146304"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300"/>
              </a:spcBef>
              <a:spcAft>
                <a:spcPts val="300"/>
              </a:spcAft>
              <a:buClrTx/>
              <a:buSzTx/>
              <a:buFontTx/>
              <a:buNone/>
              <a:tabLst>
                <a:tab pos="231775" algn="l"/>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Visit </a:t>
            </a:r>
            <a:r>
              <a:rPr kumimoji="0" lang="en-US" sz="1800" b="0" i="0" u="none" strike="noStrike" kern="0" cap="none" spc="0" normalizeH="0" baseline="0" noProof="0">
                <a:ln>
                  <a:noFill/>
                </a:ln>
                <a:solidFill>
                  <a:schemeClr val="bg1"/>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ghgprotocol.org</a:t>
            </a:r>
            <a:br>
              <a:rPr kumimoji="0" lang="en-US" sz="1800" b="0" i="0" u="none" strike="noStrike" kern="0" cap="none" spc="0" normalizeH="0" baseline="0" noProof="0">
                <a:ln>
                  <a:noFill/>
                </a:ln>
                <a:solidFill>
                  <a:srgbClr val="FFFFFF"/>
                </a:solidFill>
                <a:effectLst/>
                <a:uLnTx/>
                <a:uFillTx/>
                <a:latin typeface="Segoe UI Semibold"/>
                <a:ea typeface="+mn-ea"/>
                <a:cs typeface="+mn-cs"/>
              </a:rPr>
            </a:br>
            <a:r>
              <a:rPr kumimoji="0" lang="en-US" sz="1800" b="0" i="0" u="none" strike="noStrike" kern="0" cap="none" spc="0" normalizeH="0" baseline="0" noProof="0">
                <a:ln>
                  <a:noFill/>
                </a:ln>
                <a:solidFill>
                  <a:srgbClr val="FFFFFF"/>
                </a:solidFill>
                <a:effectLst/>
                <a:uLnTx/>
                <a:uFillTx/>
                <a:latin typeface="Segoe UI Semibold"/>
                <a:ea typeface="+mn-ea"/>
                <a:cs typeface="+mn-cs"/>
              </a:rPr>
              <a:t>for more information</a:t>
            </a: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026219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r>
              <a:rPr lang="en-US"/>
              <a:t>The role of emission factors</a:t>
            </a:r>
          </a:p>
        </p:txBody>
      </p:sp>
      <p:sp>
        <p:nvSpPr>
          <p:cNvPr id="44" name="TextBox 43">
            <a:extLst>
              <a:ext uri="{FF2B5EF4-FFF2-40B4-BE49-F238E27FC236}">
                <a16:creationId xmlns:a16="http://schemas.microsoft.com/office/drawing/2014/main" id="{55CD3CA7-6E95-4C3F-8FDC-424D6299D08C}"/>
              </a:ext>
            </a:extLst>
          </p:cNvPr>
          <p:cNvSpPr txBox="1"/>
          <p:nvPr/>
        </p:nvSpPr>
        <p:spPr>
          <a:xfrm>
            <a:off x="0" y="1442086"/>
            <a:ext cx="12192000" cy="1785104"/>
          </a:xfrm>
          <a:prstGeom prst="rect">
            <a:avLst/>
          </a:prstGeom>
          <a:solidFill>
            <a:schemeClr val="tx2"/>
          </a:solidFill>
        </p:spPr>
        <p:txBody>
          <a:bodyPr wrap="square" lIns="585216" tIns="274320" rIns="585216" bIns="274320" anchor="t">
            <a:spAutoFit/>
          </a:bodyPr>
          <a:lstStyle/>
          <a:p>
            <a:pPr>
              <a:defRPr/>
            </a:pPr>
            <a:r>
              <a:rPr lang="en-US" sz="2000">
                <a:solidFill>
                  <a:schemeClr val="bg1"/>
                </a:solidFill>
                <a:latin typeface="+mj-lt"/>
                <a:cs typeface="Segoe UI"/>
              </a:rPr>
              <a:t>The volume of GHG emissions and their very low concentrations in the atmosphere make it very hard to measure specific GHG emissions resulting from a particular action. </a:t>
            </a:r>
          </a:p>
          <a:p>
            <a:pPr>
              <a:defRPr/>
            </a:pPr>
            <a:endParaRPr lang="en-US" sz="2000">
              <a:solidFill>
                <a:schemeClr val="bg1"/>
              </a:solidFill>
              <a:latin typeface="+mj-lt"/>
              <a:cs typeface="Segoe UI"/>
            </a:endParaRPr>
          </a:p>
          <a:p>
            <a:pPr>
              <a:defRPr/>
            </a:pPr>
            <a:r>
              <a:rPr lang="en-US" sz="2000">
                <a:solidFill>
                  <a:schemeClr val="bg1"/>
                </a:solidFill>
                <a:latin typeface="+mj-lt"/>
                <a:cs typeface="Segoe UI"/>
              </a:rPr>
              <a:t>Using emission factors, we can </a:t>
            </a:r>
            <a:r>
              <a:rPr lang="en-US" sz="2000" b="1" i="1">
                <a:solidFill>
                  <a:schemeClr val="bg1"/>
                </a:solidFill>
                <a:latin typeface="+mj-lt"/>
                <a:cs typeface="Segoe UI"/>
              </a:rPr>
              <a:t>estimate</a:t>
            </a:r>
            <a:r>
              <a:rPr lang="en-US" sz="2000" b="1">
                <a:solidFill>
                  <a:schemeClr val="bg1"/>
                </a:solidFill>
                <a:latin typeface="+mj-lt"/>
                <a:cs typeface="Segoe UI"/>
              </a:rPr>
              <a:t> </a:t>
            </a:r>
            <a:r>
              <a:rPr lang="en-US" sz="2000">
                <a:solidFill>
                  <a:schemeClr val="bg1"/>
                </a:solidFill>
                <a:latin typeface="+mj-lt"/>
                <a:cs typeface="Segoe UI"/>
              </a:rPr>
              <a:t>emissions created by an activity.</a:t>
            </a:r>
          </a:p>
        </p:txBody>
      </p:sp>
      <p:sp>
        <p:nvSpPr>
          <p:cNvPr id="13" name="TextBox 12">
            <a:extLst>
              <a:ext uri="{FF2B5EF4-FFF2-40B4-BE49-F238E27FC236}">
                <a16:creationId xmlns:a16="http://schemas.microsoft.com/office/drawing/2014/main" id="{DC54F40C-5C78-4E64-AB5A-407E63C0613A}"/>
              </a:ext>
            </a:extLst>
          </p:cNvPr>
          <p:cNvSpPr txBox="1"/>
          <p:nvPr/>
        </p:nvSpPr>
        <p:spPr>
          <a:xfrm>
            <a:off x="588263" y="3965376"/>
            <a:ext cx="6665541" cy="369332"/>
          </a:xfrm>
          <a:prstGeom prst="rect">
            <a:avLst/>
          </a:prstGeom>
          <a:noFill/>
        </p:spPr>
        <p:txBody>
          <a:bodyPr wrap="square" lIns="0" tIns="0" rIns="0" bIns="0" rtlCol="0">
            <a:spAutoFit/>
          </a:bodyPr>
          <a:lstStyle/>
          <a:p>
            <a:pPr algn="l"/>
            <a:r>
              <a:rPr lang="en-US" sz="2400">
                <a:solidFill>
                  <a:srgbClr val="0078D4"/>
                </a:solidFill>
                <a:latin typeface="+mj-lt"/>
              </a:rPr>
              <a:t>Activity x emission factor = emission</a:t>
            </a:r>
          </a:p>
        </p:txBody>
      </p:sp>
      <p:sp>
        <p:nvSpPr>
          <p:cNvPr id="14" name="TextBox 13">
            <a:extLst>
              <a:ext uri="{FF2B5EF4-FFF2-40B4-BE49-F238E27FC236}">
                <a16:creationId xmlns:a16="http://schemas.microsoft.com/office/drawing/2014/main" id="{75CAE062-14C6-43EF-BC1B-E00E47A6A602}"/>
              </a:ext>
            </a:extLst>
          </p:cNvPr>
          <p:cNvSpPr txBox="1"/>
          <p:nvPr/>
        </p:nvSpPr>
        <p:spPr>
          <a:xfrm>
            <a:off x="588263" y="4827151"/>
            <a:ext cx="6665541" cy="1292662"/>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000000"/>
                </a:solidFill>
                <a:cs typeface="Segoe UI" panose="020B0502040204020203" pitchFamily="34" charset="0"/>
              </a:rPr>
              <a:t>An </a:t>
            </a:r>
            <a:r>
              <a:rPr lang="en-US" sz="1800" b="1">
                <a:solidFill>
                  <a:srgbClr val="000000"/>
                </a:solidFill>
                <a:cs typeface="Segoe UI" panose="020B0502040204020203" pitchFamily="34" charset="0"/>
              </a:rPr>
              <a:t>emission factor </a:t>
            </a:r>
            <a:r>
              <a:rPr lang="en-US" sz="1800">
                <a:solidFill>
                  <a:srgbClr val="000000"/>
                </a:solidFill>
                <a:cs typeface="Segoe UI" panose="020B0502040204020203" pitchFamily="34" charset="0"/>
              </a:rPr>
              <a:t>shows the </a:t>
            </a:r>
            <a:r>
              <a:rPr lang="en-US" sz="1800" b="1">
                <a:solidFill>
                  <a:srgbClr val="000000"/>
                </a:solidFill>
                <a:cs typeface="Segoe UI" panose="020B0502040204020203" pitchFamily="34" charset="0"/>
              </a:rPr>
              <a:t>quantity of GHGs emitted</a:t>
            </a:r>
            <a:r>
              <a:rPr lang="en-US" sz="1800">
                <a:solidFill>
                  <a:srgbClr val="000000"/>
                </a:solidFill>
                <a:cs typeface="Segoe UI" panose="020B0502040204020203" pitchFamily="34" charset="0"/>
              </a:rPr>
              <a:t> in relation to a particular </a:t>
            </a:r>
            <a:r>
              <a:rPr lang="en-US" sz="1800" b="1">
                <a:solidFill>
                  <a:srgbClr val="000000"/>
                </a:solidFill>
                <a:cs typeface="Segoe UI" panose="020B0502040204020203" pitchFamily="34" charset="0"/>
              </a:rPr>
              <a:t>activity</a:t>
            </a:r>
            <a:r>
              <a:rPr lang="en-US" sz="1800">
                <a:solidFill>
                  <a:srgbClr val="000000"/>
                </a:solidFill>
                <a:cs typeface="Segoe UI" panose="020B0502040204020203" pitchFamily="34" charset="0"/>
              </a:rPr>
              <a:t>, in CO</a:t>
            </a:r>
            <a:r>
              <a:rPr lang="en-US" sz="1800" baseline="-25000">
                <a:solidFill>
                  <a:srgbClr val="000000"/>
                </a:solidFill>
                <a:cs typeface="Segoe UI" panose="020B0502040204020203" pitchFamily="34" charset="0"/>
              </a:rPr>
              <a:t>2</a:t>
            </a:r>
            <a:r>
              <a:rPr lang="en-US" sz="1800">
                <a:solidFill>
                  <a:srgbClr val="000000"/>
                </a:solidFill>
                <a:cs typeface="Segoe UI" panose="020B0502040204020203" pitchFamily="34" charset="0"/>
              </a:rPr>
              <a:t>–equivalent (CO</a:t>
            </a:r>
            <a:r>
              <a:rPr lang="en-US" sz="1800" baseline="-25000">
                <a:solidFill>
                  <a:srgbClr val="000000"/>
                </a:solidFill>
                <a:cs typeface="Segoe UI" panose="020B0502040204020203" pitchFamily="34" charset="0"/>
              </a:rPr>
              <a:t>2</a:t>
            </a:r>
            <a:r>
              <a:rPr lang="en-US" sz="1800">
                <a:solidFill>
                  <a:srgbClr val="000000"/>
                </a:solidFill>
                <a:cs typeface="Segoe UI" panose="020B0502040204020203" pitchFamily="34" charset="0"/>
              </a:rPr>
              <a:t>e) per accounting unit of the activity </a:t>
            </a:r>
            <a:br>
              <a:rPr lang="en-US" sz="1400">
                <a:solidFill>
                  <a:srgbClr val="000000"/>
                </a:solidFill>
                <a:cs typeface="Segoe UI" panose="020B0502040204020203" pitchFamily="34" charset="0"/>
              </a:rPr>
            </a:br>
            <a:br>
              <a:rPr lang="en-US" sz="1400">
                <a:solidFill>
                  <a:srgbClr val="000000"/>
                </a:solidFill>
                <a:latin typeface="Segoe UI Semibold"/>
                <a:cs typeface="Segoe UI" panose="020B0502040204020203" pitchFamily="34" charset="0"/>
              </a:rPr>
            </a:br>
            <a:r>
              <a:rPr lang="en-US" sz="1600">
                <a:solidFill>
                  <a:srgbClr val="000000"/>
                </a:solidFill>
                <a:latin typeface="Segoe UI Semibold"/>
                <a:cs typeface="Segoe UI" panose="020B0502040204020203" pitchFamily="34" charset="0"/>
              </a:rPr>
              <a:t>Example: </a:t>
            </a:r>
            <a:r>
              <a:rPr lang="en-US" sz="1600" b="1" err="1">
                <a:solidFill>
                  <a:srgbClr val="000000"/>
                </a:solidFill>
                <a:cs typeface="Segoe UI" panose="020B0502040204020203" pitchFamily="34" charset="0"/>
              </a:rPr>
              <a:t>Lbs</a:t>
            </a:r>
            <a:r>
              <a:rPr lang="en-US" sz="1600" b="1">
                <a:solidFill>
                  <a:srgbClr val="000000"/>
                </a:solidFill>
                <a:cs typeface="Segoe UI" panose="020B0502040204020203" pitchFamily="34" charset="0"/>
              </a:rPr>
              <a:t> CO</a:t>
            </a:r>
            <a:r>
              <a:rPr lang="en-US" sz="1600" b="1" baseline="-25000">
                <a:solidFill>
                  <a:srgbClr val="000000"/>
                </a:solidFill>
                <a:cs typeface="Segoe UI" panose="020B0502040204020203" pitchFamily="34" charset="0"/>
              </a:rPr>
              <a:t>2</a:t>
            </a:r>
            <a:r>
              <a:rPr lang="en-US" sz="1600" b="1">
                <a:solidFill>
                  <a:srgbClr val="000000"/>
                </a:solidFill>
                <a:cs typeface="Segoe UI" panose="020B0502040204020203" pitchFamily="34" charset="0"/>
              </a:rPr>
              <a:t>e/</a:t>
            </a:r>
            <a:r>
              <a:rPr lang="en-US" sz="1600" b="1" err="1">
                <a:solidFill>
                  <a:srgbClr val="000000"/>
                </a:solidFill>
                <a:cs typeface="Segoe UI" panose="020B0502040204020203" pitchFamily="34" charset="0"/>
              </a:rPr>
              <a:t>KWh</a:t>
            </a:r>
            <a:endParaRPr lang="en-US" sz="1600" b="1">
              <a:solidFill>
                <a:srgbClr val="000000"/>
              </a:solidFill>
              <a:cs typeface="Segoe UI" panose="020B0502040204020203" pitchFamily="34" charset="0"/>
            </a:endParaRPr>
          </a:p>
        </p:txBody>
      </p:sp>
      <p:sp>
        <p:nvSpPr>
          <p:cNvPr id="10" name="Rectangle 9">
            <a:extLst>
              <a:ext uri="{FF2B5EF4-FFF2-40B4-BE49-F238E27FC236}">
                <a16:creationId xmlns:a16="http://schemas.microsoft.com/office/drawing/2014/main" id="{7CEDB6D3-C0FE-5144-80E4-65FA6E8B9C99}"/>
              </a:ext>
              <a:ext uri="{C183D7F6-B498-43B3-948B-1728B52AA6E4}">
                <adec:decorative xmlns:adec="http://schemas.microsoft.com/office/drawing/2017/decorative" val="1"/>
              </a:ext>
            </a:extLst>
          </p:cNvPr>
          <p:cNvSpPr/>
          <p:nvPr/>
        </p:nvSpPr>
        <p:spPr bwMode="auto">
          <a:xfrm>
            <a:off x="7842067" y="3227189"/>
            <a:ext cx="4349933" cy="3630811"/>
          </a:xfrm>
          <a:prstGeom prst="rect">
            <a:avLst/>
          </a:prstGeom>
          <a:solidFill>
            <a:srgbClr val="D9D9D9">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618F086C-54FA-41E4-8232-393980E750C9}"/>
              </a:ext>
            </a:extLst>
          </p:cNvPr>
          <p:cNvSpPr txBox="1"/>
          <p:nvPr/>
        </p:nvSpPr>
        <p:spPr>
          <a:xfrm>
            <a:off x="8430330" y="3996154"/>
            <a:ext cx="3173407" cy="209288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02060"/>
                </a:solidFill>
                <a:effectLst/>
                <a:uLnTx/>
                <a:uFillTx/>
                <a:latin typeface="Segoe UI"/>
                <a:ea typeface="+mn-ea"/>
                <a:cs typeface="Segoe UI"/>
              </a:rPr>
              <a:t>Important: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a:ln>
                  <a:noFill/>
                </a:ln>
                <a:solidFill>
                  <a:srgbClr val="002060"/>
                </a:solidFill>
                <a:effectLst/>
                <a:uLnTx/>
                <a:uFillTx/>
                <a:latin typeface="Segoe UI"/>
                <a:ea typeface="+mn-ea"/>
                <a:cs typeface="Segoe UI"/>
              </a:rPr>
              <a:t>Efficiencies and </a:t>
            </a:r>
            <a:r>
              <a:rPr lang="en-US" sz="1800">
                <a:solidFill>
                  <a:srgbClr val="002060"/>
                </a:solidFill>
                <a:latin typeface="Segoe UI"/>
                <a:cs typeface="Segoe UI"/>
              </a:rPr>
              <a:t>changes</a:t>
            </a:r>
            <a:r>
              <a:rPr kumimoji="0" lang="en-US" sz="1800" i="0" u="none" strike="noStrike" kern="1200" cap="none" spc="0" normalizeH="0" baseline="0" noProof="0">
                <a:ln>
                  <a:noFill/>
                </a:ln>
                <a:solidFill>
                  <a:srgbClr val="002060"/>
                </a:solidFill>
                <a:effectLst/>
                <a:uLnTx/>
                <a:uFillTx/>
                <a:latin typeface="Segoe UI"/>
                <a:ea typeface="+mn-ea"/>
                <a:cs typeface="Segoe UI"/>
              </a:rPr>
              <a:t> </a:t>
            </a:r>
            <a:r>
              <a:rPr lang="en-US" sz="1800">
                <a:solidFill>
                  <a:srgbClr val="002060"/>
                </a:solidFill>
                <a:latin typeface="Segoe UI"/>
                <a:cs typeface="Segoe UI"/>
              </a:rPr>
              <a:t>in</a:t>
            </a:r>
            <a:r>
              <a:rPr kumimoji="0" lang="en-US" sz="1800" i="0" u="none" strike="noStrike" kern="1200" cap="none" spc="0" normalizeH="0" baseline="0" noProof="0">
                <a:ln>
                  <a:noFill/>
                </a:ln>
                <a:solidFill>
                  <a:srgbClr val="002060"/>
                </a:solidFill>
                <a:effectLst/>
                <a:uLnTx/>
                <a:uFillTx/>
                <a:latin typeface="Segoe UI"/>
                <a:ea typeface="+mn-ea"/>
                <a:cs typeface="Segoe UI"/>
              </a:rPr>
              <a:t> an activity can impact the emission factors</a:t>
            </a:r>
            <a:r>
              <a:rPr lang="en-US" sz="1800">
                <a:solidFill>
                  <a:srgbClr val="002060"/>
                </a:solidFill>
                <a:latin typeface="Segoe UI"/>
                <a:cs typeface="Segoe UI"/>
              </a:rPr>
              <a:t>—so it’s </a:t>
            </a:r>
            <a:r>
              <a:rPr kumimoji="0" lang="en-US" sz="1800" i="0" u="none" strike="noStrike" kern="1200" cap="none" spc="0" normalizeH="0" baseline="0" noProof="0">
                <a:ln>
                  <a:noFill/>
                </a:ln>
                <a:solidFill>
                  <a:srgbClr val="002060"/>
                </a:solidFill>
                <a:effectLst/>
                <a:uLnTx/>
                <a:uFillTx/>
                <a:latin typeface="Segoe UI"/>
                <a:ea typeface="+mn-ea"/>
                <a:cs typeface="Segoe UI"/>
              </a:rPr>
              <a:t>important to constantly </a:t>
            </a:r>
            <a:r>
              <a:rPr kumimoji="0" lang="en-US" sz="1800" b="1" i="0" u="none" strike="noStrike" kern="1200" cap="none" spc="0" normalizeH="0" baseline="0" noProof="0">
                <a:ln>
                  <a:noFill/>
                </a:ln>
                <a:solidFill>
                  <a:srgbClr val="002060"/>
                </a:solidFill>
                <a:effectLst/>
                <a:uLnTx/>
                <a:uFillTx/>
                <a:latin typeface="Segoe UI"/>
                <a:ea typeface="+mn-ea"/>
                <a:cs typeface="Segoe UI"/>
              </a:rPr>
              <a:t>update</a:t>
            </a:r>
            <a:r>
              <a:rPr kumimoji="0" lang="en-US" sz="1800" i="0" u="none" strike="noStrike" kern="1200" cap="none" spc="0" normalizeH="0" baseline="0" noProof="0">
                <a:ln>
                  <a:noFill/>
                </a:ln>
                <a:solidFill>
                  <a:srgbClr val="002060"/>
                </a:solidFill>
                <a:effectLst/>
                <a:uLnTx/>
                <a:uFillTx/>
                <a:latin typeface="Segoe UI"/>
                <a:ea typeface="+mn-ea"/>
                <a:cs typeface="Segoe UI"/>
              </a:rPr>
              <a:t> </a:t>
            </a:r>
            <a:r>
              <a:rPr lang="en-US" sz="1800">
                <a:solidFill>
                  <a:srgbClr val="002060"/>
                </a:solidFill>
                <a:latin typeface="Segoe UI"/>
                <a:cs typeface="Segoe UI"/>
              </a:rPr>
              <a:t>the factors</a:t>
            </a:r>
            <a:r>
              <a:rPr kumimoji="0" lang="en-US" sz="1800" i="0" u="none" strike="noStrike" kern="1200" cap="none" spc="0" normalizeH="0" baseline="0" noProof="0">
                <a:ln>
                  <a:noFill/>
                </a:ln>
                <a:solidFill>
                  <a:srgbClr val="002060"/>
                </a:solidFill>
                <a:effectLst/>
                <a:uLnTx/>
                <a:uFillTx/>
                <a:latin typeface="Segoe UI"/>
                <a:ea typeface="+mn-ea"/>
                <a:cs typeface="Segoe UI"/>
              </a:rPr>
              <a:t> based on latest standards and research</a:t>
            </a:r>
          </a:p>
        </p:txBody>
      </p:sp>
    </p:spTree>
    <p:extLst>
      <p:ext uri="{BB962C8B-B14F-4D97-AF65-F5344CB8AC3E}">
        <p14:creationId xmlns:p14="http://schemas.microsoft.com/office/powerpoint/2010/main" val="39795108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r>
              <a:rPr lang="en-US">
                <a:cs typeface="Segoe UI"/>
              </a:rPr>
              <a:t>Using estimation factors</a:t>
            </a:r>
            <a:endParaRPr lang="en-US"/>
          </a:p>
        </p:txBody>
      </p:sp>
      <p:sp>
        <p:nvSpPr>
          <p:cNvPr id="44" name="TextBox 43">
            <a:extLst>
              <a:ext uri="{FF2B5EF4-FFF2-40B4-BE49-F238E27FC236}">
                <a16:creationId xmlns:a16="http://schemas.microsoft.com/office/drawing/2014/main" id="{55CD3CA7-6E95-4C3F-8FDC-424D6299D08C}"/>
              </a:ext>
            </a:extLst>
          </p:cNvPr>
          <p:cNvSpPr txBox="1"/>
          <p:nvPr/>
        </p:nvSpPr>
        <p:spPr>
          <a:xfrm>
            <a:off x="0" y="1442086"/>
            <a:ext cx="12192000" cy="1784426"/>
          </a:xfrm>
          <a:prstGeom prst="rect">
            <a:avLst/>
          </a:prstGeom>
          <a:solidFill>
            <a:schemeClr val="tx2"/>
          </a:solidFill>
        </p:spPr>
        <p:txBody>
          <a:bodyPr wrap="square" lIns="585216" tIns="274320" rIns="457200" bIns="274320" anchor="t">
            <a:noAutofit/>
          </a:bodyPr>
          <a:lstStyle/>
          <a:p>
            <a:pPr>
              <a:defRPr/>
            </a:pPr>
            <a:r>
              <a:rPr lang="en-US" sz="2000">
                <a:solidFill>
                  <a:schemeClr val="bg1"/>
                </a:solidFill>
                <a:latin typeface="Segoe UI Semibold"/>
                <a:cs typeface="Segoe UI"/>
              </a:rPr>
              <a:t>In the absence of activity data, organizations need a way to use the data they do have (often called proxy data) to calculate an estimation of activity data. These are called estimation factors. </a:t>
            </a:r>
          </a:p>
        </p:txBody>
      </p:sp>
      <p:sp>
        <p:nvSpPr>
          <p:cNvPr id="14" name="TextBox 13">
            <a:extLst>
              <a:ext uri="{FF2B5EF4-FFF2-40B4-BE49-F238E27FC236}">
                <a16:creationId xmlns:a16="http://schemas.microsoft.com/office/drawing/2014/main" id="{75CAE062-14C6-43EF-BC1B-E00E47A6A602}"/>
              </a:ext>
            </a:extLst>
          </p:cNvPr>
          <p:cNvSpPr txBox="1"/>
          <p:nvPr/>
        </p:nvSpPr>
        <p:spPr>
          <a:xfrm>
            <a:off x="588263" y="4780986"/>
            <a:ext cx="6665541" cy="1384995"/>
          </a:xfrm>
          <a:prstGeom prst="rect">
            <a:avLst/>
          </a:prstGeom>
          <a:noFill/>
        </p:spPr>
        <p:txBody>
          <a:bodyPr wrap="square" lIns="0" tIns="0" rIns="0" bIns="0" rtlCol="0" anchor="ctr">
            <a:spAutoFit/>
          </a:bodyPr>
          <a:lstStyle/>
          <a:p>
            <a:pPr>
              <a:defRPr/>
            </a:pPr>
            <a:r>
              <a:rPr lang="en-US" sz="1800">
                <a:solidFill>
                  <a:srgbClr val="000000"/>
                </a:solidFill>
                <a:cs typeface="Segoe UI"/>
              </a:rPr>
              <a:t>An </a:t>
            </a:r>
            <a:r>
              <a:rPr lang="en-US" sz="1800" b="1">
                <a:solidFill>
                  <a:srgbClr val="000000"/>
                </a:solidFill>
                <a:cs typeface="Segoe UI" panose="020B0502040204020203" pitchFamily="34" charset="0"/>
              </a:rPr>
              <a:t>estimation factor </a:t>
            </a:r>
            <a:r>
              <a:rPr lang="en-US" sz="1800">
                <a:solidFill>
                  <a:srgbClr val="000000"/>
                </a:solidFill>
                <a:cs typeface="Segoe UI"/>
              </a:rPr>
              <a:t>estimates the </a:t>
            </a:r>
            <a:r>
              <a:rPr lang="en-US" sz="1800" b="1">
                <a:solidFill>
                  <a:srgbClr val="000000"/>
                </a:solidFill>
                <a:cs typeface="Segoe UI" panose="020B0502040204020203" pitchFamily="34" charset="0"/>
              </a:rPr>
              <a:t>activity data for given proxy data</a:t>
            </a:r>
            <a:r>
              <a:rPr lang="en-US" sz="1800">
                <a:solidFill>
                  <a:srgbClr val="000000"/>
                </a:solidFill>
                <a:cs typeface="Segoe UI"/>
              </a:rPr>
              <a:t> the same way an emission factor estimates emissions from actual activity data, by a mathematical unit conversion.</a:t>
            </a:r>
          </a:p>
          <a:p>
            <a:pPr>
              <a:defRPr/>
            </a:pPr>
            <a:endParaRPr lang="en-US" sz="1800">
              <a:cs typeface="Segoe UI"/>
            </a:endParaRPr>
          </a:p>
          <a:p>
            <a:pPr>
              <a:defRPr/>
            </a:pPr>
            <a:r>
              <a:rPr lang="en-US" sz="1600">
                <a:solidFill>
                  <a:srgbClr val="000000"/>
                </a:solidFill>
                <a:latin typeface="Segoe UI Semibold"/>
                <a:cs typeface="Segoe UI" panose="020B0502040204020203" pitchFamily="34" charset="0"/>
              </a:rPr>
              <a:t>Example: </a:t>
            </a:r>
            <a:r>
              <a:rPr lang="en-US" sz="1600" b="1">
                <a:solidFill>
                  <a:srgbClr val="000000"/>
                </a:solidFill>
                <a:cs typeface="Segoe UI" panose="020B0502040204020203" pitchFamily="34" charset="0"/>
              </a:rPr>
              <a:t>500 </a:t>
            </a:r>
            <a:r>
              <a:rPr lang="en-US" sz="1600" b="1" err="1">
                <a:solidFill>
                  <a:srgbClr val="000000"/>
                </a:solidFill>
                <a:cs typeface="Segoe UI" panose="020B0502040204020203" pitchFamily="34" charset="0"/>
              </a:rPr>
              <a:t>squarefeet</a:t>
            </a:r>
            <a:r>
              <a:rPr lang="en-US" sz="1600" b="1">
                <a:solidFill>
                  <a:srgbClr val="000000"/>
                </a:solidFill>
                <a:cs typeface="Segoe UI" panose="020B0502040204020203" pitchFamily="34" charset="0"/>
              </a:rPr>
              <a:t> = 15 kWh</a:t>
            </a:r>
          </a:p>
        </p:txBody>
      </p:sp>
      <p:sp>
        <p:nvSpPr>
          <p:cNvPr id="10" name="Rectangle 9">
            <a:extLst>
              <a:ext uri="{FF2B5EF4-FFF2-40B4-BE49-F238E27FC236}">
                <a16:creationId xmlns:a16="http://schemas.microsoft.com/office/drawing/2014/main" id="{7CEDB6D3-C0FE-5144-80E4-65FA6E8B9C99}"/>
              </a:ext>
              <a:ext uri="{C183D7F6-B498-43B3-948B-1728B52AA6E4}">
                <adec:decorative xmlns:adec="http://schemas.microsoft.com/office/drawing/2017/decorative" val="1"/>
              </a:ext>
            </a:extLst>
          </p:cNvPr>
          <p:cNvSpPr/>
          <p:nvPr/>
        </p:nvSpPr>
        <p:spPr bwMode="auto">
          <a:xfrm>
            <a:off x="7842067" y="3227189"/>
            <a:ext cx="4349933" cy="3630811"/>
          </a:xfrm>
          <a:prstGeom prst="rect">
            <a:avLst/>
          </a:prstGeom>
          <a:solidFill>
            <a:srgbClr val="D9D9D9">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618F086C-54FA-41E4-8232-393980E750C9}"/>
              </a:ext>
            </a:extLst>
          </p:cNvPr>
          <p:cNvSpPr txBox="1"/>
          <p:nvPr/>
        </p:nvSpPr>
        <p:spPr>
          <a:xfrm>
            <a:off x="8430330" y="3857657"/>
            <a:ext cx="3173407" cy="2369880"/>
          </a:xfrm>
          <a:prstGeom prst="rect">
            <a:avLst/>
          </a:prstGeom>
          <a:noFill/>
        </p:spPr>
        <p:txBody>
          <a:bodyPr wrap="square" lIns="0" tIns="0" rIns="0" bIns="0" rtlCol="0" anchor="ctr">
            <a:spAutoFit/>
          </a:bodyPr>
          <a:lstStyle/>
          <a:p>
            <a:pPr>
              <a:spcAft>
                <a:spcPts val="1200"/>
              </a:spcAft>
              <a:defRPr/>
            </a:pPr>
            <a:r>
              <a:rPr lang="en-US" sz="1800" b="1">
                <a:solidFill>
                  <a:srgbClr val="002060"/>
                </a:solidFill>
                <a:latin typeface="Segoe UI"/>
                <a:cs typeface="Segoe UI"/>
              </a:rPr>
              <a:t>How do I know if I need estimation factors?</a:t>
            </a:r>
            <a:endParaRPr lang="en-US" sz="1800" b="1" i="0" u="none" strike="noStrike" kern="1200" cap="none" spc="0" normalizeH="0" baseline="0" noProof="0">
              <a:ln>
                <a:noFill/>
              </a:ln>
              <a:solidFill>
                <a:srgbClr val="002060"/>
              </a:solidFill>
              <a:effectLst/>
              <a:uLnTx/>
              <a:uFillTx/>
              <a:latin typeface="Segoe UI"/>
              <a:cs typeface="Segoe UI"/>
            </a:endParaRPr>
          </a:p>
          <a:p>
            <a:pPr>
              <a:spcAft>
                <a:spcPts val="1200"/>
              </a:spcAft>
              <a:defRPr/>
            </a:pPr>
            <a:r>
              <a:rPr lang="en-US" sz="1800">
                <a:solidFill>
                  <a:srgbClr val="002060"/>
                </a:solidFill>
                <a:latin typeface="Segoe UI"/>
                <a:cs typeface="Segoe UI"/>
              </a:rPr>
              <a:t>They’re useful when activity data cannot be directly obtained, such as converting leased space to electricity or in converting hotel night stays to natural gas used. </a:t>
            </a:r>
            <a:endParaRPr lang="en-US" sz="1800" i="0" u="none" strike="noStrike" kern="1200" cap="none" spc="0" normalizeH="0" baseline="0" noProof="0">
              <a:ln>
                <a:noFill/>
              </a:ln>
              <a:solidFill>
                <a:srgbClr val="002060"/>
              </a:solidFill>
              <a:effectLst/>
              <a:uLnTx/>
              <a:uFillTx/>
              <a:latin typeface="Segoe UI"/>
              <a:cs typeface="Segoe UI"/>
            </a:endParaRPr>
          </a:p>
        </p:txBody>
      </p:sp>
      <p:sp>
        <p:nvSpPr>
          <p:cNvPr id="9" name="TextBox 8">
            <a:extLst>
              <a:ext uri="{FF2B5EF4-FFF2-40B4-BE49-F238E27FC236}">
                <a16:creationId xmlns:a16="http://schemas.microsoft.com/office/drawing/2014/main" id="{3109AB88-10E2-4450-AF11-077B7BFE3CC9}"/>
              </a:ext>
            </a:extLst>
          </p:cNvPr>
          <p:cNvSpPr txBox="1"/>
          <p:nvPr/>
        </p:nvSpPr>
        <p:spPr>
          <a:xfrm>
            <a:off x="0" y="-508215"/>
            <a:ext cx="4619937" cy="400110"/>
          </a:xfrm>
          <a:prstGeom prst="rect">
            <a:avLst/>
          </a:prstGeom>
          <a:solidFill>
            <a:srgbClr val="FFC000"/>
          </a:solidFill>
        </p:spPr>
        <p:txBody>
          <a:bodyPr wrap="square" lIns="91440" tIns="91440" r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a:gradFill>
                  <a:gsLst>
                    <a:gs pos="2917">
                      <a:srgbClr val="000000"/>
                    </a:gs>
                    <a:gs pos="30000">
                      <a:srgbClr val="000000"/>
                    </a:gs>
                  </a:gsLst>
                  <a:lin ang="5400000" scaled="0"/>
                </a:gradFill>
                <a:latin typeface="Segoe UI"/>
              </a:rPr>
              <a:t>New slide – design, please clean up</a:t>
            </a:r>
            <a:endParaRPr kumimoji="0" lang="en-US" sz="140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21DA8E60-48DB-AC8E-077F-132C9A606A87}"/>
              </a:ext>
            </a:extLst>
          </p:cNvPr>
          <p:cNvSpPr txBox="1"/>
          <p:nvPr/>
        </p:nvSpPr>
        <p:spPr>
          <a:xfrm>
            <a:off x="588263" y="3965376"/>
            <a:ext cx="6665541" cy="369332"/>
          </a:xfrm>
          <a:prstGeom prst="rect">
            <a:avLst/>
          </a:prstGeom>
          <a:noFill/>
        </p:spPr>
        <p:txBody>
          <a:bodyPr wrap="square" lIns="0" tIns="0" rIns="0" bIns="0" rtlCol="0">
            <a:spAutoFit/>
          </a:bodyPr>
          <a:lstStyle/>
          <a:p>
            <a:r>
              <a:rPr lang="en-US" sz="2400">
                <a:solidFill>
                  <a:srgbClr val="0078D4"/>
                </a:solidFill>
                <a:latin typeface="+mj-lt"/>
              </a:rPr>
              <a:t>Proxy data x estimation factor = activity</a:t>
            </a:r>
          </a:p>
        </p:txBody>
      </p:sp>
    </p:spTree>
    <p:extLst>
      <p:ext uri="{BB962C8B-B14F-4D97-AF65-F5344CB8AC3E}">
        <p14:creationId xmlns:p14="http://schemas.microsoft.com/office/powerpoint/2010/main" val="42398610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What did we learn in </a:t>
            </a:r>
            <a:br>
              <a:rPr lang="en-US" sz="2800">
                <a:solidFill>
                  <a:schemeClr val="bg1"/>
                </a:solidFill>
              </a:rPr>
            </a:br>
            <a:r>
              <a:rPr lang="en-US" sz="2800">
                <a:solidFill>
                  <a:schemeClr val="bg1"/>
                </a:solidFill>
              </a:rPr>
              <a:t>Session 2?</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1120676"/>
            <a:ext cx="5674242" cy="4308872"/>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Sustainability drivers and challenges</a:t>
            </a:r>
          </a:p>
          <a:p>
            <a:pPr marL="342900" indent="-342900">
              <a:spcBef>
                <a:spcPts val="1200"/>
              </a:spcBef>
              <a:spcAft>
                <a:spcPts val="1200"/>
              </a:spcAft>
              <a:buFont typeface="Arial" panose="020B0604020202020204" pitchFamily="34" charset="0"/>
              <a:buChar char="•"/>
            </a:pPr>
            <a:r>
              <a:rPr lang="en-US">
                <a:solidFill>
                  <a:schemeClr val="tx2"/>
                </a:solidFill>
              </a:rPr>
              <a:t>The need for global standards for carbon measurement</a:t>
            </a:r>
          </a:p>
          <a:p>
            <a:pPr marL="342900" indent="-342900">
              <a:spcBef>
                <a:spcPts val="1200"/>
              </a:spcBef>
              <a:spcAft>
                <a:spcPts val="1200"/>
              </a:spcAft>
              <a:buFont typeface="Arial" panose="020B0604020202020204" pitchFamily="34" charset="0"/>
              <a:buChar char="•"/>
            </a:pPr>
            <a:r>
              <a:rPr lang="en-US">
                <a:solidFill>
                  <a:schemeClr val="tx2"/>
                </a:solidFill>
              </a:rPr>
              <a:t>Definitions and concepts</a:t>
            </a:r>
          </a:p>
          <a:p>
            <a:pPr marL="342900" indent="-342900">
              <a:spcBef>
                <a:spcPts val="1200"/>
              </a:spcBef>
              <a:spcAft>
                <a:spcPts val="1200"/>
              </a:spcAft>
              <a:buFont typeface="Arial" panose="020B0604020202020204" pitchFamily="34" charset="0"/>
              <a:buChar char="•"/>
            </a:pPr>
            <a:r>
              <a:rPr lang="en-US">
                <a:solidFill>
                  <a:schemeClr val="tx2"/>
                </a:solidFill>
              </a:rPr>
              <a:t>Emission sources and CO</a:t>
            </a:r>
            <a:r>
              <a:rPr lang="en-US" baseline="-25000">
                <a:solidFill>
                  <a:schemeClr val="tx2"/>
                </a:solidFill>
              </a:rPr>
              <a:t>2</a:t>
            </a:r>
            <a:r>
              <a:rPr lang="en-US">
                <a:solidFill>
                  <a:schemeClr val="tx2"/>
                </a:solidFill>
              </a:rPr>
              <a:t>e</a:t>
            </a:r>
          </a:p>
          <a:p>
            <a:pPr marL="342900" indent="-342900">
              <a:spcBef>
                <a:spcPts val="1200"/>
              </a:spcBef>
              <a:spcAft>
                <a:spcPts val="1200"/>
              </a:spcAft>
              <a:buFont typeface="Arial" panose="020B0604020202020204" pitchFamily="34" charset="0"/>
              <a:buChar char="•"/>
            </a:pPr>
            <a:r>
              <a:rPr lang="en-US">
                <a:solidFill>
                  <a:schemeClr val="tx2"/>
                </a:solidFill>
              </a:rPr>
              <a:t>Emission scopes</a:t>
            </a:r>
          </a:p>
          <a:p>
            <a:pPr marL="342900" indent="-342900">
              <a:spcBef>
                <a:spcPts val="1200"/>
              </a:spcBef>
              <a:spcAft>
                <a:spcPts val="1200"/>
              </a:spcAft>
              <a:buFont typeface="Arial" panose="020B0604020202020204" pitchFamily="34" charset="0"/>
              <a:buChar char="•"/>
            </a:pPr>
            <a:r>
              <a:rPr lang="en-US">
                <a:solidFill>
                  <a:schemeClr val="tx2"/>
                </a:solidFill>
              </a:rPr>
              <a:t>Reduction targets and goals</a:t>
            </a:r>
          </a:p>
          <a:p>
            <a:pPr marL="342900" indent="-342900">
              <a:spcBef>
                <a:spcPts val="1200"/>
              </a:spcBef>
              <a:spcAft>
                <a:spcPts val="1200"/>
              </a:spcAft>
              <a:buFont typeface="Arial" panose="020B0604020202020204" pitchFamily="34" charset="0"/>
              <a:buChar char="•"/>
            </a:pPr>
            <a:r>
              <a:rPr lang="en-US">
                <a:solidFill>
                  <a:schemeClr val="tx2"/>
                </a:solidFill>
              </a:rPr>
              <a:t>Emission factors and estimation factors</a:t>
            </a:r>
          </a:p>
        </p:txBody>
      </p:sp>
    </p:spTree>
    <p:extLst>
      <p:ext uri="{BB962C8B-B14F-4D97-AF65-F5344CB8AC3E}">
        <p14:creationId xmlns:p14="http://schemas.microsoft.com/office/powerpoint/2010/main" val="13873383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DE4F12-666E-494A-B295-BD7B3FADB596}"/>
              </a:ext>
            </a:extLst>
          </p:cNvPr>
          <p:cNvSpPr>
            <a:spLocks noGrp="1"/>
          </p:cNvSpPr>
          <p:nvPr>
            <p:ph type="title"/>
          </p:nvPr>
        </p:nvSpPr>
        <p:spPr/>
        <p:txBody>
          <a:bodyPr/>
          <a:lstStyle/>
          <a:p>
            <a:r>
              <a:rPr lang="en-US"/>
              <a:t>Understanding the math behind net-zero carbon</a:t>
            </a:r>
          </a:p>
        </p:txBody>
      </p:sp>
      <p:sp>
        <p:nvSpPr>
          <p:cNvPr id="8" name="Content Placeholder 7">
            <a:extLst>
              <a:ext uri="{FF2B5EF4-FFF2-40B4-BE49-F238E27FC236}">
                <a16:creationId xmlns:a16="http://schemas.microsoft.com/office/drawing/2014/main" id="{28840572-D8D3-4747-92F2-B6923DE30E8D}"/>
              </a:ext>
            </a:extLst>
          </p:cNvPr>
          <p:cNvSpPr>
            <a:spLocks noGrp="1"/>
          </p:cNvSpPr>
          <p:nvPr>
            <p:ph sz="quarter" idx="12"/>
          </p:nvPr>
        </p:nvSpPr>
        <p:spPr>
          <a:xfrm>
            <a:off x="584200" y="2543918"/>
            <a:ext cx="5211763" cy="2068259"/>
          </a:xfrm>
        </p:spPr>
        <p:txBody>
          <a:bodyPr vert="horz" wrap="square" lIns="0" tIns="0" rIns="0" bIns="0" rtlCol="0" anchor="t">
            <a:spAutoFit/>
          </a:bodyPr>
          <a:lstStyle/>
          <a:p>
            <a:pPr marL="0" indent="0">
              <a:buNone/>
            </a:pPr>
            <a:r>
              <a:rPr lang="en-US" sz="2400">
                <a:cs typeface="Segoe UI"/>
              </a:rPr>
              <a:t>Microsoft Chief Environmental Officer Lucas Joppa explains carbon math</a:t>
            </a:r>
          </a:p>
          <a:p>
            <a:pPr marL="0" indent="0">
              <a:buNone/>
            </a:pPr>
            <a:endParaRPr lang="en-US" sz="2400"/>
          </a:p>
          <a:p>
            <a:pPr marL="0" indent="0">
              <a:buNone/>
            </a:pPr>
            <a:r>
              <a:rPr lang="en-US" sz="2400">
                <a:cs typeface="Segoe UI"/>
              </a:rPr>
              <a:t>Watch the video:</a:t>
            </a:r>
          </a:p>
          <a:p>
            <a:pPr marL="0" indent="0">
              <a:buNone/>
            </a:pPr>
            <a:r>
              <a:rPr lang="en-US" sz="2400">
                <a:solidFill>
                  <a:schemeClr val="accent1"/>
                </a:solidFill>
                <a:latin typeface="+mj-lt"/>
                <a:cs typeface="Segoe UI"/>
                <a:hlinkClick r:id="rId2">
                  <a:extLst>
                    <a:ext uri="{A12FA001-AC4F-418D-AE19-62706E023703}">
                      <ahyp:hlinkClr xmlns:ahyp="http://schemas.microsoft.com/office/drawing/2018/hyperlinkcolor" val="tx"/>
                    </a:ext>
                  </a:extLst>
                </a:hlinkClick>
              </a:rPr>
              <a:t>Aka</a:t>
            </a:r>
            <a:r>
              <a:rPr lang="en-US" sz="2400">
                <a:solidFill>
                  <a:schemeClr val="accent1"/>
                </a:solidFill>
                <a:latin typeface="+mj-lt"/>
                <a:cs typeface="Segoe UI"/>
                <a:hlinkClick r:id="rId2"/>
              </a:rPr>
              <a:t>.ms/carbonmathvideo</a:t>
            </a:r>
            <a:r>
              <a:rPr lang="en-US" sz="2400">
                <a:solidFill>
                  <a:schemeClr val="accent1"/>
                </a:solidFill>
                <a:latin typeface="+mj-lt"/>
                <a:cs typeface="Segoe UI"/>
              </a:rPr>
              <a:t> </a:t>
            </a:r>
          </a:p>
        </p:txBody>
      </p:sp>
      <p:pic>
        <p:nvPicPr>
          <p:cNvPr id="1026" name="Picture 2">
            <a:extLst>
              <a:ext uri="{FF2B5EF4-FFF2-40B4-BE49-F238E27FC236}">
                <a16:creationId xmlns:a16="http://schemas.microsoft.com/office/drawing/2014/main" id="{0F7A30AD-E3C2-4D4B-8DF8-B6811F32C1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02212" y="2543918"/>
            <a:ext cx="4953427" cy="278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46733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0700545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40806307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1C35545-960C-580B-DDEC-FE4C75906ACE}"/>
              </a:ext>
            </a:extLst>
          </p:cNvPr>
          <p:cNvSpPr>
            <a:spLocks noGrp="1"/>
          </p:cNvSpPr>
          <p:nvPr>
            <p:ph type="title"/>
          </p:nvPr>
        </p:nvSpPr>
        <p:spPr>
          <a:xfrm>
            <a:off x="588263" y="3152001"/>
            <a:ext cx="4167887" cy="553998"/>
          </a:xfrm>
        </p:spPr>
        <p:txBody>
          <a:bodyPr/>
          <a:lstStyle/>
          <a:p>
            <a:r>
              <a:rPr lang="en-US" sz="2800"/>
              <a:t>Readiness bootcamp</a:t>
            </a:r>
          </a:p>
        </p:txBody>
      </p:sp>
      <p:sp>
        <p:nvSpPr>
          <p:cNvPr id="9" name="Text Placeholder 6">
            <a:extLst>
              <a:ext uri="{FF2B5EF4-FFF2-40B4-BE49-F238E27FC236}">
                <a16:creationId xmlns:a16="http://schemas.microsoft.com/office/drawing/2014/main" id="{B4A05F7A-5BF9-5E0F-BEDB-08EFDA950C73}"/>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252707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3213557"/>
            <a:ext cx="4627931" cy="430887"/>
          </a:xfrm>
        </p:spPr>
        <p:txBody>
          <a:bodyPr/>
          <a:lstStyle/>
          <a:p>
            <a:r>
              <a:rPr lang="en-US" sz="2800">
                <a:solidFill>
                  <a:schemeClr val="bg1"/>
                </a:solidFill>
              </a:rPr>
              <a:t>Session 3: End-to-end demo</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812899"/>
            <a:ext cx="5674242" cy="5232202"/>
          </a:xfrm>
        </p:spPr>
        <p:txBody>
          <a:bodyPr anchor="ctr"/>
          <a:lstStyle/>
          <a:p>
            <a:pPr marL="342900" indent="-342900">
              <a:spcBef>
                <a:spcPts val="1200"/>
              </a:spcBef>
              <a:spcAft>
                <a:spcPts val="1200"/>
              </a:spcAft>
              <a:buFont typeface="Arial" panose="020B0604020202020204" pitchFamily="34" charset="0"/>
              <a:buChar char="•"/>
            </a:pPr>
            <a:r>
              <a:rPr lang="en-US">
                <a:solidFill>
                  <a:schemeClr val="tx2"/>
                </a:solidFill>
              </a:rPr>
              <a:t>Goal-setting</a:t>
            </a:r>
          </a:p>
          <a:p>
            <a:pPr marL="342900" indent="-342900">
              <a:spcBef>
                <a:spcPts val="1200"/>
              </a:spcBef>
              <a:spcAft>
                <a:spcPts val="1200"/>
              </a:spcAft>
              <a:buFont typeface="Arial" panose="020B0604020202020204" pitchFamily="34" charset="0"/>
              <a:buChar char="•"/>
            </a:pPr>
            <a:r>
              <a:rPr lang="en-US">
                <a:solidFill>
                  <a:schemeClr val="tx2"/>
                </a:solidFill>
              </a:rPr>
              <a:t>Connecting to data</a:t>
            </a:r>
          </a:p>
          <a:p>
            <a:pPr marL="342900" indent="-342900">
              <a:spcBef>
                <a:spcPts val="1200"/>
              </a:spcBef>
              <a:spcAft>
                <a:spcPts val="1200"/>
              </a:spcAft>
              <a:buFont typeface="Arial" panose="020B0604020202020204" pitchFamily="34" charset="0"/>
              <a:buChar char="•"/>
            </a:pPr>
            <a:r>
              <a:rPr lang="en-US">
                <a:solidFill>
                  <a:schemeClr val="tx2"/>
                </a:solidFill>
              </a:rPr>
              <a:t>Dashboard &amp; data exploration</a:t>
            </a:r>
          </a:p>
          <a:p>
            <a:pPr marL="342900" indent="-342900">
              <a:spcBef>
                <a:spcPts val="1200"/>
              </a:spcBef>
              <a:spcAft>
                <a:spcPts val="1200"/>
              </a:spcAft>
              <a:buFont typeface="Arial" panose="020B0604020202020204" pitchFamily="34" charset="0"/>
              <a:buChar char="•"/>
            </a:pPr>
            <a:r>
              <a:rPr lang="en-US">
                <a:solidFill>
                  <a:schemeClr val="tx2"/>
                </a:solidFill>
              </a:rPr>
              <a:t>Influencers &amp; top segments</a:t>
            </a:r>
          </a:p>
          <a:p>
            <a:pPr marL="342900" indent="-342900">
              <a:spcBef>
                <a:spcPts val="1200"/>
              </a:spcBef>
              <a:spcAft>
                <a:spcPts val="1200"/>
              </a:spcAft>
              <a:buFont typeface="Arial" panose="020B0604020202020204" pitchFamily="34" charset="0"/>
              <a:buChar char="•"/>
            </a:pPr>
            <a:r>
              <a:rPr lang="en-US">
                <a:solidFill>
                  <a:schemeClr val="tx2"/>
                </a:solidFill>
              </a:rPr>
              <a:t>Emission scopes &amp; analysis</a:t>
            </a:r>
          </a:p>
          <a:p>
            <a:pPr marL="342900" indent="-342900">
              <a:spcBef>
                <a:spcPts val="1200"/>
              </a:spcBef>
              <a:spcAft>
                <a:spcPts val="1200"/>
              </a:spcAft>
              <a:buFont typeface="Arial" panose="020B0604020202020204" pitchFamily="34" charset="0"/>
              <a:buChar char="•"/>
            </a:pPr>
            <a:r>
              <a:rPr lang="en-US">
                <a:solidFill>
                  <a:schemeClr val="tx2"/>
                </a:solidFill>
              </a:rPr>
              <a:t>Activity data</a:t>
            </a:r>
          </a:p>
          <a:p>
            <a:pPr marL="342900" indent="-342900">
              <a:spcBef>
                <a:spcPts val="1200"/>
              </a:spcBef>
              <a:spcAft>
                <a:spcPts val="1200"/>
              </a:spcAft>
              <a:buFont typeface="Arial" panose="020B0604020202020204" pitchFamily="34" charset="0"/>
              <a:buChar char="•"/>
            </a:pPr>
            <a:r>
              <a:rPr lang="en-US">
                <a:solidFill>
                  <a:schemeClr val="tx2"/>
                </a:solidFill>
              </a:rPr>
              <a:t>Setting up calculations</a:t>
            </a:r>
          </a:p>
          <a:p>
            <a:pPr marL="342900" indent="-342900">
              <a:spcBef>
                <a:spcPts val="1200"/>
              </a:spcBef>
              <a:spcAft>
                <a:spcPts val="1200"/>
              </a:spcAft>
              <a:buFont typeface="Arial" panose="020B0604020202020204" pitchFamily="34" charset="0"/>
              <a:buChar char="•"/>
            </a:pPr>
            <a:r>
              <a:rPr lang="en-US">
                <a:solidFill>
                  <a:schemeClr val="tx2"/>
                </a:solidFill>
              </a:rPr>
              <a:t>Using calculation profiles</a:t>
            </a:r>
          </a:p>
          <a:p>
            <a:pPr marL="342900" indent="-342900">
              <a:spcBef>
                <a:spcPts val="1200"/>
              </a:spcBef>
              <a:spcAft>
                <a:spcPts val="1200"/>
              </a:spcAft>
              <a:buFont typeface="Arial" panose="020B0604020202020204" pitchFamily="34" charset="0"/>
              <a:buChar char="•"/>
            </a:pPr>
            <a:r>
              <a:rPr lang="en-US">
                <a:solidFill>
                  <a:schemeClr val="tx2"/>
                </a:solidFill>
              </a:rPr>
              <a:t>All emission entities</a:t>
            </a:r>
          </a:p>
        </p:txBody>
      </p:sp>
    </p:spTree>
    <p:extLst>
      <p:ext uri="{BB962C8B-B14F-4D97-AF65-F5344CB8AC3E}">
        <p14:creationId xmlns:p14="http://schemas.microsoft.com/office/powerpoint/2010/main" val="40829244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0" descr="Picture of a prairie with mountains rising in the background. ">
            <a:extLst>
              <a:ext uri="{FF2B5EF4-FFF2-40B4-BE49-F238E27FC236}">
                <a16:creationId xmlns:a16="http://schemas.microsoft.com/office/drawing/2014/main" id="{053B644B-BE8B-4B12-84A1-01DDD562530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FFF7DB75-3E97-49A5-BA9B-829850F66F77}"/>
              </a:ext>
            </a:extLst>
          </p:cNvPr>
          <p:cNvSpPr>
            <a:spLocks noGrp="1"/>
          </p:cNvSpPr>
          <p:nvPr>
            <p:ph type="title"/>
          </p:nvPr>
        </p:nvSpPr>
        <p:spPr/>
        <p:txBody>
          <a:bodyPr anchor="ctr"/>
          <a:lstStyle/>
          <a:p>
            <a:r>
              <a:rPr lang="en-US">
                <a:solidFill>
                  <a:srgbClr val="243A5F"/>
                </a:solidFill>
                <a:latin typeface="Segoe UI Semibold"/>
              </a:rPr>
              <a:t>Moving from pledges to performance</a:t>
            </a:r>
            <a:endParaRPr lang="en-US" sz="2800">
              <a:solidFill>
                <a:srgbClr val="243A5F"/>
              </a:solidFill>
            </a:endParaRPr>
          </a:p>
        </p:txBody>
      </p:sp>
      <p:grpSp>
        <p:nvGrpSpPr>
          <p:cNvPr id="13" name="Group 12">
            <a:extLst>
              <a:ext uri="{FF2B5EF4-FFF2-40B4-BE49-F238E27FC236}">
                <a16:creationId xmlns:a16="http://schemas.microsoft.com/office/drawing/2014/main" id="{AF235F07-D0B2-4A98-A3C6-854B3E6604A1}"/>
              </a:ext>
            </a:extLst>
          </p:cNvPr>
          <p:cNvGrpSpPr/>
          <p:nvPr/>
        </p:nvGrpSpPr>
        <p:grpSpPr>
          <a:xfrm>
            <a:off x="-1" y="4486477"/>
            <a:ext cx="12192000" cy="1458222"/>
            <a:chOff x="-1" y="4862216"/>
            <a:chExt cx="12192000" cy="1458222"/>
          </a:xfrm>
        </p:grpSpPr>
        <p:sp>
          <p:nvSpPr>
            <p:cNvPr id="26" name="Rectangle 25">
              <a:extLst>
                <a:ext uri="{FF2B5EF4-FFF2-40B4-BE49-F238E27FC236}">
                  <a16:creationId xmlns:a16="http://schemas.microsoft.com/office/drawing/2014/main" id="{5C289687-6280-457B-B2EB-18F7D437AD8B}"/>
                </a:ext>
                <a:ext uri="{C183D7F6-B498-43B3-948B-1728B52AA6E4}">
                  <adec:decorative xmlns:adec="http://schemas.microsoft.com/office/drawing/2017/decorative" val="1"/>
                </a:ext>
              </a:extLst>
            </p:cNvPr>
            <p:cNvSpPr/>
            <p:nvPr/>
          </p:nvSpPr>
          <p:spPr bwMode="auto">
            <a:xfrm>
              <a:off x="-1" y="4862216"/>
              <a:ext cx="12192000" cy="1458222"/>
            </a:xfrm>
            <a:prstGeom prst="rect">
              <a:avLst/>
            </a:prstGeom>
            <a:solidFill>
              <a:srgbClr val="1A2B4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itle 2">
              <a:extLst>
                <a:ext uri="{FF2B5EF4-FFF2-40B4-BE49-F238E27FC236}">
                  <a16:creationId xmlns:a16="http://schemas.microsoft.com/office/drawing/2014/main" id="{B4D8BBA1-BB10-4C28-945D-68C5D50ADC01}"/>
                </a:ext>
              </a:extLst>
            </p:cNvPr>
            <p:cNvSpPr txBox="1">
              <a:spLocks/>
            </p:cNvSpPr>
            <p:nvPr/>
          </p:nvSpPr>
          <p:spPr>
            <a:xfrm>
              <a:off x="532093" y="5375884"/>
              <a:ext cx="11127813" cy="430887"/>
            </a:xfrm>
            <a:prstGeom prst="rect">
              <a:avLst/>
            </a:prstGeom>
          </p:spPr>
          <p:txBody>
            <a:bodyPr vert="horz" wrap="square" lIns="0" tIns="0" rIns="0" bIns="0" rtlCol="0" anchor="t">
              <a:spAutoFit/>
            </a:bodyPr>
            <a:lstStyle>
              <a:lvl1pPr algn="l" defTabSz="932725" rtl="0" eaLnBrk="1" latinLnBrk="0" hangingPunct="1">
                <a:lnSpc>
                  <a:spcPct val="100000"/>
                </a:lnSpc>
                <a:spcBef>
                  <a:spcPct val="0"/>
                </a:spcBef>
                <a:buNone/>
                <a:defRPr lang="en-US" sz="3200" b="0" kern="1200" cap="none" spc="-50" baseline="0">
                  <a:ln w="3175">
                    <a:noFill/>
                  </a:ln>
                  <a:solidFill>
                    <a:srgbClr val="243A5F"/>
                  </a:solidFill>
                  <a:effectLst/>
                  <a:latin typeface="+mj-lt"/>
                  <a:ea typeface="+mn-ea"/>
                  <a:cs typeface="Segoe UI" pitchFamily="34" charset="0"/>
                </a:defRPr>
              </a:lvl1pPr>
            </a:lstStyle>
            <a:p>
              <a:pPr marL="0" marR="0" lvl="0" indent="0" algn="ctr" defTabSz="932725"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50E6FF"/>
                  </a:solidFill>
                  <a:effectLst/>
                  <a:uLnTx/>
                  <a:uFillTx/>
                  <a:latin typeface="Segoe UI Semibold"/>
                  <a:ea typeface="+mn-ea"/>
                  <a:cs typeface="Segoe UI" pitchFamily="34" charset="0"/>
                </a:rPr>
                <a:t>Culture  </a:t>
              </a:r>
              <a:r>
                <a:rPr kumimoji="0" lang="en-US" sz="2800" b="0" i="0" u="none" strike="noStrike" kern="1200" cap="none" spc="0" normalizeH="0" baseline="0" noProof="0">
                  <a:ln w="3175">
                    <a:noFill/>
                  </a:ln>
                  <a:solidFill>
                    <a:srgbClr val="FFFFFF"/>
                  </a:solidFill>
                  <a:effectLst/>
                  <a:uLnTx/>
                  <a:uFillTx/>
                  <a:latin typeface="Segoe UI Semibold"/>
                  <a:ea typeface="+mn-ea"/>
                  <a:cs typeface="Segoe UI" pitchFamily="34" charset="0"/>
                </a:rPr>
                <a:t>|</a:t>
              </a:r>
              <a:r>
                <a:rPr kumimoji="0" lang="en-US" sz="2800" b="0" i="0" u="none" strike="noStrike" kern="1200" cap="none" spc="0" normalizeH="0" baseline="0" noProof="0">
                  <a:ln w="3175">
                    <a:noFill/>
                  </a:ln>
                  <a:solidFill>
                    <a:srgbClr val="50E6FF"/>
                  </a:solidFill>
                  <a:effectLst/>
                  <a:uLnTx/>
                  <a:uFillTx/>
                  <a:latin typeface="Segoe UI Semibold"/>
                  <a:ea typeface="+mn-ea"/>
                  <a:cs typeface="Segoe UI" pitchFamily="34" charset="0"/>
                </a:rPr>
                <a:t>  Digital infrastructure  </a:t>
              </a:r>
              <a:r>
                <a:rPr kumimoji="0" lang="en-US" sz="2800" b="0" i="0" u="none" strike="noStrike" kern="1200" cap="none" spc="0" normalizeH="0" baseline="0" noProof="0">
                  <a:ln w="3175">
                    <a:noFill/>
                  </a:ln>
                  <a:solidFill>
                    <a:srgbClr val="FFFFFF"/>
                  </a:solidFill>
                  <a:effectLst/>
                  <a:uLnTx/>
                  <a:uFillTx/>
                  <a:latin typeface="Segoe UI Semibold"/>
                  <a:ea typeface="+mn-ea"/>
                  <a:cs typeface="Segoe UI" pitchFamily="34" charset="0"/>
                </a:rPr>
                <a:t>|</a:t>
              </a:r>
              <a:r>
                <a:rPr kumimoji="0" lang="en-US" sz="2800" b="0" i="0" u="none" strike="noStrike" kern="1200" cap="none" spc="0" normalizeH="0" baseline="0" noProof="0">
                  <a:ln w="3175">
                    <a:noFill/>
                  </a:ln>
                  <a:solidFill>
                    <a:srgbClr val="50E6FF"/>
                  </a:solidFill>
                  <a:effectLst/>
                  <a:uLnTx/>
                  <a:uFillTx/>
                  <a:latin typeface="Segoe UI Semibold"/>
                  <a:ea typeface="+mn-ea"/>
                  <a:cs typeface="Segoe UI" pitchFamily="34" charset="0"/>
                </a:rPr>
                <a:t>  Business agility</a:t>
              </a:r>
            </a:p>
          </p:txBody>
        </p:sp>
      </p:grpSp>
    </p:spTree>
    <p:extLst>
      <p:ext uri="{BB962C8B-B14F-4D97-AF65-F5344CB8AC3E}">
        <p14:creationId xmlns:p14="http://schemas.microsoft.com/office/powerpoint/2010/main" val="75945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500"/>
                                  </p:stCondLst>
                                  <p:childTnLst>
                                    <p:animMotion origin="layout" path="M 0 3.33333E-6 L 0 0.01898 " pathEditMode="relative" rAng="0" ptsTypes="AA">
                                      <p:cBhvr>
                                        <p:cTn id="9" dur="700" spd="-100000" fill="hold"/>
                                        <p:tgtEl>
                                          <p:spTgt spid="1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A9F9A-BE47-C231-FFA3-F2CA849BC2D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253" y="0"/>
            <a:ext cx="11560833" cy="6858000"/>
          </a:xfrm>
          <a:prstGeom prst="rect">
            <a:avLst/>
          </a:prstGeom>
        </p:spPr>
      </p:pic>
      <p:sp>
        <p:nvSpPr>
          <p:cNvPr id="3" name="TextBox 2">
            <a:extLst>
              <a:ext uri="{FF2B5EF4-FFF2-40B4-BE49-F238E27FC236}">
                <a16:creationId xmlns:a16="http://schemas.microsoft.com/office/drawing/2014/main" id="{6C01F874-BC8B-EA37-6F6B-E9FE49720DEA}"/>
              </a:ext>
              <a:ext uri="{C183D7F6-B498-43B3-948B-1728B52AA6E4}">
                <adec:decorative xmlns:adec="http://schemas.microsoft.com/office/drawing/2017/decorative" val="1"/>
              </a:ext>
            </a:extLst>
          </p:cNvPr>
          <p:cNvSpPr txBox="1"/>
          <p:nvPr/>
        </p:nvSpPr>
        <p:spPr>
          <a:xfrm rot="20697037">
            <a:off x="6906564" y="4364776"/>
            <a:ext cx="4632589" cy="677108"/>
          </a:xfrm>
          <a:prstGeom prst="rect">
            <a:avLst/>
          </a:prstGeom>
          <a:solidFill>
            <a:srgbClr val="FFC000"/>
          </a:solidFill>
        </p:spPr>
        <p:txBody>
          <a:bodyPr wrap="square" lIns="91440" tIns="91440" r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to editors: This is for 10:59 in the video where Source types are explained</a:t>
            </a:r>
          </a:p>
        </p:txBody>
      </p:sp>
    </p:spTree>
    <p:extLst>
      <p:ext uri="{BB962C8B-B14F-4D97-AF65-F5344CB8AC3E}">
        <p14:creationId xmlns:p14="http://schemas.microsoft.com/office/powerpoint/2010/main" val="18468130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What did we learn in </a:t>
            </a:r>
            <a:br>
              <a:rPr lang="en-US" sz="2800">
                <a:solidFill>
                  <a:schemeClr val="bg1"/>
                </a:solidFill>
              </a:rPr>
            </a:br>
            <a:r>
              <a:rPr lang="en-US" sz="2800">
                <a:solidFill>
                  <a:schemeClr val="bg1"/>
                </a:solidFill>
              </a:rPr>
              <a:t>Session 3?</a:t>
            </a:r>
          </a:p>
        </p:txBody>
      </p:sp>
      <p:sp>
        <p:nvSpPr>
          <p:cNvPr id="8" name="Content Placeholder 2">
            <a:extLst>
              <a:ext uri="{FF2B5EF4-FFF2-40B4-BE49-F238E27FC236}">
                <a16:creationId xmlns:a16="http://schemas.microsoft.com/office/drawing/2014/main" id="{43FA9736-EC07-2654-EB81-5115B9B9CCBF}"/>
              </a:ext>
            </a:extLst>
          </p:cNvPr>
          <p:cNvSpPr txBox="1">
            <a:spLocks/>
          </p:cNvSpPr>
          <p:nvPr/>
        </p:nvSpPr>
        <p:spPr>
          <a:xfrm>
            <a:off x="5508753" y="812899"/>
            <a:ext cx="5674242" cy="523220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1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1200"/>
              </a:spcBef>
              <a:spcAft>
                <a:spcPts val="1200"/>
              </a:spcAft>
              <a:buFont typeface="Arial" panose="020B0604020202020204" pitchFamily="34" charset="0"/>
              <a:buChar char="•"/>
            </a:pPr>
            <a:r>
              <a:rPr lang="en-US">
                <a:solidFill>
                  <a:schemeClr val="tx2"/>
                </a:solidFill>
              </a:rPr>
              <a:t>Goal-setting</a:t>
            </a:r>
          </a:p>
          <a:p>
            <a:pPr marL="342900" indent="-342900">
              <a:spcBef>
                <a:spcPts val="1200"/>
              </a:spcBef>
              <a:spcAft>
                <a:spcPts val="1200"/>
              </a:spcAft>
              <a:buFont typeface="Arial" panose="020B0604020202020204" pitchFamily="34" charset="0"/>
              <a:buChar char="•"/>
            </a:pPr>
            <a:r>
              <a:rPr lang="en-US">
                <a:solidFill>
                  <a:schemeClr val="tx2"/>
                </a:solidFill>
              </a:rPr>
              <a:t>Connecting to data</a:t>
            </a:r>
          </a:p>
          <a:p>
            <a:pPr marL="342900" indent="-342900">
              <a:spcBef>
                <a:spcPts val="1200"/>
              </a:spcBef>
              <a:spcAft>
                <a:spcPts val="1200"/>
              </a:spcAft>
              <a:buFont typeface="Arial" panose="020B0604020202020204" pitchFamily="34" charset="0"/>
              <a:buChar char="•"/>
            </a:pPr>
            <a:r>
              <a:rPr lang="en-US">
                <a:solidFill>
                  <a:schemeClr val="tx2"/>
                </a:solidFill>
              </a:rPr>
              <a:t>Dashboard &amp; data exploration</a:t>
            </a:r>
          </a:p>
          <a:p>
            <a:pPr marL="342900" indent="-342900">
              <a:spcBef>
                <a:spcPts val="1200"/>
              </a:spcBef>
              <a:spcAft>
                <a:spcPts val="1200"/>
              </a:spcAft>
              <a:buFont typeface="Arial" panose="020B0604020202020204" pitchFamily="34" charset="0"/>
              <a:buChar char="•"/>
            </a:pPr>
            <a:r>
              <a:rPr lang="en-US">
                <a:solidFill>
                  <a:schemeClr val="tx2"/>
                </a:solidFill>
              </a:rPr>
              <a:t>Influencers &amp; top segments</a:t>
            </a:r>
          </a:p>
          <a:p>
            <a:pPr marL="342900" indent="-342900">
              <a:spcBef>
                <a:spcPts val="1200"/>
              </a:spcBef>
              <a:spcAft>
                <a:spcPts val="1200"/>
              </a:spcAft>
              <a:buFont typeface="Arial" panose="020B0604020202020204" pitchFamily="34" charset="0"/>
              <a:buChar char="•"/>
            </a:pPr>
            <a:r>
              <a:rPr lang="en-US">
                <a:solidFill>
                  <a:schemeClr val="tx2"/>
                </a:solidFill>
              </a:rPr>
              <a:t>Emission scopes &amp; analysis</a:t>
            </a:r>
          </a:p>
          <a:p>
            <a:pPr marL="342900" indent="-342900">
              <a:spcBef>
                <a:spcPts val="1200"/>
              </a:spcBef>
              <a:spcAft>
                <a:spcPts val="1200"/>
              </a:spcAft>
              <a:buFont typeface="Arial" panose="020B0604020202020204" pitchFamily="34" charset="0"/>
              <a:buChar char="•"/>
            </a:pPr>
            <a:r>
              <a:rPr lang="en-US">
                <a:solidFill>
                  <a:schemeClr val="tx2"/>
                </a:solidFill>
              </a:rPr>
              <a:t>Activity data</a:t>
            </a:r>
          </a:p>
          <a:p>
            <a:pPr marL="342900" indent="-342900">
              <a:spcBef>
                <a:spcPts val="1200"/>
              </a:spcBef>
              <a:spcAft>
                <a:spcPts val="1200"/>
              </a:spcAft>
              <a:buFont typeface="Arial" panose="020B0604020202020204" pitchFamily="34" charset="0"/>
              <a:buChar char="•"/>
            </a:pPr>
            <a:r>
              <a:rPr lang="en-US">
                <a:solidFill>
                  <a:schemeClr val="tx2"/>
                </a:solidFill>
              </a:rPr>
              <a:t>Setting up calculations</a:t>
            </a:r>
          </a:p>
          <a:p>
            <a:pPr marL="342900" indent="-342900">
              <a:spcBef>
                <a:spcPts val="1200"/>
              </a:spcBef>
              <a:spcAft>
                <a:spcPts val="1200"/>
              </a:spcAft>
              <a:buFont typeface="Arial" panose="020B0604020202020204" pitchFamily="34" charset="0"/>
              <a:buChar char="•"/>
            </a:pPr>
            <a:r>
              <a:rPr lang="en-US">
                <a:solidFill>
                  <a:schemeClr val="tx2"/>
                </a:solidFill>
              </a:rPr>
              <a:t>Using calculation profiles</a:t>
            </a:r>
          </a:p>
          <a:p>
            <a:pPr marL="342900" indent="-342900">
              <a:spcBef>
                <a:spcPts val="1200"/>
              </a:spcBef>
              <a:spcAft>
                <a:spcPts val="1200"/>
              </a:spcAft>
              <a:buFont typeface="Arial" panose="020B0604020202020204" pitchFamily="34" charset="0"/>
              <a:buChar char="•"/>
            </a:pPr>
            <a:r>
              <a:rPr lang="en-US">
                <a:solidFill>
                  <a:schemeClr val="tx2"/>
                </a:solidFill>
              </a:rPr>
              <a:t>All emission entities</a:t>
            </a:r>
          </a:p>
        </p:txBody>
      </p:sp>
    </p:spTree>
    <p:extLst>
      <p:ext uri="{BB962C8B-B14F-4D97-AF65-F5344CB8AC3E}">
        <p14:creationId xmlns:p14="http://schemas.microsoft.com/office/powerpoint/2010/main" val="16386802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40811781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81637767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D3FFB75B-374C-703D-9F20-5279936B6688}"/>
              </a:ext>
            </a:extLst>
          </p:cNvPr>
          <p:cNvSpPr>
            <a:spLocks noGrp="1"/>
          </p:cNvSpPr>
          <p:nvPr>
            <p:ph type="title"/>
          </p:nvPr>
        </p:nvSpPr>
        <p:spPr>
          <a:xfrm>
            <a:off x="588263" y="3152001"/>
            <a:ext cx="4167887" cy="553998"/>
          </a:xfrm>
        </p:spPr>
        <p:txBody>
          <a:bodyPr/>
          <a:lstStyle/>
          <a:p>
            <a:r>
              <a:rPr lang="en-US" sz="2800"/>
              <a:t>Readiness bootcamp</a:t>
            </a:r>
          </a:p>
        </p:txBody>
      </p:sp>
      <p:sp>
        <p:nvSpPr>
          <p:cNvPr id="9" name="Text Placeholder 6">
            <a:extLst>
              <a:ext uri="{FF2B5EF4-FFF2-40B4-BE49-F238E27FC236}">
                <a16:creationId xmlns:a16="http://schemas.microsoft.com/office/drawing/2014/main" id="{92498036-3A57-45F4-E0AA-8990B99666A6}"/>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83046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Session 4: </a:t>
            </a:r>
            <a:br>
              <a:rPr lang="en-US" sz="2800">
                <a:solidFill>
                  <a:schemeClr val="bg1"/>
                </a:solidFill>
              </a:rPr>
            </a:br>
            <a:r>
              <a:rPr lang="en-US" sz="2800">
                <a:solidFill>
                  <a:schemeClr val="bg1"/>
                </a:solidFill>
              </a:rPr>
              <a:t>Data flow and data ingestion</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044006"/>
            <a:ext cx="5674242" cy="2769989"/>
          </a:xfrm>
        </p:spPr>
        <p:txBody>
          <a:bodyPr anchor="ctr"/>
          <a:lstStyle/>
          <a:p>
            <a:pPr marL="342900" indent="-342900">
              <a:spcBef>
                <a:spcPts val="1200"/>
              </a:spcBef>
              <a:spcAft>
                <a:spcPts val="1200"/>
              </a:spcAft>
              <a:buFont typeface="Arial" panose="020B0604020202020204" pitchFamily="34" charset="0"/>
              <a:buChar char="•"/>
            </a:pPr>
            <a:r>
              <a:rPr lang="en-US">
                <a:solidFill>
                  <a:schemeClr val="tx2"/>
                </a:solidFill>
              </a:rPr>
              <a:t>Solution focus areas</a:t>
            </a:r>
          </a:p>
          <a:p>
            <a:pPr marL="342900" indent="-342900">
              <a:spcBef>
                <a:spcPts val="1200"/>
              </a:spcBef>
              <a:spcAft>
                <a:spcPts val="1200"/>
              </a:spcAft>
              <a:buFont typeface="Arial" panose="020B0604020202020204" pitchFamily="34" charset="0"/>
              <a:buChar char="•"/>
            </a:pPr>
            <a:r>
              <a:rPr lang="en-US">
                <a:solidFill>
                  <a:schemeClr val="tx2"/>
                </a:solidFill>
              </a:rPr>
              <a:t>Types of data</a:t>
            </a:r>
          </a:p>
          <a:p>
            <a:pPr marL="342900" indent="-342900">
              <a:spcBef>
                <a:spcPts val="1200"/>
              </a:spcBef>
              <a:spcAft>
                <a:spcPts val="1200"/>
              </a:spcAft>
              <a:buFont typeface="Arial" panose="020B0604020202020204" pitchFamily="34" charset="0"/>
              <a:buChar char="•"/>
            </a:pPr>
            <a:r>
              <a:rPr lang="en-US">
                <a:solidFill>
                  <a:schemeClr val="tx2"/>
                </a:solidFill>
              </a:rPr>
              <a:t>Processes and data flow</a:t>
            </a:r>
          </a:p>
          <a:p>
            <a:pPr marL="342900" indent="-342900">
              <a:spcBef>
                <a:spcPts val="1200"/>
              </a:spcBef>
              <a:spcAft>
                <a:spcPts val="1200"/>
              </a:spcAft>
              <a:buFont typeface="Arial" panose="020B0604020202020204" pitchFamily="34" charset="0"/>
              <a:buChar char="•"/>
            </a:pPr>
            <a:r>
              <a:rPr lang="en-US">
                <a:solidFill>
                  <a:schemeClr val="tx2"/>
                </a:solidFill>
              </a:rPr>
              <a:t>Data templates</a:t>
            </a:r>
          </a:p>
          <a:p>
            <a:pPr marL="342900" indent="-342900">
              <a:spcBef>
                <a:spcPts val="1200"/>
              </a:spcBef>
              <a:spcAft>
                <a:spcPts val="1200"/>
              </a:spcAft>
              <a:buFont typeface="Arial" panose="020B0604020202020204" pitchFamily="34" charset="0"/>
              <a:buChar char="•"/>
            </a:pPr>
            <a:r>
              <a:rPr lang="en-US">
                <a:solidFill>
                  <a:schemeClr val="tx2"/>
                </a:solidFill>
              </a:rPr>
              <a:t>Data ingestion methods</a:t>
            </a:r>
          </a:p>
        </p:txBody>
      </p:sp>
    </p:spTree>
    <p:extLst>
      <p:ext uri="{BB962C8B-B14F-4D97-AF65-F5344CB8AC3E}">
        <p14:creationId xmlns:p14="http://schemas.microsoft.com/office/powerpoint/2010/main" val="8811009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9304EC04-DEAA-4D34-B7B7-EA9FB6357689}"/>
              </a:ext>
            </a:extLst>
          </p:cNvPr>
          <p:cNvSpPr txBox="1">
            <a:spLocks noGrp="1"/>
          </p:cNvSpPr>
          <p:nvPr>
            <p:ph type="title" idx="4294967295"/>
          </p:nvPr>
        </p:nvSpPr>
        <p:spPr>
          <a:xfrm>
            <a:off x="1874578" y="2880843"/>
            <a:ext cx="2917615"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solidFill>
                  <a:schemeClr val="tx1">
                    <a:lumMod val="85000"/>
                    <a:lumOff val="15000"/>
                  </a:schemeClr>
                </a:solidFill>
                <a:effectLst/>
                <a:uLnTx/>
                <a:uFillTx/>
                <a:latin typeface="+mj-lt"/>
                <a:ea typeface="+mn-ea"/>
                <a:cs typeface="Segoe UI" pitchFamily="34" charset="0"/>
              </a:rPr>
              <a:t>Solution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solidFill>
                  <a:schemeClr val="tx1">
                    <a:lumMod val="85000"/>
                    <a:lumOff val="15000"/>
                  </a:schemeClr>
                </a:solidFill>
                <a:effectLst/>
                <a:uLnTx/>
                <a:uFillTx/>
                <a:latin typeface="+mj-lt"/>
                <a:ea typeface="+mn-ea"/>
                <a:cs typeface="Segoe UI" pitchFamily="34" charset="0"/>
              </a:rPr>
              <a:t>focus areas</a:t>
            </a:r>
          </a:p>
        </p:txBody>
      </p:sp>
      <p:grpSp>
        <p:nvGrpSpPr>
          <p:cNvPr id="65" name="Group 64" descr="Venn diagram starting with 1) Organization setup, 2) Data ingestion, 3) Emission calculations, 4) Insights and reporting, and 5) Goals and scorecard. At the center is &quot;Solution&quot;. ">
            <a:extLst>
              <a:ext uri="{FF2B5EF4-FFF2-40B4-BE49-F238E27FC236}">
                <a16:creationId xmlns:a16="http://schemas.microsoft.com/office/drawing/2014/main" id="{E406C7AD-F62C-4D03-8FA5-5D1B1E8B3985}"/>
              </a:ext>
            </a:extLst>
          </p:cNvPr>
          <p:cNvGrpSpPr/>
          <p:nvPr/>
        </p:nvGrpSpPr>
        <p:grpSpPr>
          <a:xfrm>
            <a:off x="6162432" y="632999"/>
            <a:ext cx="4989929" cy="5206900"/>
            <a:chOff x="5507390" y="991835"/>
            <a:chExt cx="4703416" cy="4907928"/>
          </a:xfrm>
        </p:grpSpPr>
        <p:grpSp>
          <p:nvGrpSpPr>
            <p:cNvPr id="25" name="Group 24">
              <a:extLst>
                <a:ext uri="{FF2B5EF4-FFF2-40B4-BE49-F238E27FC236}">
                  <a16:creationId xmlns:a16="http://schemas.microsoft.com/office/drawing/2014/main" id="{49486E0A-91F8-4EBA-B146-331935995EF6}"/>
                </a:ext>
              </a:extLst>
            </p:cNvPr>
            <p:cNvGrpSpPr/>
            <p:nvPr/>
          </p:nvGrpSpPr>
          <p:grpSpPr>
            <a:xfrm>
              <a:off x="5507390" y="991835"/>
              <a:ext cx="4703416" cy="4907928"/>
              <a:chOff x="5093737" y="1277002"/>
              <a:chExt cx="4703416" cy="4907928"/>
            </a:xfrm>
          </p:grpSpPr>
          <p:sp>
            <p:nvSpPr>
              <p:cNvPr id="24" name="Teardrop 23">
                <a:extLst>
                  <a:ext uri="{FF2B5EF4-FFF2-40B4-BE49-F238E27FC236}">
                    <a16:creationId xmlns:a16="http://schemas.microsoft.com/office/drawing/2014/main" id="{0EDD10BC-CC6C-4EC7-BF20-06366F476D80}"/>
                  </a:ext>
                </a:extLst>
              </p:cNvPr>
              <p:cNvSpPr/>
              <p:nvPr/>
            </p:nvSpPr>
            <p:spPr bwMode="auto">
              <a:xfrm rot="6557709" flipV="1">
                <a:off x="7734033" y="2332010"/>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 name="Teardrop 1">
                <a:extLst>
                  <a:ext uri="{FF2B5EF4-FFF2-40B4-BE49-F238E27FC236}">
                    <a16:creationId xmlns:a16="http://schemas.microsoft.com/office/drawing/2014/main" id="{ADBEE863-E9CB-4923-B013-14BDA9C8CCE7}"/>
                  </a:ext>
                </a:extLst>
              </p:cNvPr>
              <p:cNvSpPr/>
              <p:nvPr/>
            </p:nvSpPr>
            <p:spPr bwMode="auto">
              <a:xfrm rot="5006782" flipH="1">
                <a:off x="5515613" y="4095959"/>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1" name="Teardrop 20">
                <a:extLst>
                  <a:ext uri="{FF2B5EF4-FFF2-40B4-BE49-F238E27FC236}">
                    <a16:creationId xmlns:a16="http://schemas.microsoft.com/office/drawing/2014/main" id="{8D2950A8-CE0D-4792-91B7-757E96059444}"/>
                  </a:ext>
                </a:extLst>
              </p:cNvPr>
              <p:cNvSpPr/>
              <p:nvPr/>
            </p:nvSpPr>
            <p:spPr bwMode="auto">
              <a:xfrm rot="20379502" flipV="1">
                <a:off x="5093737" y="2348845"/>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7" name="Teardrop 36">
                <a:extLst>
                  <a:ext uri="{FF2B5EF4-FFF2-40B4-BE49-F238E27FC236}">
                    <a16:creationId xmlns:a16="http://schemas.microsoft.com/office/drawing/2014/main" id="{E364D63A-D688-4D5D-AD14-D5516F2752E1}"/>
                  </a:ext>
                </a:extLst>
              </p:cNvPr>
              <p:cNvSpPr/>
              <p:nvPr/>
            </p:nvSpPr>
            <p:spPr bwMode="auto">
              <a:xfrm rot="2725021" flipV="1">
                <a:off x="6419554" y="1277002"/>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5" name="Teardrop 34">
                <a:extLst>
                  <a:ext uri="{FF2B5EF4-FFF2-40B4-BE49-F238E27FC236}">
                    <a16:creationId xmlns:a16="http://schemas.microsoft.com/office/drawing/2014/main" id="{9EA8391E-3C68-423C-BB49-4C8086AAC144}"/>
                  </a:ext>
                </a:extLst>
              </p:cNvPr>
              <p:cNvSpPr/>
              <p:nvPr/>
            </p:nvSpPr>
            <p:spPr bwMode="auto">
              <a:xfrm rot="298874" flipH="1">
                <a:off x="7331434" y="4121810"/>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43" name="TextBox 42">
              <a:extLst>
                <a:ext uri="{FF2B5EF4-FFF2-40B4-BE49-F238E27FC236}">
                  <a16:creationId xmlns:a16="http://schemas.microsoft.com/office/drawing/2014/main" id="{73990030-8CBA-4571-BFAA-2E0F956F2B45}"/>
                </a:ext>
              </a:extLst>
            </p:cNvPr>
            <p:cNvSpPr txBox="1"/>
            <p:nvPr/>
          </p:nvSpPr>
          <p:spPr>
            <a:xfrm>
              <a:off x="8588045" y="3048025"/>
              <a:ext cx="1450884"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Emission</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Calculations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7" name="TextBox 46">
              <a:extLst>
                <a:ext uri="{FF2B5EF4-FFF2-40B4-BE49-F238E27FC236}">
                  <a16:creationId xmlns:a16="http://schemas.microsoft.com/office/drawing/2014/main" id="{3FE2E5F7-4927-427D-ABE1-5B98DCA4A334}"/>
                </a:ext>
              </a:extLst>
            </p:cNvPr>
            <p:cNvSpPr txBox="1"/>
            <p:nvPr/>
          </p:nvSpPr>
          <p:spPr>
            <a:xfrm>
              <a:off x="6241544" y="4678597"/>
              <a:ext cx="116070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Goals and Scorecard</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59FE2466-BC2F-41F2-8285-52837CA67548}"/>
                </a:ext>
              </a:extLst>
            </p:cNvPr>
            <p:cNvSpPr txBox="1"/>
            <p:nvPr/>
          </p:nvSpPr>
          <p:spPr>
            <a:xfrm>
              <a:off x="8039203" y="4673903"/>
              <a:ext cx="147488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Insights and reporting</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B1ED85AD-FD2F-4C11-AD74-16DC76A6BAF6}"/>
                </a:ext>
              </a:extLst>
            </p:cNvPr>
            <p:cNvSpPr txBox="1"/>
            <p:nvPr/>
          </p:nvSpPr>
          <p:spPr>
            <a:xfrm>
              <a:off x="9180232" y="2775093"/>
              <a:ext cx="2665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3</a:t>
              </a:r>
            </a:p>
          </p:txBody>
        </p:sp>
        <p:sp>
          <p:nvSpPr>
            <p:cNvPr id="9" name="TextBox 8">
              <a:extLst>
                <a:ext uri="{FF2B5EF4-FFF2-40B4-BE49-F238E27FC236}">
                  <a16:creationId xmlns:a16="http://schemas.microsoft.com/office/drawing/2014/main" id="{26E76049-57A7-48B1-812A-9D42EEADA9D3}"/>
                </a:ext>
              </a:extLst>
            </p:cNvPr>
            <p:cNvSpPr txBox="1"/>
            <p:nvPr/>
          </p:nvSpPr>
          <p:spPr>
            <a:xfrm>
              <a:off x="8643392" y="4392446"/>
              <a:ext cx="2665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4</a:t>
              </a:r>
            </a:p>
          </p:txBody>
        </p:sp>
        <p:sp>
          <p:nvSpPr>
            <p:cNvPr id="10" name="TextBox 9">
              <a:extLst>
                <a:ext uri="{FF2B5EF4-FFF2-40B4-BE49-F238E27FC236}">
                  <a16:creationId xmlns:a16="http://schemas.microsoft.com/office/drawing/2014/main" id="{4A1CA740-3CF1-41A1-98BA-599802ED0391}"/>
                </a:ext>
              </a:extLst>
            </p:cNvPr>
            <p:cNvSpPr txBox="1"/>
            <p:nvPr/>
          </p:nvSpPr>
          <p:spPr>
            <a:xfrm>
              <a:off x="6688644" y="4380873"/>
              <a:ext cx="2665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5</a:t>
              </a:r>
            </a:p>
          </p:txBody>
        </p:sp>
        <p:grpSp>
          <p:nvGrpSpPr>
            <p:cNvPr id="20" name="Group 19">
              <a:extLst>
                <a:ext uri="{FF2B5EF4-FFF2-40B4-BE49-F238E27FC236}">
                  <a16:creationId xmlns:a16="http://schemas.microsoft.com/office/drawing/2014/main" id="{DABBE893-DAB6-41A0-AC5D-67F2F13BD7C8}"/>
                </a:ext>
              </a:extLst>
            </p:cNvPr>
            <p:cNvGrpSpPr/>
            <p:nvPr/>
          </p:nvGrpSpPr>
          <p:grpSpPr>
            <a:xfrm>
              <a:off x="5690606" y="2756702"/>
              <a:ext cx="1413178" cy="867506"/>
              <a:chOff x="5332993" y="3017959"/>
              <a:chExt cx="1413178" cy="867506"/>
            </a:xfrm>
          </p:grpSpPr>
          <p:sp>
            <p:nvSpPr>
              <p:cNvPr id="12" name="TextBox 11">
                <a:extLst>
                  <a:ext uri="{FF2B5EF4-FFF2-40B4-BE49-F238E27FC236}">
                    <a16:creationId xmlns:a16="http://schemas.microsoft.com/office/drawing/2014/main" id="{1C620AE0-3EF5-4FC8-BC10-E86C975C30D1}"/>
                  </a:ext>
                </a:extLst>
              </p:cNvPr>
              <p:cNvSpPr txBox="1"/>
              <p:nvPr/>
            </p:nvSpPr>
            <p:spPr>
              <a:xfrm>
                <a:off x="5332993" y="3300690"/>
                <a:ext cx="141317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Organization</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 Setup</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3" name="TextBox 12">
                <a:extLst>
                  <a:ext uri="{FF2B5EF4-FFF2-40B4-BE49-F238E27FC236}">
                    <a16:creationId xmlns:a16="http://schemas.microsoft.com/office/drawing/2014/main" id="{5C5135B2-9028-4DFF-AE7E-30C07326D994}"/>
                  </a:ext>
                </a:extLst>
              </p:cNvPr>
              <p:cNvSpPr txBox="1"/>
              <p:nvPr/>
            </p:nvSpPr>
            <p:spPr>
              <a:xfrm>
                <a:off x="5903719" y="3017959"/>
                <a:ext cx="27172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1</a:t>
                </a:r>
              </a:p>
            </p:txBody>
          </p:sp>
        </p:grpSp>
        <p:sp>
          <p:nvSpPr>
            <p:cNvPr id="48" name="Arc 47">
              <a:extLst>
                <a:ext uri="{FF2B5EF4-FFF2-40B4-BE49-F238E27FC236}">
                  <a16:creationId xmlns:a16="http://schemas.microsoft.com/office/drawing/2014/main" id="{73207A38-966E-4F70-8460-6A98D34EA90C}"/>
                </a:ext>
              </a:extLst>
            </p:cNvPr>
            <p:cNvSpPr/>
            <p:nvPr/>
          </p:nvSpPr>
          <p:spPr bwMode="auto">
            <a:xfrm rot="4845489">
              <a:off x="7160079" y="3035808"/>
              <a:ext cx="1447288" cy="1447288"/>
            </a:xfrm>
            <a:prstGeom prst="arc">
              <a:avLst>
                <a:gd name="adj1" fmla="val 7262394"/>
                <a:gd name="adj2" fmla="val 9868158"/>
              </a:avLst>
            </a:prstGeom>
            <a:noFill/>
            <a:ln w="28575">
              <a:solidFill>
                <a:schemeClr val="bg1"/>
              </a:solidFill>
              <a:headEnd type="none" w="med" len="med"/>
              <a:tailEnd type="arrow" w="lg"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54" name="Group 53">
              <a:extLst>
                <a:ext uri="{FF2B5EF4-FFF2-40B4-BE49-F238E27FC236}">
                  <a16:creationId xmlns:a16="http://schemas.microsoft.com/office/drawing/2014/main" id="{A48DAF64-695D-42BB-8AD9-62D2B1264A58}"/>
                </a:ext>
              </a:extLst>
            </p:cNvPr>
            <p:cNvGrpSpPr/>
            <p:nvPr/>
          </p:nvGrpSpPr>
          <p:grpSpPr>
            <a:xfrm>
              <a:off x="7309876" y="1704590"/>
              <a:ext cx="1104378" cy="844956"/>
              <a:chOff x="5204541" y="3032302"/>
              <a:chExt cx="1104378" cy="844956"/>
            </a:xfrm>
          </p:grpSpPr>
          <p:sp>
            <p:nvSpPr>
              <p:cNvPr id="55" name="TextBox 54">
                <a:extLst>
                  <a:ext uri="{FF2B5EF4-FFF2-40B4-BE49-F238E27FC236}">
                    <a16:creationId xmlns:a16="http://schemas.microsoft.com/office/drawing/2014/main" id="{13307AB4-4D3D-4573-A723-2E779909A85E}"/>
                  </a:ext>
                </a:extLst>
              </p:cNvPr>
              <p:cNvSpPr txBox="1"/>
              <p:nvPr/>
            </p:nvSpPr>
            <p:spPr>
              <a:xfrm>
                <a:off x="5204541" y="3292483"/>
                <a:ext cx="110437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Ingestion</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7FB4A7FF-5F0E-4DF9-8ECE-462B2C7F096C}"/>
                  </a:ext>
                </a:extLst>
              </p:cNvPr>
              <p:cNvSpPr txBox="1"/>
              <p:nvPr/>
            </p:nvSpPr>
            <p:spPr>
              <a:xfrm>
                <a:off x="5620868" y="3032302"/>
                <a:ext cx="27172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2</a:t>
                </a:r>
              </a:p>
            </p:txBody>
          </p:sp>
        </p:grpSp>
        <p:sp>
          <p:nvSpPr>
            <p:cNvPr id="59" name="Arc 58">
              <a:extLst>
                <a:ext uri="{FF2B5EF4-FFF2-40B4-BE49-F238E27FC236}">
                  <a16:creationId xmlns:a16="http://schemas.microsoft.com/office/drawing/2014/main" id="{BB6E488A-F0EF-4091-B85C-0B1936057C25}"/>
                </a:ext>
              </a:extLst>
            </p:cNvPr>
            <p:cNvSpPr/>
            <p:nvPr/>
          </p:nvSpPr>
          <p:spPr bwMode="auto">
            <a:xfrm rot="11297109">
              <a:off x="7041900" y="2965579"/>
              <a:ext cx="1447288" cy="1447288"/>
            </a:xfrm>
            <a:prstGeom prst="arc">
              <a:avLst>
                <a:gd name="adj1" fmla="val 7262394"/>
                <a:gd name="adj2" fmla="val 9868158"/>
              </a:avLst>
            </a:prstGeom>
            <a:noFill/>
            <a:ln w="28575">
              <a:solidFill>
                <a:schemeClr val="bg1"/>
              </a:solidFill>
              <a:headEnd type="none" w="med" len="med"/>
              <a:tailEnd type="arrow" w="lg"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1" name="Arc 60">
              <a:extLst>
                <a:ext uri="{FF2B5EF4-FFF2-40B4-BE49-F238E27FC236}">
                  <a16:creationId xmlns:a16="http://schemas.microsoft.com/office/drawing/2014/main" id="{48FD43C5-AE72-44C7-A881-2F11BA039FA0}"/>
                </a:ext>
              </a:extLst>
            </p:cNvPr>
            <p:cNvSpPr/>
            <p:nvPr/>
          </p:nvSpPr>
          <p:spPr bwMode="auto">
            <a:xfrm rot="18483919">
              <a:off x="7153013" y="2797272"/>
              <a:ext cx="1447288" cy="1447288"/>
            </a:xfrm>
            <a:prstGeom prst="arc">
              <a:avLst>
                <a:gd name="adj1" fmla="val 7262394"/>
                <a:gd name="adj2" fmla="val 9868158"/>
              </a:avLst>
            </a:prstGeom>
            <a:noFill/>
            <a:ln w="28575">
              <a:solidFill>
                <a:schemeClr val="bg1"/>
              </a:solidFill>
              <a:headEnd type="none" w="med" len="med"/>
              <a:tailEnd type="arrow" w="lg"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2" name="Oval 61">
              <a:extLst>
                <a:ext uri="{FF2B5EF4-FFF2-40B4-BE49-F238E27FC236}">
                  <a16:creationId xmlns:a16="http://schemas.microsoft.com/office/drawing/2014/main" id="{453112B1-4751-4526-924D-7B802AE7446B}"/>
                </a:ext>
              </a:extLst>
            </p:cNvPr>
            <p:cNvSpPr/>
            <p:nvPr/>
          </p:nvSpPr>
          <p:spPr bwMode="auto">
            <a:xfrm>
              <a:off x="7447900" y="3210002"/>
              <a:ext cx="849934" cy="849934"/>
            </a:xfrm>
            <a:prstGeom prst="ellipse">
              <a:avLst/>
            </a:prstGeom>
            <a:solidFill>
              <a:srgbClr val="085A8A"/>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FFE50CA1-6597-49C6-8E7C-F13139FDBE65}"/>
                </a:ext>
              </a:extLst>
            </p:cNvPr>
            <p:cNvSpPr txBox="1"/>
            <p:nvPr/>
          </p:nvSpPr>
          <p:spPr>
            <a:xfrm>
              <a:off x="7609580" y="3530487"/>
              <a:ext cx="561051" cy="184666"/>
            </a:xfrm>
            <a:prstGeom prst="rect">
              <a:avLst/>
            </a:prstGeom>
            <a:noFill/>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Solution</a:t>
              </a:r>
            </a:p>
          </p:txBody>
        </p:sp>
      </p:grpSp>
    </p:spTree>
    <p:extLst>
      <p:ext uri="{BB962C8B-B14F-4D97-AF65-F5344CB8AC3E}">
        <p14:creationId xmlns:p14="http://schemas.microsoft.com/office/powerpoint/2010/main" val="37290304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30EB34-202E-4766-B04A-81C3947C9992}"/>
              </a:ext>
            </a:extLst>
          </p:cNvPr>
          <p:cNvSpPr>
            <a:spLocks noGrp="1"/>
          </p:cNvSpPr>
          <p:nvPr>
            <p:ph type="title"/>
          </p:nvPr>
        </p:nvSpPr>
        <p:spPr>
          <a:xfrm>
            <a:off x="728825" y="464419"/>
            <a:ext cx="7627775" cy="492443"/>
          </a:xfrm>
        </p:spPr>
        <p:txBody>
          <a:bodyPr/>
          <a:lstStyle/>
          <a:p>
            <a:r>
              <a:rPr lang="en-US"/>
              <a:t>Defining the organizational boundaries</a:t>
            </a:r>
          </a:p>
        </p:txBody>
      </p:sp>
      <p:sp>
        <p:nvSpPr>
          <p:cNvPr id="186" name="Rectangle 185">
            <a:extLst>
              <a:ext uri="{FF2B5EF4-FFF2-40B4-BE49-F238E27FC236}">
                <a16:creationId xmlns:a16="http://schemas.microsoft.com/office/drawing/2014/main" id="{4FCF6391-823B-4135-A972-29868288E5E2}"/>
              </a:ext>
              <a:ext uri="{C183D7F6-B498-43B3-948B-1728B52AA6E4}">
                <adec:decorative xmlns:adec="http://schemas.microsoft.com/office/drawing/2017/decorative" val="1"/>
              </a:ext>
            </a:extLst>
          </p:cNvPr>
          <p:cNvSpPr/>
          <p:nvPr/>
        </p:nvSpPr>
        <p:spPr bwMode="auto">
          <a:xfrm>
            <a:off x="0" y="2865664"/>
            <a:ext cx="1678278" cy="168706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191" descr="Stack of three triangles, one atop the other, pointing like an arrow toward the right.">
            <a:extLst>
              <a:ext uri="{FF2B5EF4-FFF2-40B4-BE49-F238E27FC236}">
                <a16:creationId xmlns:a16="http://schemas.microsoft.com/office/drawing/2014/main" id="{0B83277B-8DD7-41B3-947B-97C6FB10BC22}"/>
              </a:ext>
            </a:extLst>
          </p:cNvPr>
          <p:cNvGrpSpPr/>
          <p:nvPr/>
        </p:nvGrpSpPr>
        <p:grpSpPr>
          <a:xfrm>
            <a:off x="-2141" y="2867241"/>
            <a:ext cx="1066645" cy="1676525"/>
            <a:chOff x="-2141" y="2867241"/>
            <a:chExt cx="1066645" cy="1676525"/>
          </a:xfrm>
        </p:grpSpPr>
        <p:sp>
          <p:nvSpPr>
            <p:cNvPr id="187" name="Isosceles Triangle 186">
              <a:extLst>
                <a:ext uri="{FF2B5EF4-FFF2-40B4-BE49-F238E27FC236}">
                  <a16:creationId xmlns:a16="http://schemas.microsoft.com/office/drawing/2014/main" id="{8B79FB9E-1815-4C66-B6C3-D68E887E1DCD}"/>
                </a:ext>
              </a:extLst>
            </p:cNvPr>
            <p:cNvSpPr/>
            <p:nvPr/>
          </p:nvSpPr>
          <p:spPr bwMode="auto">
            <a:xfrm rot="5400000">
              <a:off x="-512220" y="3388659"/>
              <a:ext cx="1665186" cy="64502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Isosceles Triangle 188">
              <a:extLst>
                <a:ext uri="{FF2B5EF4-FFF2-40B4-BE49-F238E27FC236}">
                  <a16:creationId xmlns:a16="http://schemas.microsoft.com/office/drawing/2014/main" id="{F498BF0D-BBC2-4393-9ECC-E7549B2622ED}"/>
                </a:ext>
              </a:extLst>
            </p:cNvPr>
            <p:cNvSpPr/>
            <p:nvPr/>
          </p:nvSpPr>
          <p:spPr bwMode="auto">
            <a:xfrm rot="5400000">
              <a:off x="-353932" y="3377320"/>
              <a:ext cx="1665186" cy="645027"/>
            </a:xfrm>
            <a:prstGeom prst="triangl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Isosceles Triangle 190">
              <a:extLst>
                <a:ext uri="{FF2B5EF4-FFF2-40B4-BE49-F238E27FC236}">
                  <a16:creationId xmlns:a16="http://schemas.microsoft.com/office/drawing/2014/main" id="{0487CF8A-543E-460C-BC82-A1BD9783EA0D}"/>
                </a:ext>
              </a:extLst>
            </p:cNvPr>
            <p:cNvSpPr/>
            <p:nvPr/>
          </p:nvSpPr>
          <p:spPr bwMode="auto">
            <a:xfrm rot="5400000">
              <a:off x="-90602" y="3387013"/>
              <a:ext cx="1665186" cy="645027"/>
            </a:xfrm>
            <a:prstGeom prst="triangl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descr="Organization. A circle with a stack of 7 blocks in a square shape, and under them are three more blocks, two of which are connected to one of them by a line.">
            <a:extLst>
              <a:ext uri="{FF2B5EF4-FFF2-40B4-BE49-F238E27FC236}">
                <a16:creationId xmlns:a16="http://schemas.microsoft.com/office/drawing/2014/main" id="{59DB4562-F28B-4991-A642-0394F5FB27FE}"/>
              </a:ext>
            </a:extLst>
          </p:cNvPr>
          <p:cNvGrpSpPr/>
          <p:nvPr/>
        </p:nvGrpSpPr>
        <p:grpSpPr>
          <a:xfrm>
            <a:off x="775639" y="2672508"/>
            <a:ext cx="2042904" cy="2042904"/>
            <a:chOff x="775639" y="2672508"/>
            <a:chExt cx="2042904" cy="2042904"/>
          </a:xfrm>
        </p:grpSpPr>
        <p:grpSp>
          <p:nvGrpSpPr>
            <p:cNvPr id="81" name="Group 80" descr="Organization. A circle with a stack of 7 blocks in a square shape, and under them are three more blocks, two of which are connected to one of them by a line.">
              <a:extLst>
                <a:ext uri="{FF2B5EF4-FFF2-40B4-BE49-F238E27FC236}">
                  <a16:creationId xmlns:a16="http://schemas.microsoft.com/office/drawing/2014/main" id="{6980D37A-3498-4C61-9C4E-345D3444008C}"/>
                </a:ext>
              </a:extLst>
            </p:cNvPr>
            <p:cNvGrpSpPr/>
            <p:nvPr/>
          </p:nvGrpSpPr>
          <p:grpSpPr>
            <a:xfrm>
              <a:off x="775639" y="2672508"/>
              <a:ext cx="2042904" cy="2042904"/>
              <a:chOff x="4923552" y="2829629"/>
              <a:chExt cx="2042904" cy="2042904"/>
            </a:xfrm>
            <a:effectLst/>
          </p:grpSpPr>
          <p:sp>
            <p:nvSpPr>
              <p:cNvPr id="43" name="Oval 42">
                <a:extLst>
                  <a:ext uri="{FF2B5EF4-FFF2-40B4-BE49-F238E27FC236}">
                    <a16:creationId xmlns:a16="http://schemas.microsoft.com/office/drawing/2014/main" id="{6D69047F-CB05-4C83-8884-2D6D20AD0C99}"/>
                  </a:ext>
                </a:extLst>
              </p:cNvPr>
              <p:cNvSpPr/>
              <p:nvPr/>
            </p:nvSpPr>
            <p:spPr bwMode="auto">
              <a:xfrm>
                <a:off x="4923552" y="2829629"/>
                <a:ext cx="2042904" cy="20429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786C5E01-4B29-4552-96E8-AFCCF756A351}"/>
                  </a:ext>
                </a:extLst>
              </p:cNvPr>
              <p:cNvSpPr txBox="1"/>
              <p:nvPr/>
            </p:nvSpPr>
            <p:spPr>
              <a:xfrm>
                <a:off x="5452032" y="4376715"/>
                <a:ext cx="1020344"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Organization</a:t>
                </a:r>
              </a:p>
            </p:txBody>
          </p:sp>
        </p:grpSp>
        <p:pic>
          <p:nvPicPr>
            <p:cNvPr id="194" name="Graphic 193">
              <a:extLst>
                <a:ext uri="{FF2B5EF4-FFF2-40B4-BE49-F238E27FC236}">
                  <a16:creationId xmlns:a16="http://schemas.microsoft.com/office/drawing/2014/main" id="{1E521586-B93A-4621-9B3C-6D4A30CFC7E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16238" y="3082148"/>
              <a:ext cx="1037901" cy="1037901"/>
            </a:xfrm>
            <a:prstGeom prst="rect">
              <a:avLst/>
            </a:prstGeom>
          </p:spPr>
        </p:pic>
      </p:grpSp>
      <p:grpSp>
        <p:nvGrpSpPr>
          <p:cNvPr id="2" name="Group 1" descr="Twelve organizational boundaries, represented as a words in rectangles, connected to &quot;Organization&quot; by dotted lines ending with an arrowhead at the word. The words include: Scope, Operations, Hirearchy, Units, Industry, Countries, Regions, Periods, Facilities, Goals, Regulations, and Methodologies.">
            <a:extLst>
              <a:ext uri="{FF2B5EF4-FFF2-40B4-BE49-F238E27FC236}">
                <a16:creationId xmlns:a16="http://schemas.microsoft.com/office/drawing/2014/main" id="{8672B3EE-8079-4293-9664-EE8F46C48CAE}"/>
              </a:ext>
            </a:extLst>
          </p:cNvPr>
          <p:cNvGrpSpPr/>
          <p:nvPr/>
        </p:nvGrpSpPr>
        <p:grpSpPr>
          <a:xfrm>
            <a:off x="1797090" y="1231186"/>
            <a:ext cx="6724307" cy="5013757"/>
            <a:chOff x="1797090" y="1231186"/>
            <a:chExt cx="6724307" cy="5013757"/>
          </a:xfrm>
        </p:grpSpPr>
        <p:grpSp>
          <p:nvGrpSpPr>
            <p:cNvPr id="53" name="Group 52">
              <a:extLst>
                <a:ext uri="{FF2B5EF4-FFF2-40B4-BE49-F238E27FC236}">
                  <a16:creationId xmlns:a16="http://schemas.microsoft.com/office/drawing/2014/main" id="{5F3B2DD9-20AE-4AE2-B23C-6712850F27C7}"/>
                </a:ext>
              </a:extLst>
            </p:cNvPr>
            <p:cNvGrpSpPr/>
            <p:nvPr/>
          </p:nvGrpSpPr>
          <p:grpSpPr>
            <a:xfrm>
              <a:off x="2803743" y="1756659"/>
              <a:ext cx="1333500" cy="457200"/>
              <a:chOff x="8337550" y="3027621"/>
              <a:chExt cx="1333500" cy="457200"/>
            </a:xfrm>
            <a:solidFill>
              <a:schemeClr val="bg1">
                <a:lumMod val="75000"/>
              </a:schemeClr>
            </a:solidFill>
          </p:grpSpPr>
          <p:sp>
            <p:nvSpPr>
              <p:cNvPr id="52" name="Rectangle: Rounded Corners 51">
                <a:extLst>
                  <a:ext uri="{FF2B5EF4-FFF2-40B4-BE49-F238E27FC236}">
                    <a16:creationId xmlns:a16="http://schemas.microsoft.com/office/drawing/2014/main" id="{4DFF8C08-A86A-4F71-82CC-CBFF74F853BC}"/>
                  </a:ext>
                </a:extLst>
              </p:cNvPr>
              <p:cNvSpPr/>
              <p:nvPr/>
            </p:nvSpPr>
            <p:spPr bwMode="auto">
              <a:xfrm>
                <a:off x="8337550" y="3027621"/>
                <a:ext cx="1333500" cy="457200"/>
              </a:xfrm>
              <a:prstGeom prst="roundRect">
                <a:avLst>
                  <a:gd name="adj" fmla="val 555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05644842-3286-404C-A5E5-7C399A82808D}"/>
                  </a:ext>
                </a:extLst>
              </p:cNvPr>
              <p:cNvSpPr txBox="1"/>
              <p:nvPr/>
            </p:nvSpPr>
            <p:spPr>
              <a:xfrm>
                <a:off x="8370514" y="3102332"/>
                <a:ext cx="1253548"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grpSp>
        <p:grpSp>
          <p:nvGrpSpPr>
            <p:cNvPr id="54" name="Group 53">
              <a:extLst>
                <a:ext uri="{FF2B5EF4-FFF2-40B4-BE49-F238E27FC236}">
                  <a16:creationId xmlns:a16="http://schemas.microsoft.com/office/drawing/2014/main" id="{F3AD2781-448E-4C07-8132-C7C0EFED7401}"/>
                </a:ext>
              </a:extLst>
            </p:cNvPr>
            <p:cNvGrpSpPr/>
            <p:nvPr/>
          </p:nvGrpSpPr>
          <p:grpSpPr>
            <a:xfrm>
              <a:off x="3105867" y="4516320"/>
              <a:ext cx="1333500" cy="457200"/>
              <a:chOff x="8337550" y="3027621"/>
              <a:chExt cx="1333500" cy="457200"/>
            </a:xfrm>
            <a:solidFill>
              <a:schemeClr val="bg1">
                <a:lumMod val="75000"/>
              </a:schemeClr>
            </a:solidFill>
          </p:grpSpPr>
          <p:sp>
            <p:nvSpPr>
              <p:cNvPr id="55" name="Rectangle: Rounded Corners 54">
                <a:extLst>
                  <a:ext uri="{FF2B5EF4-FFF2-40B4-BE49-F238E27FC236}">
                    <a16:creationId xmlns:a16="http://schemas.microsoft.com/office/drawing/2014/main" id="{3D9B2F05-86CD-4007-A09F-30C7F332B23A}"/>
                  </a:ext>
                </a:extLst>
              </p:cNvPr>
              <p:cNvSpPr/>
              <p:nvPr/>
            </p:nvSpPr>
            <p:spPr bwMode="auto">
              <a:xfrm>
                <a:off x="8337550" y="3027621"/>
                <a:ext cx="1333500" cy="457200"/>
              </a:xfrm>
              <a:prstGeom prst="roundRect">
                <a:avLst>
                  <a:gd name="adj" fmla="val 555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14273FE2-FCCF-4331-9E36-08F3DB6676B6}"/>
                  </a:ext>
                </a:extLst>
              </p:cNvPr>
              <p:cNvSpPr txBox="1"/>
              <p:nvPr/>
            </p:nvSpPr>
            <p:spPr>
              <a:xfrm>
                <a:off x="8539108" y="3102332"/>
                <a:ext cx="944297"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Facilities</a:t>
                </a:r>
              </a:p>
            </p:txBody>
          </p:sp>
        </p:grpSp>
        <p:grpSp>
          <p:nvGrpSpPr>
            <p:cNvPr id="57" name="Group 56">
              <a:extLst>
                <a:ext uri="{FF2B5EF4-FFF2-40B4-BE49-F238E27FC236}">
                  <a16:creationId xmlns:a16="http://schemas.microsoft.com/office/drawing/2014/main" id="{84571225-3DA3-4417-AF5A-3AE1A995E2CE}"/>
                </a:ext>
              </a:extLst>
            </p:cNvPr>
            <p:cNvGrpSpPr/>
            <p:nvPr/>
          </p:nvGrpSpPr>
          <p:grpSpPr>
            <a:xfrm>
              <a:off x="6833636" y="3238224"/>
              <a:ext cx="1333500" cy="457200"/>
              <a:chOff x="8337550" y="3027621"/>
              <a:chExt cx="1333500" cy="457200"/>
            </a:xfrm>
            <a:solidFill>
              <a:schemeClr val="bg1">
                <a:lumMod val="75000"/>
              </a:schemeClr>
            </a:solidFill>
          </p:grpSpPr>
          <p:sp>
            <p:nvSpPr>
              <p:cNvPr id="58" name="Rectangle: Rounded Corners 57">
                <a:extLst>
                  <a:ext uri="{FF2B5EF4-FFF2-40B4-BE49-F238E27FC236}">
                    <a16:creationId xmlns:a16="http://schemas.microsoft.com/office/drawing/2014/main" id="{921EB552-4F8B-4E26-AC10-FBF3C63D197D}"/>
                  </a:ext>
                </a:extLst>
              </p:cNvPr>
              <p:cNvSpPr/>
              <p:nvPr/>
            </p:nvSpPr>
            <p:spPr bwMode="auto">
              <a:xfrm>
                <a:off x="8337550" y="3027621"/>
                <a:ext cx="1333500" cy="457200"/>
              </a:xfrm>
              <a:prstGeom prst="roundRect">
                <a:avLst>
                  <a:gd name="adj" fmla="val 740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737EB0BD-0C83-474B-89BF-DB400432308B}"/>
                  </a:ext>
                </a:extLst>
              </p:cNvPr>
              <p:cNvSpPr txBox="1"/>
              <p:nvPr/>
            </p:nvSpPr>
            <p:spPr>
              <a:xfrm>
                <a:off x="8485636" y="3102332"/>
                <a:ext cx="1083630"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Countries</a:t>
                </a:r>
              </a:p>
            </p:txBody>
          </p:sp>
        </p:grpSp>
        <p:grpSp>
          <p:nvGrpSpPr>
            <p:cNvPr id="60" name="Group 59">
              <a:extLst>
                <a:ext uri="{FF2B5EF4-FFF2-40B4-BE49-F238E27FC236}">
                  <a16:creationId xmlns:a16="http://schemas.microsoft.com/office/drawing/2014/main" id="{30F7628C-95A4-473D-8939-09F3AC69B328}"/>
                </a:ext>
              </a:extLst>
            </p:cNvPr>
            <p:cNvGrpSpPr/>
            <p:nvPr/>
          </p:nvGrpSpPr>
          <p:grpSpPr>
            <a:xfrm>
              <a:off x="2144243" y="5405183"/>
              <a:ext cx="1567798" cy="457200"/>
              <a:chOff x="8337550" y="3027621"/>
              <a:chExt cx="1333500" cy="457200"/>
            </a:xfrm>
            <a:solidFill>
              <a:schemeClr val="bg1">
                <a:lumMod val="75000"/>
              </a:schemeClr>
            </a:solidFill>
          </p:grpSpPr>
          <p:sp>
            <p:nvSpPr>
              <p:cNvPr id="61" name="Rectangle: Rounded Corners 60">
                <a:extLst>
                  <a:ext uri="{FF2B5EF4-FFF2-40B4-BE49-F238E27FC236}">
                    <a16:creationId xmlns:a16="http://schemas.microsoft.com/office/drawing/2014/main" id="{07EC9A0C-31B2-43A2-9643-4A2AA0298725}"/>
                  </a:ext>
                </a:extLst>
              </p:cNvPr>
              <p:cNvSpPr/>
              <p:nvPr/>
            </p:nvSpPr>
            <p:spPr bwMode="auto">
              <a:xfrm>
                <a:off x="8337550" y="3027621"/>
                <a:ext cx="1333500" cy="457200"/>
              </a:xfrm>
              <a:prstGeom prst="roundRect">
                <a:avLst>
                  <a:gd name="adj" fmla="val 277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FB1A2959-81D2-4FBA-954E-8E78B22479FE}"/>
                  </a:ext>
                </a:extLst>
              </p:cNvPr>
              <p:cNvSpPr txBox="1"/>
              <p:nvPr/>
            </p:nvSpPr>
            <p:spPr>
              <a:xfrm>
                <a:off x="8440816" y="3102332"/>
                <a:ext cx="1126968" cy="307777"/>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Regulations</a:t>
                </a:r>
              </a:p>
            </p:txBody>
          </p:sp>
        </p:grpSp>
        <p:grpSp>
          <p:nvGrpSpPr>
            <p:cNvPr id="63" name="Group 62">
              <a:extLst>
                <a:ext uri="{FF2B5EF4-FFF2-40B4-BE49-F238E27FC236}">
                  <a16:creationId xmlns:a16="http://schemas.microsoft.com/office/drawing/2014/main" id="{6B284B03-FAE5-4DE9-912E-2919A7F98CFE}"/>
                </a:ext>
              </a:extLst>
            </p:cNvPr>
            <p:cNvGrpSpPr/>
            <p:nvPr/>
          </p:nvGrpSpPr>
          <p:grpSpPr>
            <a:xfrm>
              <a:off x="3171485" y="3028343"/>
              <a:ext cx="1333500" cy="457200"/>
              <a:chOff x="8337550" y="3027621"/>
              <a:chExt cx="1333500" cy="457200"/>
            </a:xfrm>
            <a:solidFill>
              <a:schemeClr val="bg1">
                <a:lumMod val="75000"/>
              </a:schemeClr>
            </a:solidFill>
          </p:grpSpPr>
          <p:sp>
            <p:nvSpPr>
              <p:cNvPr id="64" name="Rectangle: Rounded Corners 63">
                <a:extLst>
                  <a:ext uri="{FF2B5EF4-FFF2-40B4-BE49-F238E27FC236}">
                    <a16:creationId xmlns:a16="http://schemas.microsoft.com/office/drawing/2014/main" id="{573F162F-BAC2-4482-B398-DD950AB456DC}"/>
                  </a:ext>
                </a:extLst>
              </p:cNvPr>
              <p:cNvSpPr/>
              <p:nvPr/>
            </p:nvSpPr>
            <p:spPr bwMode="auto">
              <a:xfrm>
                <a:off x="8337550" y="3027621"/>
                <a:ext cx="1333500" cy="457200"/>
              </a:xfrm>
              <a:prstGeom prst="roundRect">
                <a:avLst>
                  <a:gd name="adj" fmla="val 463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35DA6CFD-FAD5-4C9C-A29F-9567DD8C518C}"/>
                  </a:ext>
                </a:extLst>
              </p:cNvPr>
              <p:cNvSpPr txBox="1"/>
              <p:nvPr/>
            </p:nvSpPr>
            <p:spPr>
              <a:xfrm>
                <a:off x="8539108" y="3102332"/>
                <a:ext cx="930383"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Industry</a:t>
                </a:r>
              </a:p>
            </p:txBody>
          </p:sp>
        </p:grpSp>
        <p:grpSp>
          <p:nvGrpSpPr>
            <p:cNvPr id="66" name="Group 65">
              <a:extLst>
                <a:ext uri="{FF2B5EF4-FFF2-40B4-BE49-F238E27FC236}">
                  <a16:creationId xmlns:a16="http://schemas.microsoft.com/office/drawing/2014/main" id="{0EA50C06-3F8B-469A-A579-17DE528A738E}"/>
                </a:ext>
              </a:extLst>
            </p:cNvPr>
            <p:cNvGrpSpPr/>
            <p:nvPr/>
          </p:nvGrpSpPr>
          <p:grpSpPr>
            <a:xfrm>
              <a:off x="5253566" y="4283278"/>
              <a:ext cx="1391975" cy="417788"/>
              <a:chOff x="8370514" y="3027621"/>
              <a:chExt cx="1391975" cy="457200"/>
            </a:xfrm>
            <a:solidFill>
              <a:schemeClr val="bg1">
                <a:lumMod val="75000"/>
              </a:schemeClr>
            </a:solidFill>
          </p:grpSpPr>
          <p:sp>
            <p:nvSpPr>
              <p:cNvPr id="67" name="Rectangle: Rounded Corners 66">
                <a:extLst>
                  <a:ext uri="{FF2B5EF4-FFF2-40B4-BE49-F238E27FC236}">
                    <a16:creationId xmlns:a16="http://schemas.microsoft.com/office/drawing/2014/main" id="{44B0338E-9FE7-4500-88F7-08BE0416CC8A}"/>
                  </a:ext>
                </a:extLst>
              </p:cNvPr>
              <p:cNvSpPr/>
              <p:nvPr/>
            </p:nvSpPr>
            <p:spPr bwMode="auto">
              <a:xfrm>
                <a:off x="8399751" y="3027621"/>
                <a:ext cx="1333500" cy="457200"/>
              </a:xfrm>
              <a:prstGeom prst="roundRect">
                <a:avLst>
                  <a:gd name="adj" fmla="val 653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E41C6932-EF09-438A-AF5D-21E8BEC5D7F0}"/>
                  </a:ext>
                </a:extLst>
              </p:cNvPr>
              <p:cNvSpPr txBox="1"/>
              <p:nvPr/>
            </p:nvSpPr>
            <p:spPr>
              <a:xfrm>
                <a:off x="8370514" y="3102332"/>
                <a:ext cx="1391975" cy="14526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Periods</a:t>
                </a:r>
              </a:p>
            </p:txBody>
          </p:sp>
        </p:grpSp>
        <p:grpSp>
          <p:nvGrpSpPr>
            <p:cNvPr id="69" name="Group 68">
              <a:extLst>
                <a:ext uri="{FF2B5EF4-FFF2-40B4-BE49-F238E27FC236}">
                  <a16:creationId xmlns:a16="http://schemas.microsoft.com/office/drawing/2014/main" id="{32EDAE34-C2C7-4BFE-8E41-D4414EBD8299}"/>
                </a:ext>
              </a:extLst>
            </p:cNvPr>
            <p:cNvGrpSpPr/>
            <p:nvPr/>
          </p:nvGrpSpPr>
          <p:grpSpPr>
            <a:xfrm>
              <a:off x="6387477" y="2528055"/>
              <a:ext cx="1333500" cy="457200"/>
              <a:chOff x="8273307" y="3027621"/>
              <a:chExt cx="1333500" cy="457200"/>
            </a:xfrm>
            <a:solidFill>
              <a:schemeClr val="bg1">
                <a:lumMod val="75000"/>
              </a:schemeClr>
            </a:solidFill>
          </p:grpSpPr>
          <p:sp>
            <p:nvSpPr>
              <p:cNvPr id="70" name="Rectangle: Rounded Corners 69">
                <a:extLst>
                  <a:ext uri="{FF2B5EF4-FFF2-40B4-BE49-F238E27FC236}">
                    <a16:creationId xmlns:a16="http://schemas.microsoft.com/office/drawing/2014/main" id="{DB98DB01-22ED-4397-B0F7-802644933DCB}"/>
                  </a:ext>
                </a:extLst>
              </p:cNvPr>
              <p:cNvSpPr/>
              <p:nvPr/>
            </p:nvSpPr>
            <p:spPr bwMode="auto">
              <a:xfrm>
                <a:off x="8273307" y="3027621"/>
                <a:ext cx="1333500" cy="457200"/>
              </a:xfrm>
              <a:prstGeom prst="roundRect">
                <a:avLst>
                  <a:gd name="adj" fmla="val 463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F5828D4E-EB96-4BC9-AAA7-903B36B99908}"/>
                  </a:ext>
                </a:extLst>
              </p:cNvPr>
              <p:cNvSpPr txBox="1"/>
              <p:nvPr/>
            </p:nvSpPr>
            <p:spPr>
              <a:xfrm>
                <a:off x="8649914" y="3085502"/>
                <a:ext cx="580287"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Units</a:t>
                </a:r>
              </a:p>
            </p:txBody>
          </p:sp>
        </p:grpSp>
        <p:grpSp>
          <p:nvGrpSpPr>
            <p:cNvPr id="72" name="Group 71">
              <a:extLst>
                <a:ext uri="{FF2B5EF4-FFF2-40B4-BE49-F238E27FC236}">
                  <a16:creationId xmlns:a16="http://schemas.microsoft.com/office/drawing/2014/main" id="{49B333E3-E68C-4AC7-AC67-3A33B873EBC2}"/>
                </a:ext>
              </a:extLst>
            </p:cNvPr>
            <p:cNvGrpSpPr/>
            <p:nvPr/>
          </p:nvGrpSpPr>
          <p:grpSpPr>
            <a:xfrm>
              <a:off x="4701813" y="2141195"/>
              <a:ext cx="1333500" cy="457200"/>
              <a:chOff x="8273307" y="3027621"/>
              <a:chExt cx="1333500" cy="457200"/>
            </a:xfrm>
            <a:solidFill>
              <a:schemeClr val="bg1">
                <a:lumMod val="75000"/>
              </a:schemeClr>
            </a:solidFill>
          </p:grpSpPr>
          <p:sp>
            <p:nvSpPr>
              <p:cNvPr id="73" name="Rectangle: Rounded Corners 72">
                <a:extLst>
                  <a:ext uri="{FF2B5EF4-FFF2-40B4-BE49-F238E27FC236}">
                    <a16:creationId xmlns:a16="http://schemas.microsoft.com/office/drawing/2014/main" id="{1C8A9913-7563-4E07-AFD6-6B64DD701D3C}"/>
                  </a:ext>
                </a:extLst>
              </p:cNvPr>
              <p:cNvSpPr/>
              <p:nvPr/>
            </p:nvSpPr>
            <p:spPr bwMode="auto">
              <a:xfrm>
                <a:off x="8273307" y="3027621"/>
                <a:ext cx="1333500" cy="457200"/>
              </a:xfrm>
              <a:prstGeom prst="roundRect">
                <a:avLst>
                  <a:gd name="adj" fmla="val 64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43E29B3D-723C-4087-AF9D-E7DEE54E2929}"/>
                  </a:ext>
                </a:extLst>
              </p:cNvPr>
              <p:cNvSpPr txBox="1"/>
              <p:nvPr/>
            </p:nvSpPr>
            <p:spPr>
              <a:xfrm>
                <a:off x="8429337" y="3091994"/>
                <a:ext cx="1073820"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Hierarchy</a:t>
                </a:r>
              </a:p>
            </p:txBody>
          </p:sp>
        </p:grpSp>
        <p:grpSp>
          <p:nvGrpSpPr>
            <p:cNvPr id="75" name="Group 74">
              <a:extLst>
                <a:ext uri="{FF2B5EF4-FFF2-40B4-BE49-F238E27FC236}">
                  <a16:creationId xmlns:a16="http://schemas.microsoft.com/office/drawing/2014/main" id="{7D7BDD92-B16C-4D21-AC61-37ED41185B82}"/>
                </a:ext>
              </a:extLst>
            </p:cNvPr>
            <p:cNvGrpSpPr/>
            <p:nvPr/>
          </p:nvGrpSpPr>
          <p:grpSpPr>
            <a:xfrm>
              <a:off x="4251722" y="3650874"/>
              <a:ext cx="1333500" cy="457200"/>
              <a:chOff x="8273307" y="3027621"/>
              <a:chExt cx="1333500" cy="457200"/>
            </a:xfrm>
            <a:solidFill>
              <a:schemeClr val="bg1">
                <a:lumMod val="75000"/>
              </a:schemeClr>
            </a:solidFill>
          </p:grpSpPr>
          <p:sp>
            <p:nvSpPr>
              <p:cNvPr id="76" name="Rectangle: Rounded Corners 75">
                <a:extLst>
                  <a:ext uri="{FF2B5EF4-FFF2-40B4-BE49-F238E27FC236}">
                    <a16:creationId xmlns:a16="http://schemas.microsoft.com/office/drawing/2014/main" id="{7EA97265-4419-42FD-BC30-2CD6E2049F1E}"/>
                  </a:ext>
                </a:extLst>
              </p:cNvPr>
              <p:cNvSpPr/>
              <p:nvPr/>
            </p:nvSpPr>
            <p:spPr bwMode="auto">
              <a:xfrm>
                <a:off x="8273307" y="3027621"/>
                <a:ext cx="1333500" cy="457200"/>
              </a:xfrm>
              <a:prstGeom prst="roundRect">
                <a:avLst>
                  <a:gd name="adj" fmla="val 64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89E62806-510C-4B54-A56D-DDACCBB32B7A}"/>
                  </a:ext>
                </a:extLst>
              </p:cNvPr>
              <p:cNvSpPr txBox="1"/>
              <p:nvPr/>
            </p:nvSpPr>
            <p:spPr>
              <a:xfrm>
                <a:off x="8489965" y="3081262"/>
                <a:ext cx="900183"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Regions</a:t>
                </a:r>
              </a:p>
            </p:txBody>
          </p:sp>
        </p:grpSp>
        <p:grpSp>
          <p:nvGrpSpPr>
            <p:cNvPr id="78" name="Group 77">
              <a:extLst>
                <a:ext uri="{FF2B5EF4-FFF2-40B4-BE49-F238E27FC236}">
                  <a16:creationId xmlns:a16="http://schemas.microsoft.com/office/drawing/2014/main" id="{351FF3FB-3261-4301-AAF3-44F7FD004506}"/>
                </a:ext>
              </a:extLst>
            </p:cNvPr>
            <p:cNvGrpSpPr/>
            <p:nvPr/>
          </p:nvGrpSpPr>
          <p:grpSpPr>
            <a:xfrm>
              <a:off x="7187897" y="4911508"/>
              <a:ext cx="1333500" cy="457200"/>
              <a:chOff x="8273307" y="3027621"/>
              <a:chExt cx="1333500" cy="457200"/>
            </a:xfrm>
            <a:solidFill>
              <a:schemeClr val="bg1">
                <a:lumMod val="75000"/>
              </a:schemeClr>
            </a:solidFill>
          </p:grpSpPr>
          <p:sp>
            <p:nvSpPr>
              <p:cNvPr id="79" name="Rectangle: Rounded Corners 78">
                <a:extLst>
                  <a:ext uri="{FF2B5EF4-FFF2-40B4-BE49-F238E27FC236}">
                    <a16:creationId xmlns:a16="http://schemas.microsoft.com/office/drawing/2014/main" id="{3B96B0C9-47FD-4110-8E42-565D96BF56AE}"/>
                  </a:ext>
                </a:extLst>
              </p:cNvPr>
              <p:cNvSpPr/>
              <p:nvPr/>
            </p:nvSpPr>
            <p:spPr bwMode="auto">
              <a:xfrm>
                <a:off x="8273307" y="3027621"/>
                <a:ext cx="1333500" cy="457200"/>
              </a:xfrm>
              <a:prstGeom prst="roundRect">
                <a:avLst>
                  <a:gd name="adj" fmla="val 463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840934B1-7A1F-4B5F-A6CC-37EC5443B893}"/>
                  </a:ext>
                </a:extLst>
              </p:cNvPr>
              <p:cNvSpPr txBox="1"/>
              <p:nvPr/>
            </p:nvSpPr>
            <p:spPr>
              <a:xfrm>
                <a:off x="8627567" y="3084163"/>
                <a:ext cx="624979"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Goals</a:t>
                </a:r>
              </a:p>
            </p:txBody>
          </p:sp>
        </p:grpSp>
        <p:cxnSp>
          <p:nvCxnSpPr>
            <p:cNvPr id="83" name="Connector: Elbow 82">
              <a:extLst>
                <a:ext uri="{FF2B5EF4-FFF2-40B4-BE49-F238E27FC236}">
                  <a16:creationId xmlns:a16="http://schemas.microsoft.com/office/drawing/2014/main" id="{C5E7D46C-39B5-4A31-83A9-7C732F094F31}"/>
                </a:ext>
              </a:extLst>
            </p:cNvPr>
            <p:cNvCxnSpPr>
              <a:cxnSpLocks/>
              <a:stCxn id="43" idx="0"/>
              <a:endCxn id="52" idx="1"/>
            </p:cNvCxnSpPr>
            <p:nvPr/>
          </p:nvCxnSpPr>
          <p:spPr>
            <a:xfrm rot="5400000" flipH="1" flipV="1">
              <a:off x="1956793" y="1825558"/>
              <a:ext cx="687249" cy="1006652"/>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5B2C479-48AA-4599-B505-49E4731338D8}"/>
                </a:ext>
              </a:extLst>
            </p:cNvPr>
            <p:cNvCxnSpPr>
              <a:cxnSpLocks/>
              <a:stCxn id="43" idx="6"/>
              <a:endCxn id="64" idx="1"/>
            </p:cNvCxnSpPr>
            <p:nvPr/>
          </p:nvCxnSpPr>
          <p:spPr>
            <a:xfrm flipV="1">
              <a:off x="2818543" y="3256943"/>
              <a:ext cx="352942" cy="437017"/>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4F955DF6-B4E8-4043-A05B-01459DC42BCD}"/>
                </a:ext>
              </a:extLst>
            </p:cNvPr>
            <p:cNvCxnSpPr>
              <a:cxnSpLocks/>
              <a:stCxn id="43" idx="5"/>
              <a:endCxn id="55" idx="1"/>
            </p:cNvCxnSpPr>
            <p:nvPr/>
          </p:nvCxnSpPr>
          <p:spPr>
            <a:xfrm rot="16200000" flipH="1">
              <a:off x="2648275" y="4287328"/>
              <a:ext cx="328684" cy="586500"/>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D1E4C7FD-B964-41D3-A841-BA7EBF9346E6}"/>
                </a:ext>
              </a:extLst>
            </p:cNvPr>
            <p:cNvCxnSpPr>
              <a:cxnSpLocks/>
              <a:stCxn id="43" idx="4"/>
              <a:endCxn id="61" idx="1"/>
            </p:cNvCxnSpPr>
            <p:nvPr/>
          </p:nvCxnSpPr>
          <p:spPr>
            <a:xfrm rot="16200000" flipH="1">
              <a:off x="1511482" y="5001021"/>
              <a:ext cx="918371" cy="347152"/>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7266388-EB19-4CE0-81EC-A8A6E44323EF}"/>
                </a:ext>
              </a:extLst>
            </p:cNvPr>
            <p:cNvGrpSpPr/>
            <p:nvPr/>
          </p:nvGrpSpPr>
          <p:grpSpPr>
            <a:xfrm>
              <a:off x="3837178" y="5787743"/>
              <a:ext cx="1999120" cy="457200"/>
              <a:chOff x="8337550" y="3027621"/>
              <a:chExt cx="1724722" cy="457200"/>
            </a:xfrm>
            <a:solidFill>
              <a:schemeClr val="bg1">
                <a:lumMod val="75000"/>
              </a:schemeClr>
            </a:solidFill>
          </p:grpSpPr>
          <p:sp>
            <p:nvSpPr>
              <p:cNvPr id="100" name="Rectangle: Rounded Corners 99">
                <a:extLst>
                  <a:ext uri="{FF2B5EF4-FFF2-40B4-BE49-F238E27FC236}">
                    <a16:creationId xmlns:a16="http://schemas.microsoft.com/office/drawing/2014/main" id="{0A63D071-A7DF-4748-8721-90718E4A51A3}"/>
                  </a:ext>
                </a:extLst>
              </p:cNvPr>
              <p:cNvSpPr/>
              <p:nvPr/>
            </p:nvSpPr>
            <p:spPr bwMode="auto">
              <a:xfrm>
                <a:off x="8337550" y="3027621"/>
                <a:ext cx="1724722" cy="457200"/>
              </a:xfrm>
              <a:prstGeom prst="roundRect">
                <a:avLst>
                  <a:gd name="adj" fmla="val 64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56F5FCBB-DD79-42F9-AF25-214F8B61DCF4}"/>
                  </a:ext>
                </a:extLst>
              </p:cNvPr>
              <p:cNvSpPr txBox="1"/>
              <p:nvPr/>
            </p:nvSpPr>
            <p:spPr>
              <a:xfrm>
                <a:off x="8459856" y="3102332"/>
                <a:ext cx="1483933" cy="307777"/>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Methodologies</a:t>
                </a:r>
              </a:p>
            </p:txBody>
          </p:sp>
        </p:grpSp>
        <p:cxnSp>
          <p:nvCxnSpPr>
            <p:cNvPr id="103" name="Connector: Elbow 102">
              <a:extLst>
                <a:ext uri="{FF2B5EF4-FFF2-40B4-BE49-F238E27FC236}">
                  <a16:creationId xmlns:a16="http://schemas.microsoft.com/office/drawing/2014/main" id="{091DD398-A2FD-4068-B7A6-698DE54074AA}"/>
                </a:ext>
              </a:extLst>
            </p:cNvPr>
            <p:cNvCxnSpPr>
              <a:cxnSpLocks/>
              <a:stCxn id="43" idx="4"/>
              <a:endCxn id="100" idx="0"/>
            </p:cNvCxnSpPr>
            <p:nvPr/>
          </p:nvCxnSpPr>
          <p:spPr>
            <a:xfrm rot="16200000" flipH="1">
              <a:off x="2780749" y="3731753"/>
              <a:ext cx="1072331" cy="3039647"/>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FBCFCB61-827D-4BA5-A23C-F0A6F63E88DB}"/>
                </a:ext>
              </a:extLst>
            </p:cNvPr>
            <p:cNvCxnSpPr>
              <a:cxnSpLocks/>
              <a:stCxn id="43" idx="6"/>
              <a:endCxn id="68" idx="1"/>
            </p:cNvCxnSpPr>
            <p:nvPr/>
          </p:nvCxnSpPr>
          <p:spPr>
            <a:xfrm>
              <a:off x="2818543" y="3693960"/>
              <a:ext cx="2435023" cy="723962"/>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00335A5-B722-4984-9E16-93BF7BBCB000}"/>
                </a:ext>
              </a:extLst>
            </p:cNvPr>
            <p:cNvCxnSpPr>
              <a:cxnSpLocks/>
              <a:stCxn id="43" idx="6"/>
              <a:endCxn id="76" idx="1"/>
            </p:cNvCxnSpPr>
            <p:nvPr/>
          </p:nvCxnSpPr>
          <p:spPr>
            <a:xfrm>
              <a:off x="2818543" y="3693960"/>
              <a:ext cx="1433179" cy="185514"/>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952F5339-B5EA-41B3-BFFD-1F3DEA3508AA}"/>
                </a:ext>
              </a:extLst>
            </p:cNvPr>
            <p:cNvCxnSpPr>
              <a:cxnSpLocks/>
              <a:stCxn id="43" idx="0"/>
              <a:endCxn id="73" idx="1"/>
            </p:cNvCxnSpPr>
            <p:nvPr/>
          </p:nvCxnSpPr>
          <p:spPr>
            <a:xfrm rot="5400000" flipH="1" flipV="1">
              <a:off x="3098096" y="1068791"/>
              <a:ext cx="302713" cy="2904722"/>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DF5CBA8B-D18D-48DD-A18A-383C0C6CCA9E}"/>
                </a:ext>
              </a:extLst>
            </p:cNvPr>
            <p:cNvCxnSpPr>
              <a:cxnSpLocks/>
              <a:stCxn id="43" idx="7"/>
              <a:endCxn id="70" idx="1"/>
            </p:cNvCxnSpPr>
            <p:nvPr/>
          </p:nvCxnSpPr>
          <p:spPr>
            <a:xfrm rot="5400000" flipH="1" flipV="1">
              <a:off x="4345908" y="930115"/>
              <a:ext cx="215029" cy="3868110"/>
            </a:xfrm>
            <a:prstGeom prst="bentConnector4">
              <a:avLst>
                <a:gd name="adj1" fmla="val 106311"/>
                <a:gd name="adj2" fmla="val 53867"/>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F63243C8-51CD-4AF8-846B-066DE517E655}"/>
                </a:ext>
              </a:extLst>
            </p:cNvPr>
            <p:cNvCxnSpPr>
              <a:cxnSpLocks/>
              <a:stCxn id="43" idx="7"/>
              <a:endCxn id="58" idx="1"/>
            </p:cNvCxnSpPr>
            <p:nvPr/>
          </p:nvCxnSpPr>
          <p:spPr>
            <a:xfrm rot="16200000" flipH="1">
              <a:off x="4428931" y="1062120"/>
              <a:ext cx="495140" cy="4314269"/>
            </a:xfrm>
            <a:prstGeom prst="bentConnector4">
              <a:avLst>
                <a:gd name="adj1" fmla="val -46169"/>
                <a:gd name="adj2" fmla="val 53467"/>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607195E-76F3-42C6-97EC-FBF480983620}"/>
                </a:ext>
              </a:extLst>
            </p:cNvPr>
            <p:cNvCxnSpPr>
              <a:cxnSpLocks/>
              <a:stCxn id="43" idx="5"/>
              <a:endCxn id="79" idx="1"/>
            </p:cNvCxnSpPr>
            <p:nvPr/>
          </p:nvCxnSpPr>
          <p:spPr>
            <a:xfrm rot="16200000" flipH="1">
              <a:off x="4491696" y="2443907"/>
              <a:ext cx="723872" cy="4668530"/>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C9BC0930-5B6C-41F4-BC90-119864DE7BBE}"/>
                </a:ext>
              </a:extLst>
            </p:cNvPr>
            <p:cNvGrpSpPr/>
            <p:nvPr/>
          </p:nvGrpSpPr>
          <p:grpSpPr>
            <a:xfrm>
              <a:off x="5286244" y="1231186"/>
              <a:ext cx="1333500" cy="457200"/>
              <a:chOff x="8337550" y="3027621"/>
              <a:chExt cx="1333500" cy="457200"/>
            </a:xfrm>
            <a:solidFill>
              <a:schemeClr val="bg1">
                <a:lumMod val="75000"/>
              </a:schemeClr>
            </a:solidFill>
          </p:grpSpPr>
          <p:sp>
            <p:nvSpPr>
              <p:cNvPr id="138" name="Rectangle: Rounded Corners 137">
                <a:extLst>
                  <a:ext uri="{FF2B5EF4-FFF2-40B4-BE49-F238E27FC236}">
                    <a16:creationId xmlns:a16="http://schemas.microsoft.com/office/drawing/2014/main" id="{1DB29008-853F-4D68-B7B2-B6DFEAF310DE}"/>
                  </a:ext>
                </a:extLst>
              </p:cNvPr>
              <p:cNvSpPr/>
              <p:nvPr/>
            </p:nvSpPr>
            <p:spPr bwMode="auto">
              <a:xfrm>
                <a:off x="8337550" y="3027621"/>
                <a:ext cx="1333500" cy="457200"/>
              </a:xfrm>
              <a:prstGeom prst="roundRect">
                <a:avLst>
                  <a:gd name="adj" fmla="val 555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TextBox 138">
                <a:extLst>
                  <a:ext uri="{FF2B5EF4-FFF2-40B4-BE49-F238E27FC236}">
                    <a16:creationId xmlns:a16="http://schemas.microsoft.com/office/drawing/2014/main" id="{FBE153BB-2CE5-4BE6-B364-F85B66D10227}"/>
                  </a:ext>
                </a:extLst>
              </p:cNvPr>
              <p:cNvSpPr txBox="1"/>
              <p:nvPr/>
            </p:nvSpPr>
            <p:spPr>
              <a:xfrm>
                <a:off x="8640862" y="3108717"/>
                <a:ext cx="690895"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Scope</a:t>
                </a:r>
              </a:p>
            </p:txBody>
          </p:sp>
        </p:grpSp>
        <p:cxnSp>
          <p:nvCxnSpPr>
            <p:cNvPr id="141" name="Connector: Elbow 140">
              <a:extLst>
                <a:ext uri="{FF2B5EF4-FFF2-40B4-BE49-F238E27FC236}">
                  <a16:creationId xmlns:a16="http://schemas.microsoft.com/office/drawing/2014/main" id="{EF9E2CA2-0BAB-47A9-99B9-DB84FA1BD5A6}"/>
                </a:ext>
              </a:extLst>
            </p:cNvPr>
            <p:cNvCxnSpPr>
              <a:stCxn id="43" idx="0"/>
              <a:endCxn id="138" idx="1"/>
            </p:cNvCxnSpPr>
            <p:nvPr/>
          </p:nvCxnSpPr>
          <p:spPr>
            <a:xfrm rot="5400000" flipH="1" flipV="1">
              <a:off x="2935306" y="321571"/>
              <a:ext cx="1212722" cy="3489153"/>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45" name="Rectangle 144">
            <a:extLst>
              <a:ext uri="{FF2B5EF4-FFF2-40B4-BE49-F238E27FC236}">
                <a16:creationId xmlns:a16="http://schemas.microsoft.com/office/drawing/2014/main" id="{808DA220-33A7-468D-AE42-56A71ECD07DE}"/>
              </a:ext>
              <a:ext uri="{C183D7F6-B498-43B3-948B-1728B52AA6E4}">
                <adec:decorative xmlns:adec="http://schemas.microsoft.com/office/drawing/2017/decorative" val="1"/>
              </a:ext>
            </a:extLst>
          </p:cNvPr>
          <p:cNvSpPr/>
          <p:nvPr/>
        </p:nvSpPr>
        <p:spPr bwMode="auto">
          <a:xfrm>
            <a:off x="8698741" y="0"/>
            <a:ext cx="3493259" cy="6858000"/>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7E6DAFF-EFE5-4A68-A648-EC412DEEA3F2}"/>
              </a:ext>
            </a:extLst>
          </p:cNvPr>
          <p:cNvSpPr txBox="1"/>
          <p:nvPr/>
        </p:nvSpPr>
        <p:spPr>
          <a:xfrm>
            <a:off x="8897756" y="1738573"/>
            <a:ext cx="2487624"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B1D8"/>
                </a:solidFill>
                <a:effectLst/>
                <a:uLnTx/>
                <a:uFillTx/>
                <a:latin typeface="Segoe UI Semibold"/>
                <a:ea typeface="+mn-ea"/>
                <a:cs typeface="+mn-cs"/>
              </a:rPr>
              <a:t>Blueprint</a:t>
            </a:r>
          </a:p>
        </p:txBody>
      </p:sp>
      <p:sp>
        <p:nvSpPr>
          <p:cNvPr id="136" name="TextBox 135">
            <a:extLst>
              <a:ext uri="{FF2B5EF4-FFF2-40B4-BE49-F238E27FC236}">
                <a16:creationId xmlns:a16="http://schemas.microsoft.com/office/drawing/2014/main" id="{5A5F1C08-E533-4D71-B566-53B57A76C43C}"/>
              </a:ext>
            </a:extLst>
          </p:cNvPr>
          <p:cNvSpPr txBox="1"/>
          <p:nvPr/>
        </p:nvSpPr>
        <p:spPr>
          <a:xfrm>
            <a:off x="8912265" y="2603099"/>
            <a:ext cx="3015090"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Having a clear understanding of the organization will drive a successful platform enablement that will fulfill the right level of recording, reporting and plans for reduction.</a:t>
            </a:r>
          </a:p>
        </p:txBody>
      </p:sp>
      <p:pic>
        <p:nvPicPr>
          <p:cNvPr id="164" name="Graphic 163">
            <a:extLst>
              <a:ext uri="{FF2B5EF4-FFF2-40B4-BE49-F238E27FC236}">
                <a16:creationId xmlns:a16="http://schemas.microsoft.com/office/drawing/2014/main" id="{CC5A68B2-44C2-41B3-85EA-1E78C0E69FD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912265" y="4147329"/>
            <a:ext cx="408440" cy="408440"/>
          </a:xfrm>
          <a:prstGeom prst="rect">
            <a:avLst/>
          </a:prstGeom>
        </p:spPr>
      </p:pic>
      <p:sp>
        <p:nvSpPr>
          <p:cNvPr id="144" name="TextBox 143">
            <a:extLst>
              <a:ext uri="{FF2B5EF4-FFF2-40B4-BE49-F238E27FC236}">
                <a16:creationId xmlns:a16="http://schemas.microsoft.com/office/drawing/2014/main" id="{E2C901C2-8C73-4911-8B55-47380A5E7644}"/>
              </a:ext>
            </a:extLst>
          </p:cNvPr>
          <p:cNvSpPr txBox="1"/>
          <p:nvPr/>
        </p:nvSpPr>
        <p:spPr>
          <a:xfrm>
            <a:off x="8927566" y="4622827"/>
            <a:ext cx="2957124" cy="129266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Solution enablement may be done on an incremental basis but defining attributes properly at the start will set up organizations for success with a solid configuration architecture that can scale.</a:t>
            </a:r>
          </a:p>
        </p:txBody>
      </p:sp>
      <p:grpSp>
        <p:nvGrpSpPr>
          <p:cNvPr id="146" name="Group 145">
            <a:extLst>
              <a:ext uri="{FF2B5EF4-FFF2-40B4-BE49-F238E27FC236}">
                <a16:creationId xmlns:a16="http://schemas.microsoft.com/office/drawing/2014/main" id="{08E2EA33-7B6C-4E1A-928D-B546976407B3}"/>
              </a:ext>
              <a:ext uri="{C183D7F6-B498-43B3-948B-1728B52AA6E4}">
                <adec:decorative xmlns:adec="http://schemas.microsoft.com/office/drawing/2017/decorative" val="1"/>
              </a:ext>
            </a:extLst>
          </p:cNvPr>
          <p:cNvGrpSpPr/>
          <p:nvPr/>
        </p:nvGrpSpPr>
        <p:grpSpPr>
          <a:xfrm>
            <a:off x="9308969" y="-1011948"/>
            <a:ext cx="5400711" cy="5400668"/>
            <a:chOff x="6043936" y="1055017"/>
            <a:chExt cx="5400711" cy="5400668"/>
          </a:xfrm>
        </p:grpSpPr>
        <p:grpSp>
          <p:nvGrpSpPr>
            <p:cNvPr id="147" name="Group 146">
              <a:extLst>
                <a:ext uri="{FF2B5EF4-FFF2-40B4-BE49-F238E27FC236}">
                  <a16:creationId xmlns:a16="http://schemas.microsoft.com/office/drawing/2014/main" id="{20BA7EA7-ED21-41CD-B378-C5EDE5887415}"/>
                </a:ext>
              </a:extLst>
            </p:cNvPr>
            <p:cNvGrpSpPr/>
            <p:nvPr/>
          </p:nvGrpSpPr>
          <p:grpSpPr>
            <a:xfrm>
              <a:off x="6043936" y="1055017"/>
              <a:ext cx="5400711" cy="5400668"/>
              <a:chOff x="6043936" y="1055017"/>
              <a:chExt cx="5400711" cy="5400668"/>
            </a:xfrm>
          </p:grpSpPr>
          <p:sp>
            <p:nvSpPr>
              <p:cNvPr id="153" name="Freeform 89">
                <a:extLst>
                  <a:ext uri="{FF2B5EF4-FFF2-40B4-BE49-F238E27FC236}">
                    <a16:creationId xmlns:a16="http://schemas.microsoft.com/office/drawing/2014/main" id="{CBE9B054-A4CB-45A0-953E-E27411DC8577}"/>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4" name="Freeform 90">
                <a:extLst>
                  <a:ext uri="{FF2B5EF4-FFF2-40B4-BE49-F238E27FC236}">
                    <a16:creationId xmlns:a16="http://schemas.microsoft.com/office/drawing/2014/main" id="{6CB947E1-BA97-4060-AAA5-3BE171F2670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5" name="Freeform 91">
                <a:extLst>
                  <a:ext uri="{FF2B5EF4-FFF2-40B4-BE49-F238E27FC236}">
                    <a16:creationId xmlns:a16="http://schemas.microsoft.com/office/drawing/2014/main" id="{E87ECB7D-A5A2-4C6A-AE07-ADDB7F8D4DE4}"/>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6" name="Freeform 92">
                <a:extLst>
                  <a:ext uri="{FF2B5EF4-FFF2-40B4-BE49-F238E27FC236}">
                    <a16:creationId xmlns:a16="http://schemas.microsoft.com/office/drawing/2014/main" id="{261FF780-E1D8-4083-921B-26CEA20C7CD4}"/>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7" name="Freeform 93">
                <a:extLst>
                  <a:ext uri="{FF2B5EF4-FFF2-40B4-BE49-F238E27FC236}">
                    <a16:creationId xmlns:a16="http://schemas.microsoft.com/office/drawing/2014/main" id="{57D134CC-48AD-4CF4-91D4-4287A6C0E00C}"/>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8" name="Freeform 94">
                <a:extLst>
                  <a:ext uri="{FF2B5EF4-FFF2-40B4-BE49-F238E27FC236}">
                    <a16:creationId xmlns:a16="http://schemas.microsoft.com/office/drawing/2014/main" id="{F6D1D8DA-1ED1-4387-A368-4C1E51FA17F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9" name="Freeform 95">
                <a:extLst>
                  <a:ext uri="{FF2B5EF4-FFF2-40B4-BE49-F238E27FC236}">
                    <a16:creationId xmlns:a16="http://schemas.microsoft.com/office/drawing/2014/main" id="{0D76C680-28E2-4B46-95F2-7D5A0D9D6506}"/>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60" name="Freeform 96">
                <a:extLst>
                  <a:ext uri="{FF2B5EF4-FFF2-40B4-BE49-F238E27FC236}">
                    <a16:creationId xmlns:a16="http://schemas.microsoft.com/office/drawing/2014/main" id="{F8EACC8A-44E3-43A8-AD71-349049408C7C}"/>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48" name="Group 147">
              <a:extLst>
                <a:ext uri="{FF2B5EF4-FFF2-40B4-BE49-F238E27FC236}">
                  <a16:creationId xmlns:a16="http://schemas.microsoft.com/office/drawing/2014/main" id="{4E358E9F-5ADE-44CD-82A1-B4E9424127D7}"/>
                </a:ext>
              </a:extLst>
            </p:cNvPr>
            <p:cNvGrpSpPr/>
            <p:nvPr/>
          </p:nvGrpSpPr>
          <p:grpSpPr>
            <a:xfrm>
              <a:off x="7346667" y="2766354"/>
              <a:ext cx="2795248" cy="1977997"/>
              <a:chOff x="7346667" y="2766354"/>
              <a:chExt cx="2795248" cy="1977997"/>
            </a:xfrm>
          </p:grpSpPr>
          <p:sp>
            <p:nvSpPr>
              <p:cNvPr id="149" name="Freeform: Shape 148">
                <a:extLst>
                  <a:ext uri="{FF2B5EF4-FFF2-40B4-BE49-F238E27FC236}">
                    <a16:creationId xmlns:a16="http://schemas.microsoft.com/office/drawing/2014/main" id="{AA4DB68B-DC06-464B-8E2E-DC57DA035C0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0" name="Freeform: Shape 149">
                <a:extLst>
                  <a:ext uri="{FF2B5EF4-FFF2-40B4-BE49-F238E27FC236}">
                    <a16:creationId xmlns:a16="http://schemas.microsoft.com/office/drawing/2014/main" id="{6755FFD1-51EA-454A-8EF8-F31AF1487326}"/>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1" name="Freeform: Shape 150">
                <a:extLst>
                  <a:ext uri="{FF2B5EF4-FFF2-40B4-BE49-F238E27FC236}">
                    <a16:creationId xmlns:a16="http://schemas.microsoft.com/office/drawing/2014/main" id="{DBE6ECBD-5026-4360-AE9A-5A0604C7CC0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2" name="Freeform: Shape 151">
                <a:extLst>
                  <a:ext uri="{FF2B5EF4-FFF2-40B4-BE49-F238E27FC236}">
                    <a16:creationId xmlns:a16="http://schemas.microsoft.com/office/drawing/2014/main" id="{5091732F-0F70-4541-94E2-95AE19679FAA}"/>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Tree>
    <p:extLst>
      <p:ext uri="{BB962C8B-B14F-4D97-AF65-F5344CB8AC3E}">
        <p14:creationId xmlns:p14="http://schemas.microsoft.com/office/powerpoint/2010/main" val="4802408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Placeholder 35">
            <a:extLst>
              <a:ext uri="{FF2B5EF4-FFF2-40B4-BE49-F238E27FC236}">
                <a16:creationId xmlns:a16="http://schemas.microsoft.com/office/drawing/2014/main" id="{C38717A3-8BFC-47D4-8E6D-E3ACD917FC0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42" y="-81280"/>
            <a:ext cx="12192000" cy="6858000"/>
          </a:xfrm>
          <a:prstGeom prst="rect">
            <a:avLst/>
          </a:prstGeom>
        </p:spPr>
      </p:pic>
      <p:sp>
        <p:nvSpPr>
          <p:cNvPr id="23" name="Rectangle 22">
            <a:extLst>
              <a:ext uri="{FF2B5EF4-FFF2-40B4-BE49-F238E27FC236}">
                <a16:creationId xmlns:a16="http://schemas.microsoft.com/office/drawing/2014/main" id="{9101F999-28D1-449B-8DD0-89833DA0F7BE}"/>
              </a:ext>
              <a:ext uri="{C183D7F6-B498-43B3-948B-1728B52AA6E4}">
                <adec:decorative xmlns:adec="http://schemas.microsoft.com/office/drawing/2017/decorative" val="1"/>
              </a:ext>
            </a:extLst>
          </p:cNvPr>
          <p:cNvSpPr/>
          <p:nvPr/>
        </p:nvSpPr>
        <p:spPr bwMode="auto">
          <a:xfrm>
            <a:off x="-6426" y="-81280"/>
            <a:ext cx="12191999" cy="6858000"/>
          </a:xfrm>
          <a:prstGeom prst="rect">
            <a:avLst/>
          </a:prstGeom>
          <a:gradFill flip="none" rotWithShape="1">
            <a:gsLst>
              <a:gs pos="100000">
                <a:schemeClr val="tx1">
                  <a:alpha val="0"/>
                </a:schemeClr>
              </a:gs>
              <a:gs pos="2439">
                <a:schemeClr val="tx1">
                  <a:alpha val="0"/>
                </a:schemeClr>
              </a:gs>
              <a:gs pos="50000">
                <a:schemeClr val="tx1">
                  <a:alpha val="57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FE007918-8925-4AD0-AD29-BB99A8BE2863}"/>
              </a:ext>
              <a:ext uri="{C183D7F6-B498-43B3-948B-1728B52AA6E4}">
                <adec:decorative xmlns:adec="http://schemas.microsoft.com/office/drawing/2017/decorative" val="1"/>
              </a:ext>
            </a:extLst>
          </p:cNvPr>
          <p:cNvSpPr/>
          <p:nvPr/>
        </p:nvSpPr>
        <p:spPr bwMode="auto">
          <a:xfrm>
            <a:off x="0" y="-90973"/>
            <a:ext cx="12194142" cy="2623205"/>
          </a:xfrm>
          <a:prstGeom prst="rect">
            <a:avLst/>
          </a:prstGeom>
          <a:gradFill flip="none" rotWithShape="1">
            <a:gsLst>
              <a:gs pos="0">
                <a:schemeClr val="bg1"/>
              </a:gs>
              <a:gs pos="100000">
                <a:srgbClr val="FFFFFF">
                  <a:shade val="100000"/>
                  <a:satMod val="115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30EB34-202E-4766-B04A-81C3947C9992}"/>
              </a:ext>
            </a:extLst>
          </p:cNvPr>
          <p:cNvSpPr>
            <a:spLocks noGrp="1"/>
          </p:cNvSpPr>
          <p:nvPr>
            <p:ph type="title"/>
          </p:nvPr>
        </p:nvSpPr>
        <p:spPr>
          <a:xfrm>
            <a:off x="893063" y="403084"/>
            <a:ext cx="11018520" cy="615553"/>
          </a:xfrm>
        </p:spPr>
        <p:txBody>
          <a:bodyPr/>
          <a:lstStyle/>
          <a:p>
            <a:r>
              <a:rPr lang="en-US" sz="4000"/>
              <a:t>Continuous stream of supporting data</a:t>
            </a:r>
          </a:p>
        </p:txBody>
      </p:sp>
      <p:sp>
        <p:nvSpPr>
          <p:cNvPr id="22" name="Rectangle 21">
            <a:extLst>
              <a:ext uri="{FF2B5EF4-FFF2-40B4-BE49-F238E27FC236}">
                <a16:creationId xmlns:a16="http://schemas.microsoft.com/office/drawing/2014/main" id="{E8295C97-714E-4F94-8134-085DCB235AA4}"/>
              </a:ext>
              <a:ext uri="{C183D7F6-B498-43B3-948B-1728B52AA6E4}">
                <adec:decorative xmlns:adec="http://schemas.microsoft.com/office/drawing/2017/decorative" val="1"/>
              </a:ext>
            </a:extLst>
          </p:cNvPr>
          <p:cNvSpPr/>
          <p:nvPr/>
        </p:nvSpPr>
        <p:spPr bwMode="auto">
          <a:xfrm>
            <a:off x="0" y="4239307"/>
            <a:ext cx="12194142" cy="262320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C918BC4F-DE90-4117-835E-88F0A9CBDF2E}"/>
              </a:ext>
              <a:ext uri="{C183D7F6-B498-43B3-948B-1728B52AA6E4}">
                <adec:decorative xmlns:adec="http://schemas.microsoft.com/office/drawing/2017/decorative" val="1"/>
              </a:ext>
            </a:extLst>
          </p:cNvPr>
          <p:cNvSpPr/>
          <p:nvPr/>
        </p:nvSpPr>
        <p:spPr bwMode="auto">
          <a:xfrm>
            <a:off x="0" y="1572542"/>
            <a:ext cx="12192000" cy="4366734"/>
          </a:xfrm>
          <a:custGeom>
            <a:avLst/>
            <a:gdLst>
              <a:gd name="connsiteX0" fmla="*/ 12191520 w 12192000"/>
              <a:gd name="connsiteY0" fmla="*/ 0 h 4366734"/>
              <a:gd name="connsiteX1" fmla="*/ 12191520 w 12192000"/>
              <a:gd name="connsiteY1" fmla="*/ 2085524 h 4366734"/>
              <a:gd name="connsiteX2" fmla="*/ 12192000 w 12192000"/>
              <a:gd name="connsiteY2" fmla="*/ 2085524 h 4366734"/>
              <a:gd name="connsiteX3" fmla="*/ 12192000 w 12192000"/>
              <a:gd name="connsiteY3" fmla="*/ 4366734 h 4366734"/>
              <a:gd name="connsiteX4" fmla="*/ 7315344 w 12192000"/>
              <a:gd name="connsiteY4" fmla="*/ 3031542 h 4366734"/>
              <a:gd name="connsiteX5" fmla="*/ 7315422 w 12192000"/>
              <a:gd name="connsiteY5" fmla="*/ 3020828 h 4366734"/>
              <a:gd name="connsiteX6" fmla="*/ 0 w 12192000"/>
              <a:gd name="connsiteY6" fmla="*/ 3020828 h 4366734"/>
              <a:gd name="connsiteX7" fmla="*/ 0 w 12192000"/>
              <a:gd name="connsiteY7" fmla="*/ 1333761 h 4366734"/>
              <a:gd name="connsiteX8" fmla="*/ 7326387 w 12192000"/>
              <a:gd name="connsiteY8" fmla="*/ 1333761 h 4366734"/>
              <a:gd name="connsiteX9" fmla="*/ 7953104 w 12192000"/>
              <a:gd name="connsiteY9" fmla="*/ 1255915 h 4366734"/>
              <a:gd name="connsiteX10" fmla="*/ 12191520 w 12192000"/>
              <a:gd name="connsiteY10" fmla="*/ 0 h 43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366734">
                <a:moveTo>
                  <a:pt x="12191520" y="0"/>
                </a:moveTo>
                <a:lnTo>
                  <a:pt x="12191520" y="2085524"/>
                </a:lnTo>
                <a:lnTo>
                  <a:pt x="12192000" y="2085524"/>
                </a:lnTo>
                <a:lnTo>
                  <a:pt x="12192000" y="4366734"/>
                </a:lnTo>
                <a:cubicBezTo>
                  <a:pt x="10566448" y="3921670"/>
                  <a:pt x="10964314" y="3451285"/>
                  <a:pt x="7315344" y="3031542"/>
                </a:cubicBezTo>
                <a:lnTo>
                  <a:pt x="7315422" y="3020828"/>
                </a:lnTo>
                <a:lnTo>
                  <a:pt x="0" y="3020828"/>
                </a:lnTo>
                <a:lnTo>
                  <a:pt x="0" y="1333761"/>
                </a:lnTo>
                <a:lnTo>
                  <a:pt x="7326387" y="1333761"/>
                </a:lnTo>
                <a:lnTo>
                  <a:pt x="7953104" y="1255915"/>
                </a:lnTo>
                <a:cubicBezTo>
                  <a:pt x="10922005" y="856750"/>
                  <a:pt x="10667565" y="417248"/>
                  <a:pt x="12191520"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descr="Four circles, in a row. Each reads, from left to right, Organization, Facilities, Reference data, and Libraries.">
            <a:extLst>
              <a:ext uri="{FF2B5EF4-FFF2-40B4-BE49-F238E27FC236}">
                <a16:creationId xmlns:a16="http://schemas.microsoft.com/office/drawing/2014/main" id="{0DA603F4-D020-4A3F-A1F5-AEF395561AC4}"/>
              </a:ext>
            </a:extLst>
          </p:cNvPr>
          <p:cNvGrpSpPr/>
          <p:nvPr/>
        </p:nvGrpSpPr>
        <p:grpSpPr>
          <a:xfrm>
            <a:off x="-2141" y="2672508"/>
            <a:ext cx="9000647" cy="2128638"/>
            <a:chOff x="-2141" y="2672508"/>
            <a:chExt cx="9000647" cy="2128638"/>
          </a:xfrm>
          <a:effectLst/>
        </p:grpSpPr>
        <p:grpSp>
          <p:nvGrpSpPr>
            <p:cNvPr id="192" name="Group 191">
              <a:extLst>
                <a:ext uri="{FF2B5EF4-FFF2-40B4-BE49-F238E27FC236}">
                  <a16:creationId xmlns:a16="http://schemas.microsoft.com/office/drawing/2014/main" id="{0B83277B-8DD7-41B3-947B-97C6FB10BC22}"/>
                </a:ext>
              </a:extLst>
            </p:cNvPr>
            <p:cNvGrpSpPr/>
            <p:nvPr/>
          </p:nvGrpSpPr>
          <p:grpSpPr>
            <a:xfrm>
              <a:off x="-2141" y="2912961"/>
              <a:ext cx="1066645" cy="1676525"/>
              <a:chOff x="-2141" y="2867241"/>
              <a:chExt cx="1066645" cy="1676525"/>
            </a:xfrm>
          </p:grpSpPr>
          <p:sp>
            <p:nvSpPr>
              <p:cNvPr id="187" name="Isosceles Triangle 186">
                <a:extLst>
                  <a:ext uri="{FF2B5EF4-FFF2-40B4-BE49-F238E27FC236}">
                    <a16:creationId xmlns:a16="http://schemas.microsoft.com/office/drawing/2014/main" id="{8B79FB9E-1815-4C66-B6C3-D68E887E1DCD}"/>
                  </a:ext>
                </a:extLst>
              </p:cNvPr>
              <p:cNvSpPr/>
              <p:nvPr/>
            </p:nvSpPr>
            <p:spPr bwMode="auto">
              <a:xfrm rot="5400000">
                <a:off x="-512220" y="3388659"/>
                <a:ext cx="1665186" cy="64502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Isosceles Triangle 188">
                <a:extLst>
                  <a:ext uri="{FF2B5EF4-FFF2-40B4-BE49-F238E27FC236}">
                    <a16:creationId xmlns:a16="http://schemas.microsoft.com/office/drawing/2014/main" id="{F498BF0D-BBC2-4393-9ECC-E7549B2622ED}"/>
                  </a:ext>
                </a:extLst>
              </p:cNvPr>
              <p:cNvSpPr/>
              <p:nvPr/>
            </p:nvSpPr>
            <p:spPr bwMode="auto">
              <a:xfrm rot="5400000">
                <a:off x="-353932" y="3377320"/>
                <a:ext cx="1665186" cy="645027"/>
              </a:xfrm>
              <a:prstGeom prst="triangl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Isosceles Triangle 190">
                <a:extLst>
                  <a:ext uri="{FF2B5EF4-FFF2-40B4-BE49-F238E27FC236}">
                    <a16:creationId xmlns:a16="http://schemas.microsoft.com/office/drawing/2014/main" id="{0487CF8A-543E-460C-BC82-A1BD9783EA0D}"/>
                  </a:ext>
                </a:extLst>
              </p:cNvPr>
              <p:cNvSpPr/>
              <p:nvPr/>
            </p:nvSpPr>
            <p:spPr bwMode="auto">
              <a:xfrm rot="5400000">
                <a:off x="-90602" y="3387013"/>
                <a:ext cx="1665186" cy="645027"/>
              </a:xfrm>
              <a:prstGeom prst="triangl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3724271B-44E4-45D8-A0B3-060474E1ED42}"/>
                </a:ext>
              </a:extLst>
            </p:cNvPr>
            <p:cNvGrpSpPr/>
            <p:nvPr/>
          </p:nvGrpSpPr>
          <p:grpSpPr>
            <a:xfrm>
              <a:off x="775639" y="2672508"/>
              <a:ext cx="2042904" cy="2042904"/>
              <a:chOff x="775639" y="2672508"/>
              <a:chExt cx="2042904" cy="2042904"/>
            </a:xfrm>
          </p:grpSpPr>
          <p:grpSp>
            <p:nvGrpSpPr>
              <p:cNvPr id="81" name="Group 80">
                <a:extLst>
                  <a:ext uri="{FF2B5EF4-FFF2-40B4-BE49-F238E27FC236}">
                    <a16:creationId xmlns:a16="http://schemas.microsoft.com/office/drawing/2014/main" id="{6980D37A-3498-4C61-9C4E-345D3444008C}"/>
                  </a:ext>
                </a:extLst>
              </p:cNvPr>
              <p:cNvGrpSpPr/>
              <p:nvPr/>
            </p:nvGrpSpPr>
            <p:grpSpPr>
              <a:xfrm>
                <a:off x="775639" y="2672508"/>
                <a:ext cx="2042904" cy="2042904"/>
                <a:chOff x="4923552" y="2829629"/>
                <a:chExt cx="2042904" cy="2042904"/>
              </a:xfrm>
              <a:effectLst>
                <a:outerShdw blurRad="50800" dist="38100" dir="5400000" algn="t" rotWithShape="0">
                  <a:prstClr val="black">
                    <a:alpha val="40000"/>
                  </a:prstClr>
                </a:outerShdw>
              </a:effectLst>
            </p:grpSpPr>
            <p:sp>
              <p:nvSpPr>
                <p:cNvPr id="43" name="Oval 42">
                  <a:extLst>
                    <a:ext uri="{FF2B5EF4-FFF2-40B4-BE49-F238E27FC236}">
                      <a16:creationId xmlns:a16="http://schemas.microsoft.com/office/drawing/2014/main" id="{6D69047F-CB05-4C83-8884-2D6D20AD0C99}"/>
                    </a:ext>
                  </a:extLst>
                </p:cNvPr>
                <p:cNvSpPr/>
                <p:nvPr/>
              </p:nvSpPr>
              <p:spPr bwMode="auto">
                <a:xfrm>
                  <a:off x="4923552" y="2829629"/>
                  <a:ext cx="2042904" cy="20429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786C5E01-4B29-4552-96E8-AFCCF756A351}"/>
                    </a:ext>
                  </a:extLst>
                </p:cNvPr>
                <p:cNvSpPr txBox="1"/>
                <p:nvPr/>
              </p:nvSpPr>
              <p:spPr>
                <a:xfrm>
                  <a:off x="5452032" y="4376715"/>
                  <a:ext cx="1020344" cy="215444"/>
                </a:xfrm>
                <a:prstGeom prst="rect">
                  <a:avLst/>
                </a:prstGeom>
                <a:noFill/>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Organization</a:t>
                  </a:r>
                </a:p>
              </p:txBody>
            </p:sp>
          </p:grpSp>
          <p:pic>
            <p:nvPicPr>
              <p:cNvPr id="2" name="Graphic 1">
                <a:extLst>
                  <a:ext uri="{FF2B5EF4-FFF2-40B4-BE49-F238E27FC236}">
                    <a16:creationId xmlns:a16="http://schemas.microsoft.com/office/drawing/2014/main" id="{0C1555E0-70A3-4D6A-B599-87DDA390125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16238" y="3082148"/>
                <a:ext cx="1037901" cy="1037901"/>
              </a:xfrm>
              <a:prstGeom prst="rect">
                <a:avLst/>
              </a:prstGeom>
            </p:spPr>
          </p:pic>
        </p:grpSp>
        <p:grpSp>
          <p:nvGrpSpPr>
            <p:cNvPr id="85" name="Group 84">
              <a:extLst>
                <a:ext uri="{FF2B5EF4-FFF2-40B4-BE49-F238E27FC236}">
                  <a16:creationId xmlns:a16="http://schemas.microsoft.com/office/drawing/2014/main" id="{CA5D9FB3-AC99-49FC-81BD-07EA3DA6FF90}"/>
                </a:ext>
              </a:extLst>
            </p:cNvPr>
            <p:cNvGrpSpPr/>
            <p:nvPr/>
          </p:nvGrpSpPr>
          <p:grpSpPr>
            <a:xfrm>
              <a:off x="2834234" y="2687745"/>
              <a:ext cx="2042904" cy="2042904"/>
              <a:chOff x="4923552" y="2829629"/>
              <a:chExt cx="2042904" cy="2042904"/>
            </a:xfrm>
            <a:solidFill>
              <a:srgbClr val="4CB1FF"/>
            </a:solidFill>
            <a:effectLst>
              <a:outerShdw blurRad="50800" dist="38100" dir="5400000" algn="t" rotWithShape="0">
                <a:prstClr val="black">
                  <a:alpha val="40000"/>
                </a:prstClr>
              </a:outerShdw>
            </a:effectLst>
          </p:grpSpPr>
          <p:sp>
            <p:nvSpPr>
              <p:cNvPr id="88" name="Oval 87">
                <a:extLst>
                  <a:ext uri="{FF2B5EF4-FFF2-40B4-BE49-F238E27FC236}">
                    <a16:creationId xmlns:a16="http://schemas.microsoft.com/office/drawing/2014/main" id="{8D511AE0-2EB5-4030-BB0C-30AFEC5057D3}"/>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B2B91B30-2DE5-441C-88AD-1E3581A3F95F}"/>
                  </a:ext>
                </a:extLst>
              </p:cNvPr>
              <p:cNvSpPr txBox="1"/>
              <p:nvPr/>
            </p:nvSpPr>
            <p:spPr>
              <a:xfrm>
                <a:off x="5604432" y="4376715"/>
                <a:ext cx="661784" cy="215444"/>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Facilities</a:t>
                </a:r>
              </a:p>
            </p:txBody>
          </p:sp>
        </p:grpSp>
        <p:grpSp>
          <p:nvGrpSpPr>
            <p:cNvPr id="91" name="Group 90">
              <a:extLst>
                <a:ext uri="{FF2B5EF4-FFF2-40B4-BE49-F238E27FC236}">
                  <a16:creationId xmlns:a16="http://schemas.microsoft.com/office/drawing/2014/main" id="{2CDD9E64-1432-4446-BAD3-EC67913986B9}"/>
                </a:ext>
              </a:extLst>
            </p:cNvPr>
            <p:cNvGrpSpPr/>
            <p:nvPr/>
          </p:nvGrpSpPr>
          <p:grpSpPr>
            <a:xfrm>
              <a:off x="4892378" y="2728385"/>
              <a:ext cx="2042904" cy="2042904"/>
              <a:chOff x="4923552" y="2829629"/>
              <a:chExt cx="2042904" cy="2042904"/>
            </a:xfrm>
            <a:effectLst>
              <a:outerShdw blurRad="50800" dist="38100" dir="5400000" algn="t" rotWithShape="0">
                <a:prstClr val="black">
                  <a:alpha val="40000"/>
                </a:prstClr>
              </a:outerShdw>
            </a:effectLst>
          </p:grpSpPr>
          <p:sp>
            <p:nvSpPr>
              <p:cNvPr id="94" name="Oval 93">
                <a:extLst>
                  <a:ext uri="{FF2B5EF4-FFF2-40B4-BE49-F238E27FC236}">
                    <a16:creationId xmlns:a16="http://schemas.microsoft.com/office/drawing/2014/main" id="{7F70B3F8-0276-495A-A881-DBB072579CAA}"/>
                  </a:ext>
                </a:extLst>
              </p:cNvPr>
              <p:cNvSpPr/>
              <p:nvPr/>
            </p:nvSpPr>
            <p:spPr bwMode="auto">
              <a:xfrm>
                <a:off x="4923552" y="2829629"/>
                <a:ext cx="2042904" cy="2042904"/>
              </a:xfrm>
              <a:prstGeom prst="ellipse">
                <a:avLst/>
              </a:pr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TextBox 94">
                <a:extLst>
                  <a:ext uri="{FF2B5EF4-FFF2-40B4-BE49-F238E27FC236}">
                    <a16:creationId xmlns:a16="http://schemas.microsoft.com/office/drawing/2014/main" id="{9BB6DB78-3596-4CA0-BA32-41F0F7887C46}"/>
                  </a:ext>
                </a:extLst>
              </p:cNvPr>
              <p:cNvSpPr txBox="1"/>
              <p:nvPr/>
            </p:nvSpPr>
            <p:spPr>
              <a:xfrm>
                <a:off x="5325490" y="4359408"/>
                <a:ext cx="131522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Reference data</a:t>
                </a:r>
              </a:p>
            </p:txBody>
          </p:sp>
        </p:grpSp>
        <p:pic>
          <p:nvPicPr>
            <p:cNvPr id="8" name="Graphic 7">
              <a:extLst>
                <a:ext uri="{FF2B5EF4-FFF2-40B4-BE49-F238E27FC236}">
                  <a16:creationId xmlns:a16="http://schemas.microsoft.com/office/drawing/2014/main" id="{98DE491D-F22A-4D0B-B278-67C13E6C5A3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53280" y="2855086"/>
              <a:ext cx="1290785" cy="1290785"/>
            </a:xfrm>
            <a:prstGeom prst="rect">
              <a:avLst/>
            </a:prstGeom>
          </p:spPr>
        </p:pic>
        <p:pic>
          <p:nvPicPr>
            <p:cNvPr id="10" name="Graphic 9">
              <a:extLst>
                <a:ext uri="{FF2B5EF4-FFF2-40B4-BE49-F238E27FC236}">
                  <a16:creationId xmlns:a16="http://schemas.microsoft.com/office/drawing/2014/main" id="{A454496C-9E16-4FB7-A486-5DCF1D4BB3F8}"/>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440568" y="3059693"/>
              <a:ext cx="1082809" cy="1082809"/>
            </a:xfrm>
            <a:prstGeom prst="rect">
              <a:avLst/>
            </a:prstGeom>
          </p:spPr>
        </p:pic>
        <p:grpSp>
          <p:nvGrpSpPr>
            <p:cNvPr id="102" name="Group 101">
              <a:extLst>
                <a:ext uri="{FF2B5EF4-FFF2-40B4-BE49-F238E27FC236}">
                  <a16:creationId xmlns:a16="http://schemas.microsoft.com/office/drawing/2014/main" id="{A7F82A43-7C79-48BB-BB00-8167D5641AEE}"/>
                </a:ext>
              </a:extLst>
            </p:cNvPr>
            <p:cNvGrpSpPr/>
            <p:nvPr/>
          </p:nvGrpSpPr>
          <p:grpSpPr>
            <a:xfrm>
              <a:off x="6955602" y="2758242"/>
              <a:ext cx="2042904" cy="2042904"/>
              <a:chOff x="4923552" y="2829629"/>
              <a:chExt cx="2042904" cy="2042904"/>
            </a:xfrm>
            <a:solidFill>
              <a:schemeClr val="accent1">
                <a:lumMod val="20000"/>
                <a:lumOff val="80000"/>
              </a:schemeClr>
            </a:solidFill>
            <a:effectLst>
              <a:outerShdw blurRad="50800" dist="38100" dir="5400000" algn="t" rotWithShape="0">
                <a:prstClr val="black">
                  <a:alpha val="40000"/>
                </a:prstClr>
              </a:outerShdw>
            </a:effectLst>
          </p:grpSpPr>
          <p:sp>
            <p:nvSpPr>
              <p:cNvPr id="104" name="Oval 103">
                <a:extLst>
                  <a:ext uri="{FF2B5EF4-FFF2-40B4-BE49-F238E27FC236}">
                    <a16:creationId xmlns:a16="http://schemas.microsoft.com/office/drawing/2014/main" id="{5BEB03CB-E41C-4741-9AAC-17C585E9DBDD}"/>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AC40BDDE-EEF3-45EE-BB00-A6599EE0F595}"/>
                  </a:ext>
                </a:extLst>
              </p:cNvPr>
              <p:cNvSpPr txBox="1"/>
              <p:nvPr/>
            </p:nvSpPr>
            <p:spPr>
              <a:xfrm>
                <a:off x="5325490" y="4359408"/>
                <a:ext cx="1315222" cy="215444"/>
              </a:xfrm>
              <a:prstGeom prst="rect">
                <a:avLst/>
              </a:prstGeom>
              <a:grp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Libraries</a:t>
                </a:r>
              </a:p>
            </p:txBody>
          </p:sp>
        </p:grpSp>
        <p:pic>
          <p:nvPicPr>
            <p:cNvPr id="12" name="Graphic 11">
              <a:extLst>
                <a:ext uri="{FF2B5EF4-FFF2-40B4-BE49-F238E27FC236}">
                  <a16:creationId xmlns:a16="http://schemas.microsoft.com/office/drawing/2014/main" id="{78CC970C-F424-4526-9A8B-104D1EEED7B4}"/>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383530" y="2923394"/>
              <a:ext cx="1311141" cy="1311141"/>
            </a:xfrm>
            <a:prstGeom prst="rect">
              <a:avLst/>
            </a:prstGeom>
          </p:spPr>
        </p:pic>
      </p:grpSp>
      <p:sp>
        <p:nvSpPr>
          <p:cNvPr id="17" name="TextBox 16">
            <a:extLst>
              <a:ext uri="{FF2B5EF4-FFF2-40B4-BE49-F238E27FC236}">
                <a16:creationId xmlns:a16="http://schemas.microsoft.com/office/drawing/2014/main" id="{CF5C160B-FDD8-4E2D-B29C-01D636AE949C}"/>
              </a:ext>
            </a:extLst>
          </p:cNvPr>
          <p:cNvSpPr txBox="1"/>
          <p:nvPr/>
        </p:nvSpPr>
        <p:spPr>
          <a:xfrm>
            <a:off x="9357766" y="3039612"/>
            <a:ext cx="2723775"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Foundation for  successful recording, reporting, and reduction strategies</a:t>
            </a:r>
          </a:p>
        </p:txBody>
      </p:sp>
      <p:sp>
        <p:nvSpPr>
          <p:cNvPr id="21" name="TextBox 20">
            <a:extLst>
              <a:ext uri="{FF2B5EF4-FFF2-40B4-BE49-F238E27FC236}">
                <a16:creationId xmlns:a16="http://schemas.microsoft.com/office/drawing/2014/main" id="{475DCF4F-66C4-4D80-909E-D600B31BB4C1}"/>
              </a:ext>
            </a:extLst>
          </p:cNvPr>
          <p:cNvSpPr txBox="1"/>
          <p:nvPr/>
        </p:nvSpPr>
        <p:spPr>
          <a:xfrm>
            <a:off x="1190016" y="4986298"/>
            <a:ext cx="7808490" cy="13849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65000"/>
                    <a:lumOff val="35000"/>
                  </a:srgbClr>
                </a:solidFill>
                <a:effectLst/>
                <a:uLnTx/>
                <a:uFillTx/>
                <a:latin typeface="Segoe UI"/>
                <a:ea typeface="+mn-ea"/>
                <a:cs typeface="+mn-cs"/>
              </a:rPr>
              <a:t>We should expect a constant evolution of organizations’ operations and improvements—therefore, the supporting data to continuously calculate carbon footprint can also change</a:t>
            </a:r>
            <a:br>
              <a:rPr kumimoji="0" lang="en-US" sz="1800" b="0" i="0" u="none" strike="noStrike" kern="1200" cap="none" spc="0" normalizeH="0" baseline="0" noProof="0">
                <a:ln>
                  <a:noFill/>
                </a:ln>
                <a:solidFill>
                  <a:srgbClr val="000000">
                    <a:lumMod val="65000"/>
                    <a:lumOff val="35000"/>
                  </a:srgbClr>
                </a:solidFill>
                <a:effectLst/>
                <a:uLnTx/>
                <a:uFillTx/>
                <a:latin typeface="Segoe UI"/>
                <a:ea typeface="+mn-ea"/>
                <a:cs typeface="+mn-cs"/>
              </a:rPr>
            </a:br>
            <a:br>
              <a:rPr kumimoji="0" lang="en-US" sz="18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US" sz="1800" b="1" i="0" u="none" strike="noStrike" kern="1200" cap="none" spc="0" normalizeH="0" baseline="0" noProof="0">
                <a:ln>
                  <a:noFill/>
                </a:ln>
                <a:solidFill>
                  <a:srgbClr val="000000">
                    <a:lumMod val="65000"/>
                    <a:lumOff val="35000"/>
                  </a:srgbClr>
                </a:solidFill>
                <a:effectLst/>
                <a:uLnTx/>
                <a:uFillTx/>
                <a:latin typeface="Segoe UI"/>
                <a:ea typeface="+mn-ea"/>
                <a:cs typeface="+mn-cs"/>
              </a:rPr>
              <a:t>Connectors for continuous streams of this data can also be implemented</a:t>
            </a:r>
          </a:p>
        </p:txBody>
      </p:sp>
    </p:spTree>
    <p:extLst>
      <p:ext uri="{BB962C8B-B14F-4D97-AF65-F5344CB8AC3E}">
        <p14:creationId xmlns:p14="http://schemas.microsoft.com/office/powerpoint/2010/main" val="42668305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p:txBody>
          <a:bodyPr/>
          <a:lstStyle/>
          <a:p>
            <a:r>
              <a:rPr lang="en-US"/>
              <a:t>Types of data</a:t>
            </a:r>
          </a:p>
        </p:txBody>
      </p:sp>
      <p:pic>
        <p:nvPicPr>
          <p:cNvPr id="9" name="Graphic 8" descr="An icon of two lines encircling each other, with a circle in the middle.">
            <a:extLst>
              <a:ext uri="{FF2B5EF4-FFF2-40B4-BE49-F238E27FC236}">
                <a16:creationId xmlns:a16="http://schemas.microsoft.com/office/drawing/2014/main" id="{52FB85AA-0FA6-4291-84E1-3FE405799FE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31809" y="1387882"/>
            <a:ext cx="547977" cy="547977"/>
          </a:xfrm>
          <a:prstGeom prst="rect">
            <a:avLst/>
          </a:prstGeom>
        </p:spPr>
      </p:pic>
      <p:sp>
        <p:nvSpPr>
          <p:cNvPr id="5" name="TextBox 4">
            <a:extLst>
              <a:ext uri="{FF2B5EF4-FFF2-40B4-BE49-F238E27FC236}">
                <a16:creationId xmlns:a16="http://schemas.microsoft.com/office/drawing/2014/main" id="{E9561452-3789-4E1C-AA28-17C851F59F34}"/>
              </a:ext>
            </a:extLst>
          </p:cNvPr>
          <p:cNvSpPr txBox="1"/>
          <p:nvPr/>
        </p:nvSpPr>
        <p:spPr>
          <a:xfrm>
            <a:off x="5203572" y="1976120"/>
            <a:ext cx="80445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Dataverse</a:t>
            </a:r>
          </a:p>
        </p:txBody>
      </p:sp>
      <p:sp>
        <p:nvSpPr>
          <p:cNvPr id="2" name="Left Bracket 1" descr="A line bracket.">
            <a:extLst>
              <a:ext uri="{FF2B5EF4-FFF2-40B4-BE49-F238E27FC236}">
                <a16:creationId xmlns:a16="http://schemas.microsoft.com/office/drawing/2014/main" id="{156FF93C-3AF8-4521-8D4E-71F5920E9A3F}"/>
              </a:ext>
            </a:extLst>
          </p:cNvPr>
          <p:cNvSpPr/>
          <p:nvPr/>
        </p:nvSpPr>
        <p:spPr>
          <a:xfrm rot="5400000" flipV="1">
            <a:off x="5242438" y="-574803"/>
            <a:ext cx="130436" cy="5917416"/>
          </a:xfrm>
          <a:prstGeom prst="leftBracket">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Rounded Corners 125">
            <a:extLst>
              <a:ext uri="{FF2B5EF4-FFF2-40B4-BE49-F238E27FC236}">
                <a16:creationId xmlns:a16="http://schemas.microsoft.com/office/drawing/2014/main" id="{B9C0BA1F-DD97-4237-A53F-7FE01F0AB933}"/>
              </a:ext>
            </a:extLst>
          </p:cNvPr>
          <p:cNvSpPr/>
          <p:nvPr/>
        </p:nvSpPr>
        <p:spPr bwMode="auto">
          <a:xfrm>
            <a:off x="2348945" y="2918881"/>
            <a:ext cx="27432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Master data</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System and master data that will support the continuous flow of activity data, allowing for near real-time emissions calculations</a:t>
            </a:r>
          </a:p>
        </p:txBody>
      </p:sp>
      <p:sp>
        <p:nvSpPr>
          <p:cNvPr id="21" name="Rectangle: Rounded Corners 125">
            <a:extLst>
              <a:ext uri="{FF2B5EF4-FFF2-40B4-BE49-F238E27FC236}">
                <a16:creationId xmlns:a16="http://schemas.microsoft.com/office/drawing/2014/main" id="{698AF8AD-4F24-274A-ABFA-5D35AAAD70D7}"/>
              </a:ext>
            </a:extLst>
          </p:cNvPr>
          <p:cNvSpPr/>
          <p:nvPr/>
        </p:nvSpPr>
        <p:spPr bwMode="auto">
          <a:xfrm>
            <a:off x="5448852" y="2918881"/>
            <a:ext cx="27432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Transactional data</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Activity and calculated emissions data; this data will be ingested periodically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This is where </a:t>
            </a:r>
            <a:r>
              <a:rPr kumimoji="0" lang="en-US" sz="1400" b="1" i="0" u="none" strike="noStrike" kern="1200" cap="none" spc="0" normalizeH="0" baseline="0" noProof="0">
                <a:ln>
                  <a:noFill/>
                </a:ln>
                <a:solidFill>
                  <a:srgbClr val="FFFFFF"/>
                </a:solidFill>
                <a:effectLst/>
                <a:uLnTx/>
                <a:uFillTx/>
                <a:latin typeface="Segoe UI"/>
                <a:ea typeface="+mn-ea"/>
                <a:cs typeface="+mn-cs"/>
              </a:rPr>
              <a:t>recording</a:t>
            </a:r>
            <a:r>
              <a:rPr kumimoji="0" lang="en-US" sz="1400" b="0" i="0" u="none" strike="noStrike" kern="1200" cap="none" spc="0" normalizeH="0" baseline="0" noProof="0">
                <a:ln>
                  <a:noFill/>
                </a:ln>
                <a:solidFill>
                  <a:srgbClr val="50E6FF"/>
                </a:solidFill>
                <a:effectLst/>
                <a:uLnTx/>
                <a:uFillTx/>
                <a:latin typeface="Segoe UI"/>
                <a:ea typeface="+mn-ea"/>
                <a:cs typeface="+mn-cs"/>
              </a:rPr>
              <a:t> happens</a:t>
            </a:r>
          </a:p>
        </p:txBody>
      </p:sp>
      <p:sp>
        <p:nvSpPr>
          <p:cNvPr id="6" name="TextBox 5">
            <a:extLst>
              <a:ext uri="{FF2B5EF4-FFF2-40B4-BE49-F238E27FC236}">
                <a16:creationId xmlns:a16="http://schemas.microsoft.com/office/drawing/2014/main" id="{28BA03D8-0479-46D4-8880-2BE2F6120823}"/>
              </a:ext>
            </a:extLst>
          </p:cNvPr>
          <p:cNvSpPr txBox="1"/>
          <p:nvPr/>
        </p:nvSpPr>
        <p:spPr>
          <a:xfrm>
            <a:off x="9542818" y="2405467"/>
            <a:ext cx="75507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 lake</a:t>
            </a:r>
          </a:p>
        </p:txBody>
      </p:sp>
      <p:sp>
        <p:nvSpPr>
          <p:cNvPr id="4" name="Left Bracket 3" descr="A line bracket.">
            <a:extLst>
              <a:ext uri="{FF2B5EF4-FFF2-40B4-BE49-F238E27FC236}">
                <a16:creationId xmlns:a16="http://schemas.microsoft.com/office/drawing/2014/main" id="{F88B8728-11ED-4EBB-98DF-3A44CFA151B4}"/>
              </a:ext>
              <a:ext uri="{C183D7F6-B498-43B3-948B-1728B52AA6E4}">
                <adec:decorative xmlns:adec="http://schemas.microsoft.com/office/drawing/2017/decorative" val="0"/>
              </a:ext>
            </a:extLst>
          </p:cNvPr>
          <p:cNvSpPr/>
          <p:nvPr/>
        </p:nvSpPr>
        <p:spPr>
          <a:xfrm rot="5400000" flipV="1">
            <a:off x="9851778" y="1354458"/>
            <a:ext cx="137160" cy="2743200"/>
          </a:xfrm>
          <a:prstGeom prst="leftBracket">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Rounded Corners 125">
            <a:extLst>
              <a:ext uri="{FF2B5EF4-FFF2-40B4-BE49-F238E27FC236}">
                <a16:creationId xmlns:a16="http://schemas.microsoft.com/office/drawing/2014/main" id="{9C1F96FA-82BC-4648-8BA5-9EA61D7FBA33}"/>
              </a:ext>
            </a:extLst>
          </p:cNvPr>
          <p:cNvSpPr/>
          <p:nvPr/>
        </p:nvSpPr>
        <p:spPr bwMode="auto">
          <a:xfrm>
            <a:off x="8548758" y="2918881"/>
            <a:ext cx="27432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91440" bIns="2743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Analytical data</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Data resulting from periodic calculations and combines master data; stored for optimal analytical purposes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Reporting</a:t>
            </a:r>
            <a:r>
              <a:rPr kumimoji="0" lang="en-US" sz="1400" b="0" i="0" u="none" strike="noStrike" kern="1200" cap="none" spc="0" normalizeH="0" baseline="0" noProof="0">
                <a:ln>
                  <a:noFill/>
                </a:ln>
                <a:solidFill>
                  <a:srgbClr val="50E6FF"/>
                </a:solidFill>
                <a:effectLst/>
                <a:uLnTx/>
                <a:uFillTx/>
                <a:latin typeface="Segoe UI"/>
                <a:ea typeface="+mn-ea"/>
                <a:cs typeface="+mn-cs"/>
              </a:rPr>
              <a:t> and </a:t>
            </a:r>
            <a:r>
              <a:rPr kumimoji="0" lang="en-US" sz="1400" b="1" i="0" u="none" strike="noStrike" kern="1200" cap="none" spc="0" normalizeH="0" baseline="0" noProof="0">
                <a:ln>
                  <a:noFill/>
                </a:ln>
                <a:solidFill>
                  <a:srgbClr val="FFFFFF"/>
                </a:solidFill>
                <a:effectLst/>
                <a:uLnTx/>
                <a:uFillTx/>
                <a:latin typeface="Segoe UI"/>
                <a:ea typeface="+mn-ea"/>
                <a:cs typeface="+mn-cs"/>
              </a:rPr>
              <a:t>reduction</a:t>
            </a:r>
            <a:r>
              <a:rPr kumimoji="0" lang="en-US" sz="1400" b="0" i="0" u="none" strike="noStrike" kern="1200" cap="none" spc="0" normalizeH="0" baseline="0" noProof="0">
                <a:ln>
                  <a:noFill/>
                </a:ln>
                <a:solidFill>
                  <a:srgbClr val="50E6FF"/>
                </a:solidFill>
                <a:effectLst/>
                <a:uLnTx/>
                <a:uFillTx/>
                <a:latin typeface="Segoe UI"/>
                <a:ea typeface="+mn-ea"/>
                <a:cs typeface="+mn-cs"/>
              </a:rPr>
              <a:t> goals are use this data</a:t>
            </a:r>
          </a:p>
        </p:txBody>
      </p:sp>
    </p:spTree>
    <p:extLst>
      <p:ext uri="{BB962C8B-B14F-4D97-AF65-F5344CB8AC3E}">
        <p14:creationId xmlns:p14="http://schemas.microsoft.com/office/powerpoint/2010/main" val="27631755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0">
            <a:extLst>
              <a:ext uri="{FF2B5EF4-FFF2-40B4-BE49-F238E27FC236}">
                <a16:creationId xmlns:a16="http://schemas.microsoft.com/office/drawing/2014/main" id="{053B644B-BE8B-4B12-84A1-01DDD562530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1" y="819700"/>
            <a:ext cx="12192000" cy="6038034"/>
          </a:xfrm>
          <a:prstGeom prst="rect">
            <a:avLst/>
          </a:prstGeom>
        </p:spPr>
      </p:pic>
      <p:pic>
        <p:nvPicPr>
          <p:cNvPr id="13" name="Picture Placeholder 50">
            <a:extLst>
              <a:ext uri="{FF2B5EF4-FFF2-40B4-BE49-F238E27FC236}">
                <a16:creationId xmlns:a16="http://schemas.microsoft.com/office/drawing/2014/main" id="{061F6F1C-C428-4826-A580-837A3D046E18}"/>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V="1">
            <a:off x="-1" y="-1"/>
            <a:ext cx="12192000" cy="853091"/>
          </a:xfrm>
          <a:prstGeom prst="rect">
            <a:avLst/>
          </a:prstGeom>
        </p:spPr>
      </p:pic>
      <p:sp>
        <p:nvSpPr>
          <p:cNvPr id="17" name="Rectangle 16">
            <a:extLst>
              <a:ext uri="{FF2B5EF4-FFF2-40B4-BE49-F238E27FC236}">
                <a16:creationId xmlns:a16="http://schemas.microsoft.com/office/drawing/2014/main" id="{75A61508-6E50-4727-A9AA-52E162033C61}"/>
              </a:ext>
            </a:extLst>
          </p:cNvPr>
          <p:cNvSpPr/>
          <p:nvPr/>
        </p:nvSpPr>
        <p:spPr bwMode="auto">
          <a:xfrm>
            <a:off x="-3" y="-266"/>
            <a:ext cx="12191998" cy="6038034"/>
          </a:xfrm>
          <a:prstGeom prst="rect">
            <a:avLst/>
          </a:prstGeom>
          <a:gradFill flip="none" rotWithShape="1">
            <a:gsLst>
              <a:gs pos="15000">
                <a:schemeClr val="tx2">
                  <a:alpha val="54000"/>
                </a:schemeClr>
              </a:gs>
              <a:gs pos="44000">
                <a:schemeClr val="tx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AB940C2-6C66-447B-AA65-398B4AE4DDF0}"/>
              </a:ext>
            </a:extLst>
          </p:cNvPr>
          <p:cNvSpPr>
            <a:spLocks noGrp="1"/>
          </p:cNvSpPr>
          <p:nvPr>
            <p:ph type="title"/>
          </p:nvPr>
        </p:nvSpPr>
        <p:spPr>
          <a:xfrm>
            <a:off x="1643960" y="355354"/>
            <a:ext cx="8904080" cy="861774"/>
          </a:xfrm>
        </p:spPr>
        <p:txBody>
          <a:bodyPr/>
          <a:lstStyle/>
          <a:p>
            <a:pPr algn="ctr"/>
            <a:r>
              <a:rPr lang="en-US" sz="2800">
                <a:solidFill>
                  <a:schemeClr val="bg1"/>
                </a:solidFill>
              </a:rPr>
              <a:t>Wherever you are in your sustainability journey, together, we can accelerate progress to reach our collective goals</a:t>
            </a:r>
          </a:p>
        </p:txBody>
      </p:sp>
      <p:sp>
        <p:nvSpPr>
          <p:cNvPr id="8" name="Rectangle 7">
            <a:extLst>
              <a:ext uri="{FF2B5EF4-FFF2-40B4-BE49-F238E27FC236}">
                <a16:creationId xmlns:a16="http://schemas.microsoft.com/office/drawing/2014/main" id="{EDDE2108-F720-4A41-B8C8-49B1E8DE0115}"/>
              </a:ext>
              <a:ext uri="{C183D7F6-B498-43B3-948B-1728B52AA6E4}">
                <adec:decorative xmlns:adec="http://schemas.microsoft.com/office/drawing/2017/decorative" val="1"/>
              </a:ext>
            </a:extLst>
          </p:cNvPr>
          <p:cNvSpPr/>
          <p:nvPr/>
        </p:nvSpPr>
        <p:spPr bwMode="auto">
          <a:xfrm>
            <a:off x="0" y="4392539"/>
            <a:ext cx="12192000" cy="24651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41A33EB2-6A70-4F46-9388-2A81585CE257}"/>
              </a:ext>
              <a:ext uri="{C183D7F6-B498-43B3-948B-1728B52AA6E4}">
                <adec:decorative xmlns:adec="http://schemas.microsoft.com/office/drawing/2017/decorative" val="1"/>
              </a:ext>
            </a:extLst>
          </p:cNvPr>
          <p:cNvCxnSpPr>
            <a:cxnSpLocks/>
          </p:cNvCxnSpPr>
          <p:nvPr/>
        </p:nvCxnSpPr>
        <p:spPr>
          <a:xfrm>
            <a:off x="4722826"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908A53-2E2B-4B47-A064-DF3661CC5357}"/>
              </a:ext>
              <a:ext uri="{C183D7F6-B498-43B3-948B-1728B52AA6E4}">
                <adec:decorative xmlns:adec="http://schemas.microsoft.com/office/drawing/2017/decorative" val="1"/>
              </a:ext>
            </a:extLst>
          </p:cNvPr>
          <p:cNvCxnSpPr>
            <a:cxnSpLocks/>
          </p:cNvCxnSpPr>
          <p:nvPr/>
        </p:nvCxnSpPr>
        <p:spPr>
          <a:xfrm>
            <a:off x="8357445"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DE022E0-9091-4CD6-9367-46029F42DB17}"/>
              </a:ext>
            </a:extLst>
          </p:cNvPr>
          <p:cNvSpPr/>
          <p:nvPr/>
        </p:nvSpPr>
        <p:spPr bwMode="auto">
          <a:xfrm>
            <a:off x="485581" y="4737957"/>
            <a:ext cx="3776294"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Accelerate our shared sustainability journey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over a decade of sustainability experience and continuous innovation integrated into our technology, using Microsoft products can help you decarbonize and accelerate your ESG (environmental, social, governance) journey</a:t>
            </a:r>
          </a:p>
        </p:txBody>
      </p:sp>
      <p:sp>
        <p:nvSpPr>
          <p:cNvPr id="14" name="Rectangle 13">
            <a:extLst>
              <a:ext uri="{FF2B5EF4-FFF2-40B4-BE49-F238E27FC236}">
                <a16:creationId xmlns:a16="http://schemas.microsoft.com/office/drawing/2014/main" id="{5EB5AB67-516C-4027-B768-2CB43D687281}"/>
              </a:ext>
            </a:extLst>
          </p:cNvPr>
          <p:cNvSpPr/>
          <p:nvPr/>
        </p:nvSpPr>
        <p:spPr bwMode="auto">
          <a:xfrm>
            <a:off x="5183777" y="4737957"/>
            <a:ext cx="2712717"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Embed sustainability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in everything you do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our technology and partner ecosystem, we bring integrated solutions to connect organizations and their value chain</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E6B4784A-1EA1-4398-8C3C-00F981136B71}"/>
              </a:ext>
            </a:extLst>
          </p:cNvPr>
          <p:cNvSpPr/>
          <p:nvPr/>
        </p:nvSpPr>
        <p:spPr bwMode="auto">
          <a:xfrm>
            <a:off x="8818394" y="4737957"/>
            <a:ext cx="2786905" cy="134774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Create new value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with sustainability</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We’re creating a community </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of collective learning and action, where data can be shared, insights delivered, and more common ways of working can be created</a:t>
            </a:r>
            <a:b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endParaRPr kumimoji="0" lang="en-US" sz="1400" b="0" i="0" u="none" strike="noStrike" kern="0" cap="none" spc="0" normalizeH="0" baseline="0" noProof="0">
              <a:ln>
                <a:noFill/>
              </a:ln>
              <a:solidFill>
                <a:srgbClr val="00B0F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944318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588263" y="457200"/>
            <a:ext cx="11018520" cy="800219"/>
          </a:xfrm>
        </p:spPr>
        <p:txBody>
          <a:bodyPr/>
          <a:lstStyle/>
          <a:p>
            <a:r>
              <a:rPr lang="en-US"/>
              <a:t>Recommended practices</a:t>
            </a:r>
            <a:br>
              <a:rPr lang="en-US"/>
            </a:br>
            <a:r>
              <a:rPr lang="en-US" sz="2000">
                <a:solidFill>
                  <a:srgbClr val="074F88"/>
                </a:solidFill>
              </a:rPr>
              <a:t>Supporting data</a:t>
            </a:r>
            <a:endParaRPr lang="en-US"/>
          </a:p>
        </p:txBody>
      </p:sp>
      <p:grpSp>
        <p:nvGrpSpPr>
          <p:cNvPr id="8" name="Group 7" descr="Three triangles pointing to four circles. From left to right, the first circle is &quot;Organization,&quot; the second is &quot;Facilities,&quot; the third is &quot;Reference data,&quot; and the last is &quot;Libraries&quot;. ">
            <a:extLst>
              <a:ext uri="{FF2B5EF4-FFF2-40B4-BE49-F238E27FC236}">
                <a16:creationId xmlns:a16="http://schemas.microsoft.com/office/drawing/2014/main" id="{3ABD90FC-D58F-4FF0-8FDE-A6EDB68D7FE1}"/>
              </a:ext>
            </a:extLst>
          </p:cNvPr>
          <p:cNvGrpSpPr>
            <a:grpSpLocks noChangeAspect="1"/>
          </p:cNvGrpSpPr>
          <p:nvPr/>
        </p:nvGrpSpPr>
        <p:grpSpPr>
          <a:xfrm>
            <a:off x="6962864" y="457199"/>
            <a:ext cx="4639694" cy="1097280"/>
            <a:chOff x="-2141" y="2672508"/>
            <a:chExt cx="9000647" cy="2128638"/>
          </a:xfrm>
        </p:grpSpPr>
        <p:grpSp>
          <p:nvGrpSpPr>
            <p:cNvPr id="9" name="Group 8">
              <a:extLst>
                <a:ext uri="{FF2B5EF4-FFF2-40B4-BE49-F238E27FC236}">
                  <a16:creationId xmlns:a16="http://schemas.microsoft.com/office/drawing/2014/main" id="{D37DD953-4E75-43E7-84C5-AE8B14B3621B}"/>
                </a:ext>
              </a:extLst>
            </p:cNvPr>
            <p:cNvGrpSpPr/>
            <p:nvPr/>
          </p:nvGrpSpPr>
          <p:grpSpPr>
            <a:xfrm>
              <a:off x="-2141" y="2912961"/>
              <a:ext cx="1066645" cy="1676525"/>
              <a:chOff x="-2141" y="2867241"/>
              <a:chExt cx="1066645" cy="1676525"/>
            </a:xfrm>
          </p:grpSpPr>
          <p:sp>
            <p:nvSpPr>
              <p:cNvPr id="27" name="Isosceles Triangle 26">
                <a:extLst>
                  <a:ext uri="{FF2B5EF4-FFF2-40B4-BE49-F238E27FC236}">
                    <a16:creationId xmlns:a16="http://schemas.microsoft.com/office/drawing/2014/main" id="{BB09ACCA-BD07-45F9-A0FA-BC78F6677B28}"/>
                  </a:ext>
                </a:extLst>
              </p:cNvPr>
              <p:cNvSpPr/>
              <p:nvPr/>
            </p:nvSpPr>
            <p:spPr bwMode="auto">
              <a:xfrm rot="5400000">
                <a:off x="-512220" y="3388659"/>
                <a:ext cx="1665186" cy="64502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a:extLst>
                  <a:ext uri="{FF2B5EF4-FFF2-40B4-BE49-F238E27FC236}">
                    <a16:creationId xmlns:a16="http://schemas.microsoft.com/office/drawing/2014/main" id="{EFE64DD8-6932-4FBE-BFCB-99FB799916A8}"/>
                  </a:ext>
                </a:extLst>
              </p:cNvPr>
              <p:cNvSpPr/>
              <p:nvPr/>
            </p:nvSpPr>
            <p:spPr bwMode="auto">
              <a:xfrm rot="5400000">
                <a:off x="-353932" y="3377320"/>
                <a:ext cx="1665186" cy="645027"/>
              </a:xfrm>
              <a:prstGeom prst="triangl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6F51E820-7540-4FDF-B922-4E17040440C1}"/>
                  </a:ext>
                </a:extLst>
              </p:cNvPr>
              <p:cNvSpPr/>
              <p:nvPr/>
            </p:nvSpPr>
            <p:spPr bwMode="auto">
              <a:xfrm rot="5400000">
                <a:off x="-90602" y="3387013"/>
                <a:ext cx="1665186" cy="645027"/>
              </a:xfrm>
              <a:prstGeom prst="triangl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44C91F1E-7BC2-41D6-8B51-A250A82B9688}"/>
                </a:ext>
              </a:extLst>
            </p:cNvPr>
            <p:cNvGrpSpPr/>
            <p:nvPr/>
          </p:nvGrpSpPr>
          <p:grpSpPr>
            <a:xfrm>
              <a:off x="775639" y="2672508"/>
              <a:ext cx="2042904" cy="2042904"/>
              <a:chOff x="775639" y="2672508"/>
              <a:chExt cx="2042904" cy="2042904"/>
            </a:xfrm>
          </p:grpSpPr>
          <p:grpSp>
            <p:nvGrpSpPr>
              <p:cNvPr id="23" name="Group 22">
                <a:extLst>
                  <a:ext uri="{FF2B5EF4-FFF2-40B4-BE49-F238E27FC236}">
                    <a16:creationId xmlns:a16="http://schemas.microsoft.com/office/drawing/2014/main" id="{B503F421-623E-42D1-9945-A7E0B6549D2C}"/>
                  </a:ext>
                </a:extLst>
              </p:cNvPr>
              <p:cNvGrpSpPr/>
              <p:nvPr/>
            </p:nvGrpSpPr>
            <p:grpSpPr>
              <a:xfrm>
                <a:off x="775639" y="2672508"/>
                <a:ext cx="2042904" cy="2042904"/>
                <a:chOff x="4923552" y="2829629"/>
                <a:chExt cx="2042904" cy="2042904"/>
              </a:xfrm>
              <a:effectLst>
                <a:outerShdw blurRad="50800" dist="38100" dir="5400000" algn="t" rotWithShape="0">
                  <a:prstClr val="black">
                    <a:alpha val="40000"/>
                  </a:prstClr>
                </a:outerShdw>
              </a:effectLst>
            </p:grpSpPr>
            <p:sp>
              <p:nvSpPr>
                <p:cNvPr id="25" name="Oval 24">
                  <a:extLst>
                    <a:ext uri="{FF2B5EF4-FFF2-40B4-BE49-F238E27FC236}">
                      <a16:creationId xmlns:a16="http://schemas.microsoft.com/office/drawing/2014/main" id="{B7BDD567-D7AE-4155-B39C-E3390389D8E4}"/>
                    </a:ext>
                  </a:extLst>
                </p:cNvPr>
                <p:cNvSpPr/>
                <p:nvPr/>
              </p:nvSpPr>
              <p:spPr bwMode="auto">
                <a:xfrm>
                  <a:off x="4923552" y="2829629"/>
                  <a:ext cx="2042904" cy="20429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B36EA465-2060-4626-8527-85E00DF09B73}"/>
                    </a:ext>
                  </a:extLst>
                </p:cNvPr>
                <p:cNvSpPr txBox="1"/>
                <p:nvPr/>
              </p:nvSpPr>
              <p:spPr>
                <a:xfrm>
                  <a:off x="5339151" y="4376714"/>
                  <a:ext cx="1245014" cy="26053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Organization</a:t>
                  </a: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4" name="Graphic 23">
                <a:extLst>
                  <a:ext uri="{FF2B5EF4-FFF2-40B4-BE49-F238E27FC236}">
                    <a16:creationId xmlns:a16="http://schemas.microsoft.com/office/drawing/2014/main" id="{D934A825-4A73-4A84-9D7C-FF03E38D99A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16238" y="3082148"/>
                <a:ext cx="1037901" cy="1037901"/>
              </a:xfrm>
              <a:prstGeom prst="rect">
                <a:avLst/>
              </a:prstGeom>
            </p:spPr>
          </p:pic>
        </p:grpSp>
        <p:grpSp>
          <p:nvGrpSpPr>
            <p:cNvPr id="11" name="Group 10">
              <a:extLst>
                <a:ext uri="{FF2B5EF4-FFF2-40B4-BE49-F238E27FC236}">
                  <a16:creationId xmlns:a16="http://schemas.microsoft.com/office/drawing/2014/main" id="{A6EAE59F-DDB5-41CE-863B-2690A32192D8}"/>
                </a:ext>
              </a:extLst>
            </p:cNvPr>
            <p:cNvGrpSpPr/>
            <p:nvPr/>
          </p:nvGrpSpPr>
          <p:grpSpPr>
            <a:xfrm>
              <a:off x="2834234" y="2687745"/>
              <a:ext cx="2042904" cy="2042904"/>
              <a:chOff x="4923552" y="2829629"/>
              <a:chExt cx="2042904" cy="2042904"/>
            </a:xfrm>
            <a:solidFill>
              <a:srgbClr val="4CB1FF"/>
            </a:solidFill>
            <a:effectLst>
              <a:outerShdw blurRad="50800" dist="38100" dir="5400000" algn="t" rotWithShape="0">
                <a:prstClr val="black">
                  <a:alpha val="40000"/>
                </a:prstClr>
              </a:outerShdw>
            </a:effectLst>
          </p:grpSpPr>
          <p:sp>
            <p:nvSpPr>
              <p:cNvPr id="21" name="Oval 20">
                <a:extLst>
                  <a:ext uri="{FF2B5EF4-FFF2-40B4-BE49-F238E27FC236}">
                    <a16:creationId xmlns:a16="http://schemas.microsoft.com/office/drawing/2014/main" id="{3986C3D0-0F4A-4117-980C-68F76362F348}"/>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FFB2568D-A853-4181-A9FB-FF789BA2058C}"/>
                  </a:ext>
                </a:extLst>
              </p:cNvPr>
              <p:cNvSpPr txBox="1"/>
              <p:nvPr/>
            </p:nvSpPr>
            <p:spPr>
              <a:xfrm>
                <a:off x="5604431" y="4376714"/>
                <a:ext cx="814177" cy="26053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Facilities</a:t>
                </a:r>
              </a:p>
            </p:txBody>
          </p:sp>
        </p:grpSp>
        <p:grpSp>
          <p:nvGrpSpPr>
            <p:cNvPr id="12" name="Group 11">
              <a:extLst>
                <a:ext uri="{FF2B5EF4-FFF2-40B4-BE49-F238E27FC236}">
                  <a16:creationId xmlns:a16="http://schemas.microsoft.com/office/drawing/2014/main" id="{6DF64B83-E512-4330-960F-D4C1A126CC58}"/>
                </a:ext>
              </a:extLst>
            </p:cNvPr>
            <p:cNvGrpSpPr/>
            <p:nvPr/>
          </p:nvGrpSpPr>
          <p:grpSpPr>
            <a:xfrm>
              <a:off x="4892378" y="2728385"/>
              <a:ext cx="2042904" cy="2042904"/>
              <a:chOff x="4923552" y="2829629"/>
              <a:chExt cx="2042904" cy="2042904"/>
            </a:xfrm>
            <a:effectLst>
              <a:outerShdw blurRad="50800" dist="38100" dir="5400000" algn="t" rotWithShape="0">
                <a:prstClr val="black">
                  <a:alpha val="40000"/>
                </a:prstClr>
              </a:outerShdw>
            </a:effectLst>
          </p:grpSpPr>
          <p:sp>
            <p:nvSpPr>
              <p:cNvPr id="19" name="Oval 18">
                <a:extLst>
                  <a:ext uri="{FF2B5EF4-FFF2-40B4-BE49-F238E27FC236}">
                    <a16:creationId xmlns:a16="http://schemas.microsoft.com/office/drawing/2014/main" id="{F4146AF1-CE07-429B-A3F7-30E24EDAF049}"/>
                  </a:ext>
                </a:extLst>
              </p:cNvPr>
              <p:cNvSpPr/>
              <p:nvPr/>
            </p:nvSpPr>
            <p:spPr bwMode="auto">
              <a:xfrm>
                <a:off x="4923552" y="2829629"/>
                <a:ext cx="2042904" cy="2042904"/>
              </a:xfrm>
              <a:prstGeom prst="ellipse">
                <a:avLst/>
              </a:pr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A107D25-D541-496C-9A22-96334435D7B8}"/>
                  </a:ext>
                </a:extLst>
              </p:cNvPr>
              <p:cNvSpPr txBox="1"/>
              <p:nvPr/>
            </p:nvSpPr>
            <p:spPr>
              <a:xfrm>
                <a:off x="5232370" y="4359407"/>
                <a:ext cx="1472844" cy="26053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Reference data</a:t>
                </a:r>
              </a:p>
            </p:txBody>
          </p:sp>
        </p:grpSp>
        <p:pic>
          <p:nvPicPr>
            <p:cNvPr id="13" name="Graphic 12">
              <a:extLst>
                <a:ext uri="{FF2B5EF4-FFF2-40B4-BE49-F238E27FC236}">
                  <a16:creationId xmlns:a16="http://schemas.microsoft.com/office/drawing/2014/main" id="{0564B592-98FA-46CF-B966-73F3659385F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53280" y="2855086"/>
              <a:ext cx="1290785" cy="1290785"/>
            </a:xfrm>
            <a:prstGeom prst="rect">
              <a:avLst/>
            </a:prstGeom>
          </p:spPr>
        </p:pic>
        <p:pic>
          <p:nvPicPr>
            <p:cNvPr id="14" name="Graphic 13">
              <a:extLst>
                <a:ext uri="{FF2B5EF4-FFF2-40B4-BE49-F238E27FC236}">
                  <a16:creationId xmlns:a16="http://schemas.microsoft.com/office/drawing/2014/main" id="{79EFE6D1-FF2C-440D-B766-FD66DCEF112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440568" y="3059693"/>
              <a:ext cx="1082809" cy="1082809"/>
            </a:xfrm>
            <a:prstGeom prst="rect">
              <a:avLst/>
            </a:prstGeom>
          </p:spPr>
        </p:pic>
        <p:grpSp>
          <p:nvGrpSpPr>
            <p:cNvPr id="15" name="Group 14">
              <a:extLst>
                <a:ext uri="{FF2B5EF4-FFF2-40B4-BE49-F238E27FC236}">
                  <a16:creationId xmlns:a16="http://schemas.microsoft.com/office/drawing/2014/main" id="{DDEF6D28-94A8-41FB-B2F3-272D42C3F4ED}"/>
                </a:ext>
              </a:extLst>
            </p:cNvPr>
            <p:cNvGrpSpPr/>
            <p:nvPr/>
          </p:nvGrpSpPr>
          <p:grpSpPr>
            <a:xfrm>
              <a:off x="6955602" y="2758242"/>
              <a:ext cx="2042904" cy="2042904"/>
              <a:chOff x="4923552" y="2829629"/>
              <a:chExt cx="2042904" cy="2042904"/>
            </a:xfrm>
            <a:solidFill>
              <a:schemeClr val="accent1">
                <a:lumMod val="20000"/>
                <a:lumOff val="80000"/>
              </a:schemeClr>
            </a:solidFill>
            <a:effectLst>
              <a:outerShdw blurRad="50800" dist="38100" dir="5400000" algn="t" rotWithShape="0">
                <a:prstClr val="black">
                  <a:alpha val="40000"/>
                </a:prstClr>
              </a:outerShdw>
            </a:effectLst>
          </p:grpSpPr>
          <p:sp>
            <p:nvSpPr>
              <p:cNvPr id="17" name="Oval 16">
                <a:extLst>
                  <a:ext uri="{FF2B5EF4-FFF2-40B4-BE49-F238E27FC236}">
                    <a16:creationId xmlns:a16="http://schemas.microsoft.com/office/drawing/2014/main" id="{D7BB7B63-E638-4631-B984-95816372FF4B}"/>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3006679C-08EE-4AC1-95D8-65E1F3EC6AEC}"/>
                  </a:ext>
                </a:extLst>
              </p:cNvPr>
              <p:cNvSpPr txBox="1"/>
              <p:nvPr/>
            </p:nvSpPr>
            <p:spPr>
              <a:xfrm>
                <a:off x="5325489" y="4359407"/>
                <a:ext cx="1315221" cy="260537"/>
              </a:xfrm>
              <a:prstGeom prst="rect">
                <a:avLst/>
              </a:prstGeom>
              <a:grp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Libraries</a:t>
                </a: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6" name="Graphic 15">
              <a:extLst>
                <a:ext uri="{FF2B5EF4-FFF2-40B4-BE49-F238E27FC236}">
                  <a16:creationId xmlns:a16="http://schemas.microsoft.com/office/drawing/2014/main" id="{030DCDD3-97F7-4BCD-A52E-773CADE967F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383530" y="2923394"/>
              <a:ext cx="1311141" cy="1311141"/>
            </a:xfrm>
            <a:prstGeom prst="rect">
              <a:avLst/>
            </a:prstGeom>
          </p:spPr>
        </p:pic>
      </p:grpSp>
      <p:sp>
        <p:nvSpPr>
          <p:cNvPr id="30" name="Rectangle: Rounded Corners 125">
            <a:extLst>
              <a:ext uri="{FF2B5EF4-FFF2-40B4-BE49-F238E27FC236}">
                <a16:creationId xmlns:a16="http://schemas.microsoft.com/office/drawing/2014/main" id="{FCB44E4D-38FB-934A-B2F9-D42FDAEAD939}"/>
              </a:ext>
            </a:extLst>
          </p:cNvPr>
          <p:cNvSpPr/>
          <p:nvPr/>
        </p:nvSpPr>
        <p:spPr bwMode="auto">
          <a:xfrm>
            <a:off x="588263" y="2599161"/>
            <a:ext cx="32004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Identify</a:t>
            </a:r>
            <a:br>
              <a:rPr kumimoji="0" lang="en-US" sz="2000" b="0" i="0" u="none" strike="noStrike" kern="1200" cap="none" spc="0" normalizeH="0" baseline="0" noProof="0">
                <a:ln>
                  <a:noFill/>
                </a:ln>
                <a:solidFill>
                  <a:srgbClr val="FFFFFF"/>
                </a:solidFill>
                <a:effectLst/>
                <a:uLnTx/>
                <a:uFillTx/>
                <a:latin typeface="Segoe UI"/>
                <a:ea typeface="+mn-ea"/>
                <a:cs typeface="+mn-cs"/>
              </a:rPr>
            </a:br>
            <a:r>
              <a:rPr kumimoji="0" lang="en-US" sz="2000" b="1" i="0" u="none" strike="noStrike" kern="1200" cap="none" spc="0" normalizeH="0" baseline="0" noProof="0">
                <a:ln>
                  <a:noFill/>
                </a:ln>
                <a:solidFill>
                  <a:srgbClr val="50E6FF"/>
                </a:solidFill>
                <a:effectLst/>
                <a:uLnTx/>
                <a:uFillTx/>
                <a:latin typeface="Segoe UI"/>
                <a:ea typeface="+mn-ea"/>
                <a:cs typeface="+mn-cs"/>
              </a:rPr>
              <a:t>regulatory requirements </a:t>
            </a:r>
            <a:br>
              <a:rPr kumimoji="0" lang="en-US" sz="2000" b="1" i="0" u="none" strike="noStrike" kern="1200" cap="none" spc="0" normalizeH="0" baseline="0" noProof="0">
                <a:ln>
                  <a:noFill/>
                </a:ln>
                <a:solidFill>
                  <a:srgbClr val="50E6FF"/>
                </a:solidFill>
                <a:effectLst/>
                <a:uLnTx/>
                <a:uFillTx/>
                <a:latin typeface="Segoe UI"/>
                <a:ea typeface="+mn-ea"/>
                <a:cs typeface="+mn-cs"/>
              </a:rPr>
            </a:br>
            <a:r>
              <a:rPr kumimoji="0" lang="en-US" sz="2000" b="0" i="0" u="none" strike="noStrike" kern="1200" cap="none" spc="0" normalizeH="0" baseline="0" noProof="0">
                <a:ln>
                  <a:noFill/>
                </a:ln>
                <a:solidFill>
                  <a:srgbClr val="FFFFFF"/>
                </a:solidFill>
                <a:effectLst/>
                <a:uLnTx/>
                <a:uFillTx/>
                <a:latin typeface="Segoe UI"/>
                <a:ea typeface="+mn-ea"/>
                <a:cs typeface="+mn-cs"/>
              </a:rPr>
              <a:t>in countries where operations exist </a:t>
            </a:r>
          </a:p>
        </p:txBody>
      </p:sp>
      <p:sp>
        <p:nvSpPr>
          <p:cNvPr id="31" name="Rectangle: Rounded Corners 125">
            <a:extLst>
              <a:ext uri="{FF2B5EF4-FFF2-40B4-BE49-F238E27FC236}">
                <a16:creationId xmlns:a16="http://schemas.microsoft.com/office/drawing/2014/main" id="{75843B6D-68FF-0941-8684-38B89E206730}"/>
              </a:ext>
            </a:extLst>
          </p:cNvPr>
          <p:cNvSpPr/>
          <p:nvPr/>
        </p:nvSpPr>
        <p:spPr bwMode="auto">
          <a:xfrm>
            <a:off x="4495211" y="2599161"/>
            <a:ext cx="32004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Specify </a:t>
            </a:r>
            <a:r>
              <a:rPr kumimoji="0" lang="en-US" sz="2000" b="1" i="0" u="none" strike="noStrike" kern="1200" cap="none" spc="0" normalizeH="0" baseline="0" noProof="0">
                <a:ln>
                  <a:noFill/>
                </a:ln>
                <a:solidFill>
                  <a:srgbClr val="50E6FF"/>
                </a:solidFill>
                <a:effectLst/>
                <a:uLnTx/>
                <a:uFillTx/>
                <a:latin typeface="Segoe UI"/>
                <a:ea typeface="+mn-ea"/>
                <a:cs typeface="+mn-cs"/>
              </a:rPr>
              <a:t>units</a:t>
            </a:r>
            <a:br>
              <a:rPr kumimoji="0" lang="en-US" sz="2000" b="1" i="0" u="none" strike="noStrike" kern="1200" cap="none" spc="0" normalizeH="0" baseline="0" noProof="0">
                <a:ln>
                  <a:noFill/>
                </a:ln>
                <a:solidFill>
                  <a:srgbClr val="50E6FF"/>
                </a:solidFill>
                <a:effectLst/>
                <a:uLnTx/>
                <a:uFillTx/>
                <a:latin typeface="Segoe UI"/>
                <a:ea typeface="+mn-ea"/>
                <a:cs typeface="+mn-cs"/>
              </a:rPr>
            </a:br>
            <a:r>
              <a:rPr kumimoji="0" lang="en-US" sz="2000" b="1" i="0" u="none" strike="noStrike" kern="1200" cap="none" spc="0" normalizeH="0" baseline="0" noProof="0">
                <a:ln>
                  <a:noFill/>
                </a:ln>
                <a:solidFill>
                  <a:srgbClr val="50E6FF"/>
                </a:solidFill>
                <a:effectLst/>
                <a:uLnTx/>
                <a:uFillTx/>
                <a:latin typeface="Segoe UI"/>
                <a:ea typeface="+mn-ea"/>
                <a:cs typeface="+mn-cs"/>
              </a:rPr>
              <a:t>and conversions</a:t>
            </a:r>
            <a:br>
              <a:rPr kumimoji="0" lang="en-US" sz="2000" b="1" i="0" u="none" strike="noStrike" kern="1200" cap="none" spc="0" normalizeH="0" baseline="0" noProof="0">
                <a:ln>
                  <a:noFill/>
                </a:ln>
                <a:solidFill>
                  <a:srgbClr val="50E6FF"/>
                </a:solidFill>
                <a:effectLst/>
                <a:uLnTx/>
                <a:uFillTx/>
                <a:latin typeface="Segoe UI"/>
                <a:ea typeface="+mn-ea"/>
                <a:cs typeface="+mn-cs"/>
              </a:rPr>
            </a:br>
            <a:r>
              <a:rPr kumimoji="0" lang="en-US" sz="2000" b="0" i="0" u="none" strike="noStrike" kern="1200" cap="none" spc="0" normalizeH="0" baseline="0" noProof="0">
                <a:ln>
                  <a:noFill/>
                </a:ln>
                <a:solidFill>
                  <a:srgbClr val="FFFFFF"/>
                </a:solidFill>
                <a:effectLst/>
                <a:uLnTx/>
                <a:uFillTx/>
                <a:latin typeface="Segoe UI"/>
                <a:ea typeface="+mn-ea"/>
                <a:cs typeface="+mn-cs"/>
              </a:rPr>
              <a:t>to avoid calculation errors</a:t>
            </a:r>
          </a:p>
        </p:txBody>
      </p:sp>
      <p:sp>
        <p:nvSpPr>
          <p:cNvPr id="32" name="Rectangle: Rounded Corners 125">
            <a:extLst>
              <a:ext uri="{FF2B5EF4-FFF2-40B4-BE49-F238E27FC236}">
                <a16:creationId xmlns:a16="http://schemas.microsoft.com/office/drawing/2014/main" id="{46107E80-23E2-E841-93E9-76BCF9495E00}"/>
              </a:ext>
            </a:extLst>
          </p:cNvPr>
          <p:cNvSpPr/>
          <p:nvPr/>
        </p:nvSpPr>
        <p:spPr bwMode="auto">
          <a:xfrm>
            <a:off x="8402158" y="2599161"/>
            <a:ext cx="32004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Define the </a:t>
            </a:r>
            <a:r>
              <a:rPr kumimoji="0" lang="en-US" sz="2000" b="1" i="0" u="none" strike="noStrike" kern="1200" cap="none" spc="0" normalizeH="0" baseline="0" noProof="0">
                <a:ln>
                  <a:noFill/>
                </a:ln>
                <a:solidFill>
                  <a:srgbClr val="50E6FF"/>
                </a:solidFill>
                <a:effectLst/>
                <a:uLnTx/>
                <a:uFillTx/>
                <a:latin typeface="Segoe UI"/>
                <a:ea typeface="+mn-ea"/>
                <a:cs typeface="+mn-cs"/>
              </a:rPr>
              <a:t>solution landscape </a:t>
            </a:r>
            <a:r>
              <a:rPr kumimoji="0" lang="en-US" sz="2000" b="0" i="0" u="none" strike="noStrike" kern="1200" cap="none" spc="0" normalizeH="0" baseline="0" noProof="0">
                <a:ln>
                  <a:noFill/>
                </a:ln>
                <a:solidFill>
                  <a:srgbClr val="FFFFFF"/>
                </a:solidFill>
                <a:effectLst/>
                <a:uLnTx/>
                <a:uFillTx/>
                <a:latin typeface="Segoe UI"/>
                <a:ea typeface="+mn-ea"/>
                <a:cs typeface="+mn-cs"/>
              </a:rPr>
              <a:t>in terms of </a:t>
            </a:r>
            <a:r>
              <a:rPr kumimoji="0" lang="en-US" sz="2000" b="1" i="0" u="none" strike="noStrike" kern="1200" cap="none" spc="0" normalizeH="0" baseline="0" noProof="0">
                <a:ln>
                  <a:noFill/>
                </a:ln>
                <a:solidFill>
                  <a:srgbClr val="50E6FF"/>
                </a:solidFill>
                <a:effectLst/>
                <a:uLnTx/>
                <a:uFillTx/>
                <a:latin typeface="Segoe UI"/>
                <a:ea typeface="+mn-ea"/>
                <a:cs typeface="+mn-cs"/>
              </a:rPr>
              <a:t>reporting needs </a:t>
            </a:r>
            <a:r>
              <a:rPr kumimoji="0" lang="en-US" sz="2000" b="0" i="0" u="none" strike="noStrike" kern="1200" cap="none" spc="0" normalizeH="0" baseline="0" noProof="0">
                <a:ln>
                  <a:noFill/>
                </a:ln>
                <a:solidFill>
                  <a:srgbClr val="FFFFFF"/>
                </a:solidFill>
                <a:effectLst/>
                <a:uLnTx/>
                <a:uFillTx/>
                <a:latin typeface="Segoe UI"/>
                <a:ea typeface="+mn-ea"/>
                <a:cs typeface="+mn-cs"/>
              </a:rPr>
              <a:t>and level of </a:t>
            </a:r>
            <a:r>
              <a:rPr kumimoji="0" lang="en-US" sz="2000" b="1" i="0" u="none" strike="noStrike" kern="1200" cap="none" spc="0" normalizeH="0" baseline="0" noProof="0">
                <a:ln>
                  <a:noFill/>
                </a:ln>
                <a:solidFill>
                  <a:srgbClr val="50E6FF"/>
                </a:solidFill>
                <a:effectLst/>
                <a:uLnTx/>
                <a:uFillTx/>
                <a:latin typeface="Segoe UI"/>
                <a:ea typeface="+mn-ea"/>
                <a:cs typeface="+mn-cs"/>
              </a:rPr>
              <a:t>granularity</a:t>
            </a:r>
            <a:r>
              <a:rPr kumimoji="0" lang="en-US" sz="2000" b="0" i="0" u="none" strike="noStrike" kern="1200" cap="none" spc="0" normalizeH="0" baseline="0" noProof="0">
                <a:ln>
                  <a:noFill/>
                </a:ln>
                <a:solidFill>
                  <a:srgbClr val="FFFFFF"/>
                </a:solidFill>
                <a:effectLst/>
                <a:uLnTx/>
                <a:uFillTx/>
                <a:latin typeface="Segoe UI"/>
                <a:ea typeface="+mn-ea"/>
                <a:cs typeface="+mn-cs"/>
              </a:rPr>
              <a:t> </a:t>
            </a:r>
          </a:p>
        </p:txBody>
      </p:sp>
    </p:spTree>
    <p:extLst>
      <p:ext uri="{BB962C8B-B14F-4D97-AF65-F5344CB8AC3E}">
        <p14:creationId xmlns:p14="http://schemas.microsoft.com/office/powerpoint/2010/main" val="41317773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588263" y="457200"/>
            <a:ext cx="11018520" cy="800219"/>
          </a:xfrm>
        </p:spPr>
        <p:txBody>
          <a:bodyPr/>
          <a:lstStyle/>
          <a:p>
            <a:r>
              <a:rPr lang="en-US"/>
              <a:t>Real-world example</a:t>
            </a:r>
            <a:br>
              <a:rPr lang="en-US"/>
            </a:br>
            <a:r>
              <a:rPr lang="en-US" sz="2000">
                <a:solidFill>
                  <a:srgbClr val="074F88"/>
                </a:solidFill>
              </a:rPr>
              <a:t>Tracking emissions by segment within plants</a:t>
            </a:r>
            <a:endParaRPr lang="en-US"/>
          </a:p>
        </p:txBody>
      </p:sp>
      <p:sp>
        <p:nvSpPr>
          <p:cNvPr id="30" name="Rectangle: Rounded Corners 125">
            <a:extLst>
              <a:ext uri="{FF2B5EF4-FFF2-40B4-BE49-F238E27FC236}">
                <a16:creationId xmlns:a16="http://schemas.microsoft.com/office/drawing/2014/main" id="{FCB44E4D-38FB-934A-B2F9-D42FDAEAD939}"/>
              </a:ext>
            </a:extLst>
          </p:cNvPr>
          <p:cNvSpPr/>
          <p:nvPr/>
        </p:nvSpPr>
        <p:spPr bwMode="auto">
          <a:xfrm>
            <a:off x="586740" y="2438400"/>
            <a:ext cx="1788788" cy="2385882"/>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Plant</a:t>
            </a:r>
          </a:p>
        </p:txBody>
      </p:sp>
      <p:grpSp>
        <p:nvGrpSpPr>
          <p:cNvPr id="10" name="Group 9">
            <a:extLst>
              <a:ext uri="{FF2B5EF4-FFF2-40B4-BE49-F238E27FC236}">
                <a16:creationId xmlns:a16="http://schemas.microsoft.com/office/drawing/2014/main" id="{66F07BBA-D28F-10F2-DCC5-88D98F249CB2}"/>
              </a:ext>
            </a:extLst>
          </p:cNvPr>
          <p:cNvGrpSpPr/>
          <p:nvPr/>
        </p:nvGrpSpPr>
        <p:grpSpPr>
          <a:xfrm>
            <a:off x="3226695" y="2438399"/>
            <a:ext cx="1943729" cy="2363066"/>
            <a:chOff x="2895600" y="2599161"/>
            <a:chExt cx="1956318" cy="2354707"/>
          </a:xfrm>
        </p:grpSpPr>
        <p:sp>
          <p:nvSpPr>
            <p:cNvPr id="31" name="Rectangle: Rounded Corners 125">
              <a:extLst>
                <a:ext uri="{FF2B5EF4-FFF2-40B4-BE49-F238E27FC236}">
                  <a16:creationId xmlns:a16="http://schemas.microsoft.com/office/drawing/2014/main" id="{75843B6D-68FF-0941-8684-38B89E206730}"/>
                </a:ext>
              </a:extLst>
            </p:cNvPr>
            <p:cNvSpPr/>
            <p:nvPr/>
          </p:nvSpPr>
          <p:spPr bwMode="auto">
            <a:xfrm>
              <a:off x="2895600" y="2599161"/>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Product A</a:t>
              </a:r>
            </a:p>
          </p:txBody>
        </p:sp>
        <p:sp>
          <p:nvSpPr>
            <p:cNvPr id="33" name="Rectangle: Rounded Corners 125">
              <a:extLst>
                <a:ext uri="{FF2B5EF4-FFF2-40B4-BE49-F238E27FC236}">
                  <a16:creationId xmlns:a16="http://schemas.microsoft.com/office/drawing/2014/main" id="{A2DDCAB4-EDE0-4ECE-95CE-0CCF813B4655}"/>
                </a:ext>
              </a:extLst>
            </p:cNvPr>
            <p:cNvSpPr/>
            <p:nvPr/>
          </p:nvSpPr>
          <p:spPr bwMode="auto">
            <a:xfrm>
              <a:off x="2895600" y="3438920"/>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Product B</a:t>
              </a:r>
            </a:p>
          </p:txBody>
        </p:sp>
        <p:sp>
          <p:nvSpPr>
            <p:cNvPr id="34" name="Rectangle: Rounded Corners 125">
              <a:extLst>
                <a:ext uri="{FF2B5EF4-FFF2-40B4-BE49-F238E27FC236}">
                  <a16:creationId xmlns:a16="http://schemas.microsoft.com/office/drawing/2014/main" id="{BE28A6AD-9E53-4376-A656-B79C0D09A246}"/>
                </a:ext>
              </a:extLst>
            </p:cNvPr>
            <p:cNvSpPr/>
            <p:nvPr/>
          </p:nvSpPr>
          <p:spPr bwMode="auto">
            <a:xfrm>
              <a:off x="2895600" y="4278679"/>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Product C</a:t>
              </a:r>
            </a:p>
          </p:txBody>
        </p:sp>
      </p:grpSp>
      <p:grpSp>
        <p:nvGrpSpPr>
          <p:cNvPr id="9" name="Group 8">
            <a:extLst>
              <a:ext uri="{FF2B5EF4-FFF2-40B4-BE49-F238E27FC236}">
                <a16:creationId xmlns:a16="http://schemas.microsoft.com/office/drawing/2014/main" id="{318C8C3F-D53E-A0DE-D24C-11B3993BCB50}"/>
              </a:ext>
            </a:extLst>
          </p:cNvPr>
          <p:cNvGrpSpPr/>
          <p:nvPr/>
        </p:nvGrpSpPr>
        <p:grpSpPr>
          <a:xfrm>
            <a:off x="6021591" y="2465517"/>
            <a:ext cx="1943729" cy="2363066"/>
            <a:chOff x="5358881" y="2626183"/>
            <a:chExt cx="1956318" cy="2354707"/>
          </a:xfrm>
        </p:grpSpPr>
        <p:sp>
          <p:nvSpPr>
            <p:cNvPr id="38" name="Rectangle: Rounded Corners 125">
              <a:extLst>
                <a:ext uri="{FF2B5EF4-FFF2-40B4-BE49-F238E27FC236}">
                  <a16:creationId xmlns:a16="http://schemas.microsoft.com/office/drawing/2014/main" id="{BB7B3806-9C10-4EF1-AD3B-F844077B2450}"/>
                </a:ext>
              </a:extLst>
            </p:cNvPr>
            <p:cNvSpPr/>
            <p:nvPr/>
          </p:nvSpPr>
          <p:spPr bwMode="auto">
            <a:xfrm>
              <a:off x="5358881" y="2626183"/>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Energy source 1</a:t>
              </a:r>
            </a:p>
          </p:txBody>
        </p:sp>
        <p:sp>
          <p:nvSpPr>
            <p:cNvPr id="39" name="Rectangle: Rounded Corners 125">
              <a:extLst>
                <a:ext uri="{FF2B5EF4-FFF2-40B4-BE49-F238E27FC236}">
                  <a16:creationId xmlns:a16="http://schemas.microsoft.com/office/drawing/2014/main" id="{90FBFE38-F5B7-43C4-8173-90424E9FA136}"/>
                </a:ext>
              </a:extLst>
            </p:cNvPr>
            <p:cNvSpPr/>
            <p:nvPr/>
          </p:nvSpPr>
          <p:spPr bwMode="auto">
            <a:xfrm>
              <a:off x="5358881" y="3465942"/>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Energy source 2</a:t>
              </a:r>
            </a:p>
          </p:txBody>
        </p:sp>
        <p:sp>
          <p:nvSpPr>
            <p:cNvPr id="40" name="Rectangle: Rounded Corners 125">
              <a:extLst>
                <a:ext uri="{FF2B5EF4-FFF2-40B4-BE49-F238E27FC236}">
                  <a16:creationId xmlns:a16="http://schemas.microsoft.com/office/drawing/2014/main" id="{BC66662A-088C-41AC-B2E4-D1E0731AC6D4}"/>
                </a:ext>
              </a:extLst>
            </p:cNvPr>
            <p:cNvSpPr/>
            <p:nvPr/>
          </p:nvSpPr>
          <p:spPr bwMode="auto">
            <a:xfrm>
              <a:off x="5358881" y="4305701"/>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Energy source 3</a:t>
              </a:r>
            </a:p>
          </p:txBody>
        </p:sp>
      </p:grpSp>
      <p:sp>
        <p:nvSpPr>
          <p:cNvPr id="41" name="Rectangle: Rounded Corners 125">
            <a:extLst>
              <a:ext uri="{FF2B5EF4-FFF2-40B4-BE49-F238E27FC236}">
                <a16:creationId xmlns:a16="http://schemas.microsoft.com/office/drawing/2014/main" id="{1D9CED76-CEE8-486F-B5A4-8FAFCBD3FAB0}"/>
              </a:ext>
            </a:extLst>
          </p:cNvPr>
          <p:cNvSpPr/>
          <p:nvPr/>
        </p:nvSpPr>
        <p:spPr bwMode="auto">
          <a:xfrm>
            <a:off x="8816488" y="2465518"/>
            <a:ext cx="2296012" cy="2385882"/>
          </a:xfrm>
          <a:prstGeom prst="roundRect">
            <a:avLst>
              <a:gd name="adj" fmla="val 5556"/>
            </a:avLst>
          </a:prstGeom>
          <a:solidFill>
            <a:schemeClr val="bg2"/>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mn-cs"/>
              </a:rPr>
              <a:t>Total emissions per plant</a:t>
            </a:r>
          </a:p>
        </p:txBody>
      </p:sp>
      <p:grpSp>
        <p:nvGrpSpPr>
          <p:cNvPr id="11" name="Group 10">
            <a:extLst>
              <a:ext uri="{FF2B5EF4-FFF2-40B4-BE49-F238E27FC236}">
                <a16:creationId xmlns:a16="http://schemas.microsoft.com/office/drawing/2014/main" id="{47034F76-D350-4EBD-3952-85CE0A124618}"/>
              </a:ext>
            </a:extLst>
          </p:cNvPr>
          <p:cNvGrpSpPr/>
          <p:nvPr/>
        </p:nvGrpSpPr>
        <p:grpSpPr>
          <a:xfrm>
            <a:off x="5461586" y="2808688"/>
            <a:ext cx="268843" cy="1673290"/>
            <a:chOff x="5484326" y="2978679"/>
            <a:chExt cx="270584" cy="1673290"/>
          </a:xfrm>
        </p:grpSpPr>
        <p:cxnSp>
          <p:nvCxnSpPr>
            <p:cNvPr id="44" name="Straight Arrow Connector 43">
              <a:extLst>
                <a:ext uri="{FF2B5EF4-FFF2-40B4-BE49-F238E27FC236}">
                  <a16:creationId xmlns:a16="http://schemas.microsoft.com/office/drawing/2014/main" id="{B55BD746-6DD6-4736-AFEC-8D69CB41F4EE}"/>
                </a:ext>
              </a:extLst>
            </p:cNvPr>
            <p:cNvCxnSpPr/>
            <p:nvPr/>
          </p:nvCxnSpPr>
          <p:spPr>
            <a:xfrm>
              <a:off x="5484326" y="297867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BB3CE3C-BCBC-43C7-BB07-09246E93A0F1}"/>
                </a:ext>
              </a:extLst>
            </p:cNvPr>
            <p:cNvCxnSpPr/>
            <p:nvPr/>
          </p:nvCxnSpPr>
          <p:spPr>
            <a:xfrm>
              <a:off x="5506093" y="3774896"/>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6AA4890-0F55-4C12-9B36-1CFBBA4A8B2D}"/>
                </a:ext>
              </a:extLst>
            </p:cNvPr>
            <p:cNvCxnSpPr/>
            <p:nvPr/>
          </p:nvCxnSpPr>
          <p:spPr>
            <a:xfrm>
              <a:off x="5496763" y="465196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0587224A-FA5F-135B-AC44-7F266C8BF4F6}"/>
              </a:ext>
            </a:extLst>
          </p:cNvPr>
          <p:cNvGrpSpPr/>
          <p:nvPr/>
        </p:nvGrpSpPr>
        <p:grpSpPr>
          <a:xfrm>
            <a:off x="8256482" y="2808688"/>
            <a:ext cx="268843" cy="1673290"/>
            <a:chOff x="5484326" y="2978679"/>
            <a:chExt cx="270584" cy="1673290"/>
          </a:xfrm>
        </p:grpSpPr>
        <p:cxnSp>
          <p:nvCxnSpPr>
            <p:cNvPr id="28" name="Straight Arrow Connector 27">
              <a:extLst>
                <a:ext uri="{FF2B5EF4-FFF2-40B4-BE49-F238E27FC236}">
                  <a16:creationId xmlns:a16="http://schemas.microsoft.com/office/drawing/2014/main" id="{9DCF806B-E5E7-6A04-DCAB-0F89CDCA645B}"/>
                </a:ext>
              </a:extLst>
            </p:cNvPr>
            <p:cNvCxnSpPr/>
            <p:nvPr/>
          </p:nvCxnSpPr>
          <p:spPr>
            <a:xfrm>
              <a:off x="5484326" y="2978679"/>
              <a:ext cx="248817" cy="0"/>
            </a:xfrm>
            <a:prstGeom prst="straightConnector1">
              <a:avLst/>
            </a:prstGeom>
            <a:ln w="1270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EDC07BE-5D00-A6EE-19E9-1D57DDCE45D3}"/>
                </a:ext>
              </a:extLst>
            </p:cNvPr>
            <p:cNvCxnSpPr/>
            <p:nvPr/>
          </p:nvCxnSpPr>
          <p:spPr>
            <a:xfrm>
              <a:off x="5506093" y="3774896"/>
              <a:ext cx="248817" cy="0"/>
            </a:xfrm>
            <a:prstGeom prst="straightConnector1">
              <a:avLst/>
            </a:prstGeom>
            <a:ln w="1270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F1F8DE-0B1C-875D-C074-F39A44DA6CDF}"/>
                </a:ext>
              </a:extLst>
            </p:cNvPr>
            <p:cNvCxnSpPr/>
            <p:nvPr/>
          </p:nvCxnSpPr>
          <p:spPr>
            <a:xfrm>
              <a:off x="5496763" y="4651969"/>
              <a:ext cx="248817" cy="0"/>
            </a:xfrm>
            <a:prstGeom prst="straightConnector1">
              <a:avLst/>
            </a:prstGeom>
            <a:ln w="1270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8657CA8-84CC-DBB6-3A17-229ED83F7A70}"/>
              </a:ext>
            </a:extLst>
          </p:cNvPr>
          <p:cNvGrpSpPr/>
          <p:nvPr/>
        </p:nvGrpSpPr>
        <p:grpSpPr>
          <a:xfrm>
            <a:off x="2666690" y="2808688"/>
            <a:ext cx="268843" cy="1673290"/>
            <a:chOff x="5484326" y="2978679"/>
            <a:chExt cx="270584" cy="1673290"/>
          </a:xfrm>
        </p:grpSpPr>
        <p:cxnSp>
          <p:nvCxnSpPr>
            <p:cNvPr id="36" name="Straight Arrow Connector 35">
              <a:extLst>
                <a:ext uri="{FF2B5EF4-FFF2-40B4-BE49-F238E27FC236}">
                  <a16:creationId xmlns:a16="http://schemas.microsoft.com/office/drawing/2014/main" id="{6900613A-02A4-7B00-1D68-2EBC7919DF8A}"/>
                </a:ext>
              </a:extLst>
            </p:cNvPr>
            <p:cNvCxnSpPr/>
            <p:nvPr/>
          </p:nvCxnSpPr>
          <p:spPr>
            <a:xfrm>
              <a:off x="5484326" y="297867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EC6BF1-3C3A-F257-E709-5B27BC2488D3}"/>
                </a:ext>
              </a:extLst>
            </p:cNvPr>
            <p:cNvCxnSpPr/>
            <p:nvPr/>
          </p:nvCxnSpPr>
          <p:spPr>
            <a:xfrm>
              <a:off x="5506093" y="3774896"/>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F7C29E9-1851-043F-4B33-E4C52BB4E7C3}"/>
                </a:ext>
              </a:extLst>
            </p:cNvPr>
            <p:cNvCxnSpPr/>
            <p:nvPr/>
          </p:nvCxnSpPr>
          <p:spPr>
            <a:xfrm>
              <a:off x="5496763" y="465196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035174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Rounded Corners 125">
            <a:extLst>
              <a:ext uri="{FF2B5EF4-FFF2-40B4-BE49-F238E27FC236}">
                <a16:creationId xmlns:a16="http://schemas.microsoft.com/office/drawing/2014/main" id="{89E8AE18-B4E5-1195-23A5-169F566CEE03}"/>
              </a:ext>
            </a:extLst>
          </p:cNvPr>
          <p:cNvSpPr/>
          <p:nvPr/>
        </p:nvSpPr>
        <p:spPr bwMode="auto">
          <a:xfrm>
            <a:off x="7868890" y="5653206"/>
            <a:ext cx="3681295" cy="879906"/>
          </a:xfrm>
          <a:prstGeom prst="roundRect">
            <a:avLst>
              <a:gd name="adj" fmla="val 5556"/>
            </a:avLst>
          </a:prstGeom>
          <a:solidFill>
            <a:srgbClr val="107C10"/>
          </a:solidFill>
          <a:ln w="190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125">
            <a:extLst>
              <a:ext uri="{FF2B5EF4-FFF2-40B4-BE49-F238E27FC236}">
                <a16:creationId xmlns:a16="http://schemas.microsoft.com/office/drawing/2014/main" id="{477D75FE-B236-9A53-5617-7DA461F9018A}"/>
              </a:ext>
            </a:extLst>
          </p:cNvPr>
          <p:cNvSpPr/>
          <p:nvPr/>
        </p:nvSpPr>
        <p:spPr bwMode="auto">
          <a:xfrm>
            <a:off x="7861957" y="3637291"/>
            <a:ext cx="3681295" cy="1923718"/>
          </a:xfrm>
          <a:prstGeom prst="roundRect">
            <a:avLst>
              <a:gd name="adj" fmla="val 5556"/>
            </a:avLst>
          </a:prstGeom>
          <a:solidFill>
            <a:srgbClr val="32528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Rounded Corners 125">
            <a:extLst>
              <a:ext uri="{FF2B5EF4-FFF2-40B4-BE49-F238E27FC236}">
                <a16:creationId xmlns:a16="http://schemas.microsoft.com/office/drawing/2014/main" id="{8495B207-36FA-BB08-7DA7-B26B2E6FC99C}"/>
              </a:ext>
            </a:extLst>
          </p:cNvPr>
          <p:cNvSpPr/>
          <p:nvPr/>
        </p:nvSpPr>
        <p:spPr bwMode="auto">
          <a:xfrm>
            <a:off x="753362" y="3637291"/>
            <a:ext cx="6716019" cy="2895821"/>
          </a:xfrm>
          <a:prstGeom prst="roundRect">
            <a:avLst>
              <a:gd name="adj" fmla="val 5556"/>
            </a:avLst>
          </a:prstGeom>
          <a:solidFill>
            <a:srgbClr val="263E64"/>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Rectangle: Rounded Corners 125">
            <a:extLst>
              <a:ext uri="{FF2B5EF4-FFF2-40B4-BE49-F238E27FC236}">
                <a16:creationId xmlns:a16="http://schemas.microsoft.com/office/drawing/2014/main" id="{FEAEF3BA-E638-A765-997A-4B3CAD8D8ADE}"/>
              </a:ext>
            </a:extLst>
          </p:cNvPr>
          <p:cNvSpPr/>
          <p:nvPr/>
        </p:nvSpPr>
        <p:spPr bwMode="auto">
          <a:xfrm>
            <a:off x="658983" y="1068779"/>
            <a:ext cx="10789890" cy="2276092"/>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lang="en-US"/>
          </a:p>
        </p:txBody>
      </p:sp>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p:txBody>
          <a:bodyPr/>
          <a:lstStyle/>
          <a:p>
            <a:r>
              <a:rPr lang="en-US"/>
              <a:t>Processes and data flow</a:t>
            </a:r>
          </a:p>
        </p:txBody>
      </p:sp>
      <p:grpSp>
        <p:nvGrpSpPr>
          <p:cNvPr id="109" name="Group 108">
            <a:extLst>
              <a:ext uri="{FF2B5EF4-FFF2-40B4-BE49-F238E27FC236}">
                <a16:creationId xmlns:a16="http://schemas.microsoft.com/office/drawing/2014/main" id="{2388AF37-AFA5-48CD-A59A-06FA88BC15C4}"/>
              </a:ext>
            </a:extLst>
          </p:cNvPr>
          <p:cNvGrpSpPr/>
          <p:nvPr/>
        </p:nvGrpSpPr>
        <p:grpSpPr>
          <a:xfrm>
            <a:off x="1884992" y="1219812"/>
            <a:ext cx="9197248" cy="1966921"/>
            <a:chOff x="2003784" y="1209017"/>
            <a:chExt cx="9197248" cy="1966921"/>
          </a:xfrm>
        </p:grpSpPr>
        <p:sp>
          <p:nvSpPr>
            <p:cNvPr id="100" name="Rectangle: Rounded Corners 99">
              <a:extLst>
                <a:ext uri="{FF2B5EF4-FFF2-40B4-BE49-F238E27FC236}">
                  <a16:creationId xmlns:a16="http://schemas.microsoft.com/office/drawing/2014/main" id="{EF0FF5BC-6FC1-4F47-8F8F-EEBAE677547C}"/>
                </a:ext>
              </a:extLst>
            </p:cNvPr>
            <p:cNvSpPr/>
            <p:nvPr/>
          </p:nvSpPr>
          <p:spPr bwMode="auto">
            <a:xfrm>
              <a:off x="2003784"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lang="en-US" sz="1600">
                  <a:solidFill>
                    <a:schemeClr val="tx2"/>
                  </a:solidFill>
                  <a:latin typeface="+mj-lt"/>
                </a:rPr>
                <a:t>System</a:t>
              </a:r>
              <a:br>
                <a:rPr lang="en-US" sz="1600">
                  <a:solidFill>
                    <a:schemeClr val="tx2"/>
                  </a:solidFill>
                  <a:latin typeface="+mj-lt"/>
                </a:rPr>
              </a:br>
              <a:endParaRPr lang="en-US" sz="1600">
                <a:solidFill>
                  <a:schemeClr val="tx2"/>
                </a:solidFill>
                <a:latin typeface="+mj-lt"/>
              </a:endParaRP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Unit groups and conversions; report settings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79" name="Graphic 278">
              <a:extLst>
                <a:ext uri="{FF2B5EF4-FFF2-40B4-BE49-F238E27FC236}">
                  <a16:creationId xmlns:a16="http://schemas.microsoft.com/office/drawing/2014/main" id="{7A282355-67A0-456C-B6A5-74F4A65CBA1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07178" y="1351022"/>
              <a:ext cx="299996" cy="299996"/>
            </a:xfrm>
            <a:prstGeom prst="rect">
              <a:avLst/>
            </a:prstGeom>
          </p:spPr>
        </p:pic>
        <p:sp>
          <p:nvSpPr>
            <p:cNvPr id="71" name="Rectangle: Rounded Corners 70">
              <a:extLst>
                <a:ext uri="{FF2B5EF4-FFF2-40B4-BE49-F238E27FC236}">
                  <a16:creationId xmlns:a16="http://schemas.microsoft.com/office/drawing/2014/main" id="{39C5E3B6-D0FC-4516-806E-2BCC4E9CF0C7}"/>
                </a:ext>
              </a:extLst>
            </p:cNvPr>
            <p:cNvSpPr/>
            <p:nvPr/>
          </p:nvSpPr>
          <p:spPr bwMode="auto">
            <a:xfrm>
              <a:off x="4344450"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lang="en-US" sz="1600">
                  <a:solidFill>
                    <a:schemeClr val="tx2"/>
                  </a:solidFill>
                  <a:latin typeface="+mj-lt"/>
                </a:rPr>
                <a:t>Reference</a:t>
              </a:r>
              <a:br>
                <a:rPr lang="en-US" sz="1600">
                  <a:solidFill>
                    <a:schemeClr val="tx2"/>
                  </a:solidFill>
                  <a:latin typeface="+mj-lt"/>
                </a:rPr>
              </a:br>
              <a:r>
                <a:rPr lang="en-US" sz="1600">
                  <a:solidFill>
                    <a:schemeClr val="tx2"/>
                  </a:solidFill>
                  <a:latin typeface="+mj-lt"/>
                </a:rPr>
                <a:t>data</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Types of instruments, vehicles, fuels, or industrial processes</a:t>
              </a:r>
            </a:p>
          </p:txBody>
        </p:sp>
        <p:pic>
          <p:nvPicPr>
            <p:cNvPr id="5" name="Graphic 4">
              <a:extLst>
                <a:ext uri="{FF2B5EF4-FFF2-40B4-BE49-F238E27FC236}">
                  <a16:creationId xmlns:a16="http://schemas.microsoft.com/office/drawing/2014/main" id="{46A20346-6746-4347-A5FC-14BA37E3ADF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37822" y="1435560"/>
              <a:ext cx="294726" cy="294726"/>
            </a:xfrm>
            <a:prstGeom prst="rect">
              <a:avLst/>
            </a:prstGeom>
          </p:spPr>
        </p:pic>
        <p:sp>
          <p:nvSpPr>
            <p:cNvPr id="110" name="Rectangle: Rounded Corners 109">
              <a:extLst>
                <a:ext uri="{FF2B5EF4-FFF2-40B4-BE49-F238E27FC236}">
                  <a16:creationId xmlns:a16="http://schemas.microsoft.com/office/drawing/2014/main" id="{FFAEB408-3CB3-444D-9D58-DA98A05E94AE}"/>
                </a:ext>
              </a:extLst>
            </p:cNvPr>
            <p:cNvSpPr/>
            <p:nvPr/>
          </p:nvSpPr>
          <p:spPr bwMode="auto">
            <a:xfrm>
              <a:off x="6675461"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1" indent="0" fontAlgn="auto">
                <a:lnSpc>
                  <a:spcPct val="100000"/>
                </a:lnSpc>
                <a:spcBef>
                  <a:spcPts val="0"/>
                </a:spcBef>
                <a:spcAft>
                  <a:spcPts val="0"/>
                </a:spcAft>
                <a:buClrTx/>
                <a:buSzTx/>
                <a:buFontTx/>
                <a:buNone/>
                <a:tabLst/>
                <a:defRPr/>
              </a:pPr>
              <a:r>
                <a:rPr lang="en-US" sz="1600">
                  <a:solidFill>
                    <a:schemeClr val="tx2"/>
                  </a:solidFill>
                  <a:latin typeface="+mj-lt"/>
                </a:rPr>
                <a:t>Organization</a:t>
              </a:r>
            </a:p>
            <a:p>
              <a:pPr marR="0" lvl="1" indent="0" fontAlgn="auto">
                <a:lnSpc>
                  <a:spcPct val="100000"/>
                </a:lnSpc>
                <a:spcBef>
                  <a:spcPts val="0"/>
                </a:spcBef>
                <a:spcAft>
                  <a:spcPts val="0"/>
                </a:spcAft>
                <a:buClrTx/>
                <a:buSzTx/>
                <a:buFontTx/>
                <a:buNone/>
                <a:tabLst/>
                <a:defRPr/>
              </a:pPr>
              <a:r>
                <a:rPr lang="en-US" sz="1600">
                  <a:solidFill>
                    <a:schemeClr val="tx2"/>
                  </a:solidFill>
                  <a:latin typeface="+mj-lt"/>
                </a:rPr>
                <a:t>data</a:t>
              </a:r>
              <a:endParaRPr lang="en-US" sz="1200">
                <a:solidFill>
                  <a:srgbClr val="000000"/>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Defines organizational and facility information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Graphic 5">
              <a:extLst>
                <a:ext uri="{FF2B5EF4-FFF2-40B4-BE49-F238E27FC236}">
                  <a16:creationId xmlns:a16="http://schemas.microsoft.com/office/drawing/2014/main" id="{85C0138E-217A-4492-96FC-17AC99E03CF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89650" y="1436562"/>
              <a:ext cx="340564" cy="340564"/>
            </a:xfrm>
            <a:prstGeom prst="rect">
              <a:avLst/>
            </a:prstGeom>
          </p:spPr>
        </p:pic>
        <p:sp>
          <p:nvSpPr>
            <p:cNvPr id="120" name="Rectangle: Rounded Corners 119">
              <a:extLst>
                <a:ext uri="{FF2B5EF4-FFF2-40B4-BE49-F238E27FC236}">
                  <a16:creationId xmlns:a16="http://schemas.microsoft.com/office/drawing/2014/main" id="{D7A8A2F3-B9EC-48B9-A743-22B6B77FB338}"/>
                </a:ext>
              </a:extLst>
            </p:cNvPr>
            <p:cNvSpPr/>
            <p:nvPr/>
          </p:nvSpPr>
          <p:spPr bwMode="auto">
            <a:xfrm>
              <a:off x="9006472"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lang="en-US" sz="1600">
                  <a:solidFill>
                    <a:schemeClr val="tx2"/>
                  </a:solidFill>
                  <a:latin typeface="+mj-lt"/>
                </a:rPr>
                <a:t>Libraries</a:t>
              </a:r>
              <a:br>
                <a:rPr lang="en-US" sz="1600">
                  <a:solidFill>
                    <a:schemeClr val="tx2"/>
                  </a:solidFill>
                  <a:latin typeface="+mj-lt"/>
                </a:rPr>
              </a:br>
              <a:endParaRPr lang="en-US" sz="1600">
                <a:solidFill>
                  <a:schemeClr val="tx2"/>
                </a:solidFill>
                <a:latin typeface="+mj-lt"/>
              </a:endParaRP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Emissions factors and factor mappings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A6D65B2D-F0FD-4792-8A96-75956D290F45}"/>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145134" y="1408422"/>
              <a:ext cx="320523" cy="320523"/>
            </a:xfrm>
            <a:prstGeom prst="rect">
              <a:avLst/>
            </a:prstGeom>
          </p:spPr>
        </p:pic>
      </p:grpSp>
      <p:grpSp>
        <p:nvGrpSpPr>
          <p:cNvPr id="12" name="Group 11">
            <a:extLst>
              <a:ext uri="{FF2B5EF4-FFF2-40B4-BE49-F238E27FC236}">
                <a16:creationId xmlns:a16="http://schemas.microsoft.com/office/drawing/2014/main" id="{A157A2B8-291E-4199-9016-D90308172BB1}"/>
              </a:ext>
            </a:extLst>
          </p:cNvPr>
          <p:cNvGrpSpPr/>
          <p:nvPr/>
        </p:nvGrpSpPr>
        <p:grpSpPr>
          <a:xfrm>
            <a:off x="1884992" y="3186733"/>
            <a:ext cx="8106318" cy="3146542"/>
            <a:chOff x="1719892" y="3186733"/>
            <a:chExt cx="8106318" cy="3146542"/>
          </a:xfrm>
        </p:grpSpPr>
        <p:grpSp>
          <p:nvGrpSpPr>
            <p:cNvPr id="115" name="Group 114">
              <a:extLst>
                <a:ext uri="{FF2B5EF4-FFF2-40B4-BE49-F238E27FC236}">
                  <a16:creationId xmlns:a16="http://schemas.microsoft.com/office/drawing/2014/main" id="{8CAC9B59-1741-4737-AB63-CC78667E2589}"/>
                </a:ext>
              </a:extLst>
            </p:cNvPr>
            <p:cNvGrpSpPr/>
            <p:nvPr/>
          </p:nvGrpSpPr>
          <p:grpSpPr>
            <a:xfrm>
              <a:off x="1719892" y="3830113"/>
              <a:ext cx="5340040" cy="2503162"/>
              <a:chOff x="1719892" y="3830113"/>
              <a:chExt cx="5340040" cy="2503162"/>
            </a:xfrm>
          </p:grpSpPr>
          <p:sp>
            <p:nvSpPr>
              <p:cNvPr id="81" name="Rectangle: Rounded Corners 80">
                <a:extLst>
                  <a:ext uri="{FF2B5EF4-FFF2-40B4-BE49-F238E27FC236}">
                    <a16:creationId xmlns:a16="http://schemas.microsoft.com/office/drawing/2014/main" id="{B5AEF7C2-1BEF-4C13-ADFB-BD8A895034A7}"/>
                  </a:ext>
                </a:extLst>
              </p:cNvPr>
              <p:cNvSpPr/>
              <p:nvPr/>
            </p:nvSpPr>
            <p:spPr bwMode="auto">
              <a:xfrm>
                <a:off x="1719892" y="3835431"/>
                <a:ext cx="2194560" cy="2497844"/>
              </a:xfrm>
              <a:prstGeom prst="roundRect">
                <a:avLst>
                  <a:gd name="adj" fmla="val 0"/>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kumimoji="0" lang="en-US" sz="1800" b="0" i="0" u="none" strike="noStrike" kern="1200" cap="none" spc="0" normalizeH="0" baseline="0" noProof="0">
                    <a:ln>
                      <a:noFill/>
                    </a:ln>
                    <a:solidFill>
                      <a:schemeClr val="tx1"/>
                    </a:solidFill>
                    <a:effectLst/>
                    <a:uLnTx/>
                    <a:uFillTx/>
                    <a:latin typeface="+mj-lt"/>
                    <a:ea typeface="+mn-ea"/>
                    <a:cs typeface="+mn-cs"/>
                  </a:rPr>
                  <a:t>Activity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mn-cs"/>
                  </a:rPr>
                  <a:t>Activity data reflects </a:t>
                </a:r>
                <a:r>
                  <a:rPr kumimoji="0" lang="en-US" sz="1200" b="1" i="0" u="none" strike="noStrike" kern="1200" cap="none" spc="0" normalizeH="0" baseline="0" noProof="0">
                    <a:ln>
                      <a:noFill/>
                    </a:ln>
                    <a:solidFill>
                      <a:schemeClr val="tx1"/>
                    </a:solidFill>
                    <a:effectLst/>
                    <a:uLnTx/>
                    <a:uFillTx/>
                    <a:latin typeface="Segoe UI"/>
                    <a:ea typeface="+mn-ea"/>
                    <a:cs typeface="+mn-cs"/>
                  </a:rPr>
                  <a:t>operational boundaries </a:t>
                </a:r>
                <a:r>
                  <a:rPr kumimoji="0" lang="en-US" sz="1200" b="0" i="0" u="none" strike="noStrike" kern="1200" cap="none" spc="0" normalizeH="0" baseline="0" noProof="0">
                    <a:ln>
                      <a:noFill/>
                    </a:ln>
                    <a:solidFill>
                      <a:schemeClr val="tx1"/>
                    </a:solidFill>
                    <a:effectLst/>
                    <a:uLnTx/>
                    <a:uFillTx/>
                    <a:latin typeface="Segoe UI"/>
                    <a:ea typeface="+mn-ea"/>
                    <a:cs typeface="+mn-cs"/>
                  </a:rPr>
                  <a:t>and is organized into</a:t>
                </a:r>
                <a:r>
                  <a:rPr kumimoji="0" lang="en-US" sz="1200" b="1" i="0" u="none" strike="noStrike" kern="1200" cap="none" spc="0" normalizeH="0" baseline="0" noProof="0">
                    <a:ln>
                      <a:noFill/>
                    </a:ln>
                    <a:solidFill>
                      <a:schemeClr val="tx1"/>
                    </a:solidFill>
                    <a:effectLst/>
                    <a:uLnTx/>
                    <a:uFillTx/>
                    <a:latin typeface="Segoe UI"/>
                    <a:ea typeface="+mn-ea"/>
                    <a:cs typeface="+mn-cs"/>
                  </a:rPr>
                  <a:t> </a:t>
                </a:r>
                <a:br>
                  <a:rPr kumimoji="0" lang="en-US" sz="1200" b="1" i="0" u="none" strike="noStrike" kern="1200" cap="none" spc="0" normalizeH="0" baseline="0" noProof="0">
                    <a:ln>
                      <a:noFill/>
                    </a:ln>
                    <a:solidFill>
                      <a:schemeClr val="tx1"/>
                    </a:solidFill>
                    <a:effectLst/>
                    <a:uLnTx/>
                    <a:uFillTx/>
                    <a:latin typeface="Segoe UI"/>
                    <a:ea typeface="+mn-ea"/>
                    <a:cs typeface="+mn-cs"/>
                  </a:rPr>
                </a:br>
                <a:r>
                  <a:rPr kumimoji="0" lang="en-US" sz="1200" b="1" i="0" u="none" strike="noStrike" kern="1200" cap="none" spc="0" normalizeH="0" baseline="0" noProof="0">
                    <a:ln>
                      <a:noFill/>
                    </a:ln>
                    <a:solidFill>
                      <a:schemeClr val="tx1"/>
                    </a:solidFill>
                    <a:effectLst/>
                    <a:uLnTx/>
                    <a:uFillTx/>
                    <a:latin typeface="Segoe UI"/>
                    <a:ea typeface="+mn-ea"/>
                    <a:cs typeface="+mn-cs"/>
                  </a:rPr>
                  <a:t>8 sources of Scope 1 and 2 emissions</a:t>
                </a:r>
                <a:r>
                  <a:rPr kumimoji="0" lang="en-US" sz="1200" b="0" i="0" u="none" strike="noStrike" kern="1200" cap="none" spc="0" normalizeH="0" baseline="0" noProof="0">
                    <a:ln>
                      <a:noFill/>
                    </a:ln>
                    <a:solidFill>
                      <a:schemeClr val="tx1"/>
                    </a:solidFill>
                    <a:effectLst/>
                    <a:uLnTx/>
                    <a:uFillTx/>
                    <a:latin typeface="Segoe UI"/>
                    <a:ea typeface="+mn-ea"/>
                    <a:cs typeface="+mn-cs"/>
                  </a:rPr>
                  <a:t> and </a:t>
                </a:r>
                <a:br>
                  <a:rPr kumimoji="0" lang="en-US" sz="1200" b="1" i="0" u="none" strike="noStrike" kern="1200" cap="none" spc="0" normalizeH="0" baseline="0" noProof="0">
                    <a:ln>
                      <a:noFill/>
                    </a:ln>
                    <a:solidFill>
                      <a:schemeClr val="tx1"/>
                    </a:solidFill>
                    <a:effectLst/>
                    <a:uLnTx/>
                    <a:uFillTx/>
                    <a:latin typeface="Segoe UI"/>
                    <a:ea typeface="+mn-ea"/>
                    <a:cs typeface="+mn-cs"/>
                  </a:rPr>
                </a:br>
                <a:r>
                  <a:rPr kumimoji="0" lang="en-US" sz="1200" b="1" i="0" u="none" strike="noStrike" kern="1200" cap="none" spc="0" normalizeH="0" baseline="0" noProof="0">
                    <a:ln>
                      <a:noFill/>
                    </a:ln>
                    <a:solidFill>
                      <a:schemeClr val="tx1"/>
                    </a:solidFill>
                    <a:effectLst/>
                    <a:uLnTx/>
                    <a:uFillTx/>
                    <a:latin typeface="Segoe UI"/>
                    <a:ea typeface="+mn-ea"/>
                    <a:cs typeface="+mn-cs"/>
                  </a:rPr>
                  <a:t>15 categories of Scope 3 emissions</a:t>
                </a:r>
                <a:endParaRPr kumimoji="0" lang="en-US" sz="1200" b="0" i="0" u="none" strike="noStrike" kern="1200" cap="none" spc="0" normalizeH="0" baseline="0" noProof="0">
                  <a:ln>
                    <a:noFill/>
                  </a:ln>
                  <a:solidFill>
                    <a:schemeClr val="tx1"/>
                  </a:solidFill>
                  <a:effectLst/>
                  <a:uLnTx/>
                  <a:uFillTx/>
                  <a:latin typeface="Segoe UI"/>
                  <a:ea typeface="+mn-ea"/>
                  <a:cs typeface="Segoe UI"/>
                </a:endParaRPr>
              </a:p>
            </p:txBody>
          </p:sp>
          <p:pic>
            <p:nvPicPr>
              <p:cNvPr id="84" name="Graphic 83">
                <a:extLst>
                  <a:ext uri="{FF2B5EF4-FFF2-40B4-BE49-F238E27FC236}">
                    <a16:creationId xmlns:a16="http://schemas.microsoft.com/office/drawing/2014/main" id="{D9E72A91-CF5F-43D1-A013-4D4E782189CA}"/>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868758" y="3965757"/>
                <a:ext cx="344302" cy="344302"/>
              </a:xfrm>
              <a:prstGeom prst="rect">
                <a:avLst/>
              </a:prstGeom>
            </p:spPr>
          </p:pic>
          <p:sp>
            <p:nvSpPr>
              <p:cNvPr id="137" name="Rectangle: Rounded Corners 136">
                <a:extLst>
                  <a:ext uri="{FF2B5EF4-FFF2-40B4-BE49-F238E27FC236}">
                    <a16:creationId xmlns:a16="http://schemas.microsoft.com/office/drawing/2014/main" id="{E28724EB-5EF5-4EFC-927E-ACBD8A2B198B}"/>
                  </a:ext>
                </a:extLst>
              </p:cNvPr>
              <p:cNvSpPr/>
              <p:nvPr/>
            </p:nvSpPr>
            <p:spPr bwMode="auto">
              <a:xfrm>
                <a:off x="4865372" y="3830113"/>
                <a:ext cx="2194560" cy="2498875"/>
              </a:xfrm>
              <a:prstGeom prst="roundRect">
                <a:avLst>
                  <a:gd name="adj" fmla="val 0"/>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1" indent="0" fontAlgn="auto">
                  <a:lnSpc>
                    <a:spcPct val="100000"/>
                  </a:lnSpc>
                  <a:spcBef>
                    <a:spcPts val="0"/>
                  </a:spcBef>
                  <a:spcAft>
                    <a:spcPts val="0"/>
                  </a:spcAft>
                  <a:buClrTx/>
                  <a:buSzTx/>
                  <a:buFontTx/>
                  <a:buNone/>
                  <a:tabLst/>
                  <a:defRPr/>
                </a:pPr>
                <a:r>
                  <a:rPr lang="en-US" sz="1800">
                    <a:solidFill>
                      <a:schemeClr val="tx1"/>
                    </a:solidFill>
                    <a:latin typeface="+mj-lt"/>
                  </a:rPr>
                  <a:t>Emissions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mn-cs"/>
                  </a:rPr>
                  <a:t>Calculated using </a:t>
                </a:r>
                <a:r>
                  <a:rPr kumimoji="0" lang="en-US" sz="1200" b="1" i="0" u="none" strike="noStrike" kern="1200" cap="none" spc="0" normalizeH="0" baseline="0" noProof="0">
                    <a:ln>
                      <a:noFill/>
                    </a:ln>
                    <a:solidFill>
                      <a:schemeClr val="tx1"/>
                    </a:solidFill>
                    <a:effectLst/>
                    <a:uLnTx/>
                    <a:uFillTx/>
                    <a:latin typeface="Segoe UI"/>
                    <a:ea typeface="+mn-ea"/>
                    <a:cs typeface="+mn-cs"/>
                  </a:rPr>
                  <a:t>activity data</a:t>
                </a:r>
                <a:r>
                  <a:rPr kumimoji="0" lang="en-US" sz="1200" b="0" i="0" u="none" strike="noStrike" kern="1200" cap="none" spc="0" normalizeH="0" baseline="0" noProof="0">
                    <a:ln>
                      <a:noFill/>
                    </a:ln>
                    <a:solidFill>
                      <a:schemeClr val="tx1"/>
                    </a:solidFill>
                    <a:effectLst/>
                    <a:uLnTx/>
                    <a:uFillTx/>
                    <a:latin typeface="Segoe UI"/>
                    <a:ea typeface="+mn-ea"/>
                    <a:cs typeface="+mn-cs"/>
                  </a:rPr>
                  <a:t> combined with relevant </a:t>
                </a:r>
                <a:r>
                  <a:rPr kumimoji="0" lang="en-US" sz="1200" b="1" i="0" u="none" strike="noStrike" kern="1200" cap="none" spc="0" normalizeH="0" baseline="0" noProof="0">
                    <a:ln>
                      <a:noFill/>
                    </a:ln>
                    <a:solidFill>
                      <a:schemeClr val="tx1"/>
                    </a:solidFill>
                    <a:effectLst/>
                    <a:uLnTx/>
                    <a:uFillTx/>
                    <a:latin typeface="Segoe UI"/>
                    <a:ea typeface="+mn-ea"/>
                    <a:cs typeface="+mn-cs"/>
                  </a:rPr>
                  <a:t>emission factors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a:ea typeface="+mn-ea"/>
                  <a:cs typeface="Segoe UI"/>
                </a:endParaRPr>
              </a:p>
            </p:txBody>
          </p:sp>
          <p:grpSp>
            <p:nvGrpSpPr>
              <p:cNvPr id="14" name="Group 13">
                <a:extLst>
                  <a:ext uri="{FF2B5EF4-FFF2-40B4-BE49-F238E27FC236}">
                    <a16:creationId xmlns:a16="http://schemas.microsoft.com/office/drawing/2014/main" id="{3D5B6143-971F-454B-A72B-4F64ADB653AD}"/>
                  </a:ext>
                </a:extLst>
              </p:cNvPr>
              <p:cNvGrpSpPr/>
              <p:nvPr/>
            </p:nvGrpSpPr>
            <p:grpSpPr>
              <a:xfrm>
                <a:off x="4996335" y="3913116"/>
                <a:ext cx="298279" cy="310575"/>
                <a:chOff x="4996335" y="3913116"/>
                <a:chExt cx="298279" cy="310575"/>
              </a:xfrm>
              <a:noFill/>
            </p:grpSpPr>
            <p:sp>
              <p:nvSpPr>
                <p:cNvPr id="8" name="Oval 7">
                  <a:extLst>
                    <a:ext uri="{FF2B5EF4-FFF2-40B4-BE49-F238E27FC236}">
                      <a16:creationId xmlns:a16="http://schemas.microsoft.com/office/drawing/2014/main" id="{F37E70FA-7F79-47BB-BAA3-F43D482B6DEF}"/>
                    </a:ext>
                  </a:extLst>
                </p:cNvPr>
                <p:cNvSpPr/>
                <p:nvPr/>
              </p:nvSpPr>
              <p:spPr bwMode="auto">
                <a:xfrm>
                  <a:off x="5005222" y="4123824"/>
                  <a:ext cx="99867" cy="99867"/>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A92B50D-E7E1-40A6-94A1-23E9DD72929B}"/>
                    </a:ext>
                  </a:extLst>
                </p:cNvPr>
                <p:cNvSpPr/>
                <p:nvPr/>
              </p:nvSpPr>
              <p:spPr bwMode="auto">
                <a:xfrm>
                  <a:off x="5160373" y="4060910"/>
                  <a:ext cx="134241" cy="134241"/>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02DCF499-4658-486A-922D-E6B0D9932156}"/>
                    </a:ext>
                  </a:extLst>
                </p:cNvPr>
                <p:cNvSpPr/>
                <p:nvPr/>
              </p:nvSpPr>
              <p:spPr bwMode="auto">
                <a:xfrm>
                  <a:off x="4996335" y="3997418"/>
                  <a:ext cx="64503" cy="64503"/>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6F5831E6-73FA-42A5-9CC8-72661E1337F7}"/>
                    </a:ext>
                  </a:extLst>
                </p:cNvPr>
                <p:cNvSpPr/>
                <p:nvPr/>
              </p:nvSpPr>
              <p:spPr bwMode="auto">
                <a:xfrm>
                  <a:off x="5097795" y="3913116"/>
                  <a:ext cx="99867" cy="99867"/>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5D9206AE-EC7E-4E00-A03E-890316D9B4C4}"/>
                </a:ext>
              </a:extLst>
            </p:cNvPr>
            <p:cNvGrpSpPr/>
            <p:nvPr/>
          </p:nvGrpSpPr>
          <p:grpSpPr>
            <a:xfrm>
              <a:off x="2817172" y="3186733"/>
              <a:ext cx="7009038" cy="648699"/>
              <a:chOff x="2817172" y="3186733"/>
              <a:chExt cx="7009038" cy="648699"/>
            </a:xfrm>
          </p:grpSpPr>
          <p:cxnSp>
            <p:nvCxnSpPr>
              <p:cNvPr id="129" name="Straight Arrow Connector 128">
                <a:extLst>
                  <a:ext uri="{FF2B5EF4-FFF2-40B4-BE49-F238E27FC236}">
                    <a16:creationId xmlns:a16="http://schemas.microsoft.com/office/drawing/2014/main" id="{5275D05D-71B0-47BF-9264-79A0809A8E0A}"/>
                  </a:ext>
                </a:extLst>
              </p:cNvPr>
              <p:cNvCxnSpPr>
                <a:cxnSpLocks/>
                <a:stCxn id="100" idx="2"/>
                <a:endCxn id="81" idx="0"/>
              </p:cNvCxnSpPr>
              <p:nvPr/>
            </p:nvCxnSpPr>
            <p:spPr>
              <a:xfrm flipH="1">
                <a:off x="2817172" y="3186733"/>
                <a:ext cx="6350" cy="64869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BA18F8C-FE06-4E3A-B894-84BDB041A990}"/>
                  </a:ext>
                </a:extLst>
              </p:cNvPr>
              <p:cNvCxnSpPr>
                <a:cxnSpLocks/>
                <a:stCxn id="71" idx="2"/>
                <a:endCxn id="81" idx="0"/>
              </p:cNvCxnSpPr>
              <p:nvPr/>
            </p:nvCxnSpPr>
            <p:spPr>
              <a:xfrm rot="5400000">
                <a:off x="3666331" y="2337574"/>
                <a:ext cx="648698" cy="2347016"/>
              </a:xfrm>
              <a:prstGeom prst="bentConnector3">
                <a:avLst>
                  <a:gd name="adj1" fmla="val 5000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23C67B82-BD3E-4E88-8208-34EC625A35EA}"/>
                  </a:ext>
                </a:extLst>
              </p:cNvPr>
              <p:cNvCxnSpPr>
                <a:cxnSpLocks/>
                <a:stCxn id="110" idx="2"/>
                <a:endCxn id="81" idx="0"/>
              </p:cNvCxnSpPr>
              <p:nvPr/>
            </p:nvCxnSpPr>
            <p:spPr>
              <a:xfrm rot="5400000">
                <a:off x="4831837" y="1172069"/>
                <a:ext cx="648698" cy="4678027"/>
              </a:xfrm>
              <a:prstGeom prst="bentConnector3">
                <a:avLst>
                  <a:gd name="adj1" fmla="val 5000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049420EE-5AD9-4C82-BAF3-5DAFBCE980B6}"/>
                  </a:ext>
                </a:extLst>
              </p:cNvPr>
              <p:cNvCxnSpPr>
                <a:cxnSpLocks/>
                <a:stCxn id="120" idx="2"/>
                <a:endCxn id="137" idx="0"/>
              </p:cNvCxnSpPr>
              <p:nvPr/>
            </p:nvCxnSpPr>
            <p:spPr>
              <a:xfrm rot="5400000">
                <a:off x="7572741" y="1576644"/>
                <a:ext cx="643380" cy="3863558"/>
              </a:xfrm>
              <a:prstGeom prst="bentConnector3">
                <a:avLst>
                  <a:gd name="adj1" fmla="val 50000"/>
                </a:avLst>
              </a:prstGeom>
              <a:ln w="28575">
                <a:solidFill>
                  <a:srgbClr val="9BF00B"/>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4DDC03B1-BE2D-4947-907C-DA4CC1177963}"/>
              </a:ext>
            </a:extLst>
          </p:cNvPr>
          <p:cNvGrpSpPr/>
          <p:nvPr/>
        </p:nvGrpSpPr>
        <p:grpSpPr>
          <a:xfrm>
            <a:off x="7225032" y="3813745"/>
            <a:ext cx="4129463" cy="1609252"/>
            <a:chOff x="7072503" y="3813745"/>
            <a:chExt cx="4129463" cy="1609252"/>
          </a:xfrm>
        </p:grpSpPr>
        <p:grpSp>
          <p:nvGrpSpPr>
            <p:cNvPr id="45" name="Group 44">
              <a:extLst>
                <a:ext uri="{FF2B5EF4-FFF2-40B4-BE49-F238E27FC236}">
                  <a16:creationId xmlns:a16="http://schemas.microsoft.com/office/drawing/2014/main" id="{D7CBF92E-53D3-42F1-B130-F0D6D157C6EE}"/>
                </a:ext>
              </a:extLst>
            </p:cNvPr>
            <p:cNvGrpSpPr/>
            <p:nvPr/>
          </p:nvGrpSpPr>
          <p:grpSpPr>
            <a:xfrm>
              <a:off x="9171349" y="3813745"/>
              <a:ext cx="2030617" cy="1609252"/>
              <a:chOff x="8051946" y="3795639"/>
              <a:chExt cx="2030617" cy="1609252"/>
            </a:xfrm>
            <a:solidFill>
              <a:schemeClr val="bg1"/>
            </a:solidFill>
          </p:grpSpPr>
          <p:grpSp>
            <p:nvGrpSpPr>
              <p:cNvPr id="43" name="Group 42">
                <a:extLst>
                  <a:ext uri="{FF2B5EF4-FFF2-40B4-BE49-F238E27FC236}">
                    <a16:creationId xmlns:a16="http://schemas.microsoft.com/office/drawing/2014/main" id="{2BBAA717-39FA-4C82-9E6F-29F84D78AA67}"/>
                  </a:ext>
                </a:extLst>
              </p:cNvPr>
              <p:cNvGrpSpPr/>
              <p:nvPr/>
            </p:nvGrpSpPr>
            <p:grpSpPr>
              <a:xfrm>
                <a:off x="8064518" y="3795639"/>
                <a:ext cx="2018045" cy="691901"/>
                <a:chOff x="8064518" y="3795639"/>
                <a:chExt cx="2018045" cy="691901"/>
              </a:xfrm>
              <a:grpFill/>
            </p:grpSpPr>
            <p:sp>
              <p:nvSpPr>
                <p:cNvPr id="168" name="Rectangle: Rounded Corners 167">
                  <a:extLst>
                    <a:ext uri="{FF2B5EF4-FFF2-40B4-BE49-F238E27FC236}">
                      <a16:creationId xmlns:a16="http://schemas.microsoft.com/office/drawing/2014/main" id="{2047493D-8CAB-4EB1-8EB8-39BA19CA4FBA}"/>
                    </a:ext>
                  </a:extLst>
                </p:cNvPr>
                <p:cNvSpPr/>
                <p:nvPr/>
              </p:nvSpPr>
              <p:spPr bwMode="auto">
                <a:xfrm>
                  <a:off x="8064518" y="3795639"/>
                  <a:ext cx="2018045" cy="6919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Analytics</a:t>
                  </a:r>
                </a:p>
              </p:txBody>
            </p:sp>
            <p:pic>
              <p:nvPicPr>
                <p:cNvPr id="13" name="Graphic 12">
                  <a:extLst>
                    <a:ext uri="{FF2B5EF4-FFF2-40B4-BE49-F238E27FC236}">
                      <a16:creationId xmlns:a16="http://schemas.microsoft.com/office/drawing/2014/main" id="{71C0C56D-56D7-4E96-A1BD-3AB6BC70571D}"/>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24487" y="3965629"/>
                  <a:ext cx="343348" cy="343348"/>
                </a:xfrm>
                <a:prstGeom prst="rect">
                  <a:avLst/>
                </a:prstGeom>
              </p:spPr>
            </p:pic>
          </p:grpSp>
          <p:grpSp>
            <p:nvGrpSpPr>
              <p:cNvPr id="44" name="Group 43">
                <a:extLst>
                  <a:ext uri="{FF2B5EF4-FFF2-40B4-BE49-F238E27FC236}">
                    <a16:creationId xmlns:a16="http://schemas.microsoft.com/office/drawing/2014/main" id="{2EE7D280-DD08-4F52-92F6-275BC2AAC38F}"/>
                  </a:ext>
                </a:extLst>
              </p:cNvPr>
              <p:cNvGrpSpPr/>
              <p:nvPr/>
            </p:nvGrpSpPr>
            <p:grpSpPr>
              <a:xfrm>
                <a:off x="8051946" y="4712990"/>
                <a:ext cx="2018045" cy="691901"/>
                <a:chOff x="8051946" y="4712990"/>
                <a:chExt cx="2018045" cy="691901"/>
              </a:xfrm>
              <a:grpFill/>
            </p:grpSpPr>
            <p:sp>
              <p:nvSpPr>
                <p:cNvPr id="171" name="Rectangle: Rounded Corners 170">
                  <a:extLst>
                    <a:ext uri="{FF2B5EF4-FFF2-40B4-BE49-F238E27FC236}">
                      <a16:creationId xmlns:a16="http://schemas.microsoft.com/office/drawing/2014/main" id="{60ADDF80-15FF-4FD6-B071-4DFA6E827D16}"/>
                    </a:ext>
                  </a:extLst>
                </p:cNvPr>
                <p:cNvSpPr/>
                <p:nvPr/>
              </p:nvSpPr>
              <p:spPr bwMode="auto">
                <a:xfrm>
                  <a:off x="8051946" y="4712990"/>
                  <a:ext cx="2018045" cy="6919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Reports</a:t>
                  </a:r>
                </a:p>
              </p:txBody>
            </p:sp>
            <p:pic>
              <p:nvPicPr>
                <p:cNvPr id="20" name="Graphic 19">
                  <a:extLst>
                    <a:ext uri="{FF2B5EF4-FFF2-40B4-BE49-F238E27FC236}">
                      <a16:creationId xmlns:a16="http://schemas.microsoft.com/office/drawing/2014/main" id="{4E387F86-E6CA-4D17-BC74-AF7544C87C1D}"/>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228600" y="4887520"/>
                  <a:ext cx="335122" cy="335122"/>
                </a:xfrm>
                <a:prstGeom prst="rect">
                  <a:avLst/>
                </a:prstGeom>
              </p:spPr>
            </p:pic>
          </p:grpSp>
        </p:grpSp>
        <p:cxnSp>
          <p:nvCxnSpPr>
            <p:cNvPr id="177" name="Straight Arrow Connector 176">
              <a:extLst>
                <a:ext uri="{FF2B5EF4-FFF2-40B4-BE49-F238E27FC236}">
                  <a16:creationId xmlns:a16="http://schemas.microsoft.com/office/drawing/2014/main" id="{628A5856-7CB9-48C5-A00A-A82B34444D85}"/>
                </a:ext>
              </a:extLst>
            </p:cNvPr>
            <p:cNvCxnSpPr>
              <a:cxnSpLocks/>
              <a:endCxn id="168" idx="1"/>
            </p:cNvCxnSpPr>
            <p:nvPr/>
          </p:nvCxnSpPr>
          <p:spPr>
            <a:xfrm>
              <a:off x="7072503" y="4159696"/>
              <a:ext cx="2111418" cy="0"/>
            </a:xfrm>
            <a:prstGeom prst="straightConnector1">
              <a:avLst/>
            </a:prstGeom>
            <a:ln w="28575">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C77BD738-D93D-431A-930D-09244196FC44}"/>
                </a:ext>
              </a:extLst>
            </p:cNvPr>
            <p:cNvCxnSpPr>
              <a:cxnSpLocks/>
              <a:stCxn id="137" idx="3"/>
              <a:endCxn id="171" idx="1"/>
            </p:cNvCxnSpPr>
            <p:nvPr/>
          </p:nvCxnSpPr>
          <p:spPr>
            <a:xfrm flipV="1">
              <a:off x="7078853" y="5077047"/>
              <a:ext cx="2092496" cy="2504"/>
            </a:xfrm>
            <a:prstGeom prst="straightConnector1">
              <a:avLst/>
            </a:prstGeom>
            <a:ln w="28575">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E6F89B2-1F93-4D4E-81EB-27792263E768}"/>
              </a:ext>
            </a:extLst>
          </p:cNvPr>
          <p:cNvGrpSpPr/>
          <p:nvPr/>
        </p:nvGrpSpPr>
        <p:grpSpPr>
          <a:xfrm>
            <a:off x="2982272" y="2206825"/>
            <a:ext cx="8466601" cy="4225485"/>
            <a:chOff x="2982272" y="2206825"/>
            <a:chExt cx="8466601" cy="4225485"/>
          </a:xfrm>
        </p:grpSpPr>
        <p:cxnSp>
          <p:nvCxnSpPr>
            <p:cNvPr id="182" name="Straight Arrow Connector 181">
              <a:extLst>
                <a:ext uri="{FF2B5EF4-FFF2-40B4-BE49-F238E27FC236}">
                  <a16:creationId xmlns:a16="http://schemas.microsoft.com/office/drawing/2014/main" id="{2F5FED58-2667-4EFF-A56F-82872D136A5D}"/>
                </a:ext>
              </a:extLst>
            </p:cNvPr>
            <p:cNvCxnSpPr>
              <a:cxnSpLocks/>
            </p:cNvCxnSpPr>
            <p:nvPr/>
          </p:nvCxnSpPr>
          <p:spPr>
            <a:xfrm>
              <a:off x="7225032" y="6086359"/>
              <a:ext cx="2088804" cy="0"/>
            </a:xfrm>
            <a:prstGeom prst="straightConnector1">
              <a:avLst/>
            </a:prstGeom>
            <a:ln w="28575">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E22898D-367B-43FA-8052-0BC9EC61A2BD}"/>
                </a:ext>
              </a:extLst>
            </p:cNvPr>
            <p:cNvGrpSpPr/>
            <p:nvPr/>
          </p:nvGrpSpPr>
          <p:grpSpPr>
            <a:xfrm>
              <a:off x="9148736" y="5740408"/>
              <a:ext cx="2018045" cy="691901"/>
              <a:chOff x="8051946" y="5740408"/>
              <a:chExt cx="2018045" cy="691901"/>
            </a:xfrm>
            <a:solidFill>
              <a:schemeClr val="bg1"/>
            </a:solidFill>
          </p:grpSpPr>
          <p:sp>
            <p:nvSpPr>
              <p:cNvPr id="174" name="Rectangle: Rounded Corners 173">
                <a:extLst>
                  <a:ext uri="{FF2B5EF4-FFF2-40B4-BE49-F238E27FC236}">
                    <a16:creationId xmlns:a16="http://schemas.microsoft.com/office/drawing/2014/main" id="{8120BE40-D608-498C-95C9-830AFC0B9F32}"/>
                  </a:ext>
                </a:extLst>
              </p:cNvPr>
              <p:cNvSpPr/>
              <p:nvPr/>
            </p:nvSpPr>
            <p:spPr bwMode="auto">
              <a:xfrm>
                <a:off x="8051946" y="5740408"/>
                <a:ext cx="2018045" cy="6919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mj-lt"/>
                    <a:ea typeface="+mn-ea"/>
                    <a:cs typeface="+mn-cs"/>
                  </a:rPr>
                  <a:t>Scorecards</a:t>
                </a:r>
                <a:endParaRPr kumimoji="0" lang="en-US" sz="800" b="0" i="0" u="none" strike="noStrike" kern="1200" cap="none" spc="0" normalizeH="0" baseline="0" noProof="0">
                  <a:ln>
                    <a:noFill/>
                  </a:ln>
                  <a:solidFill>
                    <a:srgbClr val="107C10"/>
                  </a:solidFill>
                  <a:effectLst/>
                  <a:uLnTx/>
                  <a:uFillTx/>
                  <a:latin typeface="+mj-lt"/>
                  <a:ea typeface="+mn-ea"/>
                  <a:cs typeface="+mn-cs"/>
                </a:endParaRPr>
              </a:p>
            </p:txBody>
          </p:sp>
          <p:pic>
            <p:nvPicPr>
              <p:cNvPr id="22" name="Graphic 21">
                <a:extLst>
                  <a:ext uri="{FF2B5EF4-FFF2-40B4-BE49-F238E27FC236}">
                    <a16:creationId xmlns:a16="http://schemas.microsoft.com/office/drawing/2014/main" id="{44C5E29B-0D83-4FB6-9DFB-641A34DF0E39}"/>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243858" y="5873683"/>
                <a:ext cx="354981" cy="354981"/>
              </a:xfrm>
              <a:prstGeom prst="rect">
                <a:avLst/>
              </a:prstGeom>
            </p:spPr>
          </p:pic>
        </p:grpSp>
        <p:cxnSp>
          <p:nvCxnSpPr>
            <p:cNvPr id="187" name="Connector: Elbow 186">
              <a:extLst>
                <a:ext uri="{FF2B5EF4-FFF2-40B4-BE49-F238E27FC236}">
                  <a16:creationId xmlns:a16="http://schemas.microsoft.com/office/drawing/2014/main" id="{D9243ABB-AFEE-41BF-A737-D3BFD8F7EABA}"/>
                </a:ext>
              </a:extLst>
            </p:cNvPr>
            <p:cNvCxnSpPr>
              <a:cxnSpLocks/>
              <a:stCxn id="2" idx="3"/>
              <a:endCxn id="174" idx="3"/>
            </p:cNvCxnSpPr>
            <p:nvPr/>
          </p:nvCxnSpPr>
          <p:spPr>
            <a:xfrm flipH="1">
              <a:off x="11166781" y="2206825"/>
              <a:ext cx="282092" cy="3879534"/>
            </a:xfrm>
            <a:prstGeom prst="bentConnector3">
              <a:avLst>
                <a:gd name="adj1" fmla="val -81037"/>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4ED43020-B899-4A2E-B792-9B291027AA8F}"/>
                </a:ext>
              </a:extLst>
            </p:cNvPr>
            <p:cNvCxnSpPr>
              <a:cxnSpLocks/>
              <a:stCxn id="2" idx="3"/>
              <a:endCxn id="171" idx="3"/>
            </p:cNvCxnSpPr>
            <p:nvPr/>
          </p:nvCxnSpPr>
          <p:spPr>
            <a:xfrm flipH="1">
              <a:off x="11341923" y="2206825"/>
              <a:ext cx="106950" cy="2870222"/>
            </a:xfrm>
            <a:prstGeom prst="bentConnector3">
              <a:avLst>
                <a:gd name="adj1" fmla="val -213745"/>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3CFF278F-0AC3-4D44-B6D8-E2B0F1821448}"/>
                </a:ext>
              </a:extLst>
            </p:cNvPr>
            <p:cNvCxnSpPr>
              <a:cxnSpLocks/>
              <a:stCxn id="2" idx="3"/>
              <a:endCxn id="168" idx="3"/>
            </p:cNvCxnSpPr>
            <p:nvPr/>
          </p:nvCxnSpPr>
          <p:spPr>
            <a:xfrm flipH="1">
              <a:off x="11354495" y="2206825"/>
              <a:ext cx="94378" cy="1952871"/>
            </a:xfrm>
            <a:prstGeom prst="bentConnector3">
              <a:avLst>
                <a:gd name="adj1" fmla="val -242217"/>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07E80E41-F83B-45FA-AE74-211C31A89B7D}"/>
                </a:ext>
              </a:extLst>
            </p:cNvPr>
            <p:cNvCxnSpPr>
              <a:cxnSpLocks/>
              <a:stCxn id="174" idx="2"/>
              <a:endCxn id="81" idx="2"/>
            </p:cNvCxnSpPr>
            <p:nvPr/>
          </p:nvCxnSpPr>
          <p:spPr>
            <a:xfrm rot="5400000" flipH="1">
              <a:off x="6520499" y="2795049"/>
              <a:ext cx="99034" cy="7175487"/>
            </a:xfrm>
            <a:prstGeom prst="bentConnector3">
              <a:avLst>
                <a:gd name="adj1" fmla="val -23083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D28B89BC-5E1F-74C9-DC92-C5D34AAA33CF}"/>
              </a:ext>
            </a:extLst>
          </p:cNvPr>
          <p:cNvSpPr txBox="1"/>
          <p:nvPr/>
        </p:nvSpPr>
        <p:spPr>
          <a:xfrm>
            <a:off x="836329" y="1222980"/>
            <a:ext cx="6738530" cy="64633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t>1 Master </a:t>
            </a:r>
            <a:b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br>
            <a: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t>  data</a:t>
            </a:r>
          </a:p>
        </p:txBody>
      </p:sp>
      <p:sp>
        <p:nvSpPr>
          <p:cNvPr id="78" name="TextBox 77">
            <a:extLst>
              <a:ext uri="{FF2B5EF4-FFF2-40B4-BE49-F238E27FC236}">
                <a16:creationId xmlns:a16="http://schemas.microsoft.com/office/drawing/2014/main" id="{843CB43C-3529-74A4-D9C0-B73F0D669399}"/>
              </a:ext>
            </a:extLst>
          </p:cNvPr>
          <p:cNvSpPr txBox="1"/>
          <p:nvPr/>
        </p:nvSpPr>
        <p:spPr>
          <a:xfrm>
            <a:off x="862958" y="3750851"/>
            <a:ext cx="911091" cy="64633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2 Record</a:t>
            </a:r>
          </a:p>
        </p:txBody>
      </p:sp>
      <p:sp>
        <p:nvSpPr>
          <p:cNvPr id="25" name="Isosceles Triangle 24">
            <a:extLst>
              <a:ext uri="{FF2B5EF4-FFF2-40B4-BE49-F238E27FC236}">
                <a16:creationId xmlns:a16="http://schemas.microsoft.com/office/drawing/2014/main" id="{5ABA3B82-E0E3-D59F-A9B3-206CD1F2EF79}"/>
              </a:ext>
            </a:extLst>
          </p:cNvPr>
          <p:cNvSpPr/>
          <p:nvPr/>
        </p:nvSpPr>
        <p:spPr bwMode="auto">
          <a:xfrm rot="5400000">
            <a:off x="4348732" y="4908643"/>
            <a:ext cx="452894" cy="3527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ACFEFC4-BDD3-E795-986C-65C14A1F6542}"/>
              </a:ext>
            </a:extLst>
          </p:cNvPr>
          <p:cNvSpPr txBox="1"/>
          <p:nvPr/>
        </p:nvSpPr>
        <p:spPr>
          <a:xfrm>
            <a:off x="4188131" y="4470000"/>
            <a:ext cx="774095" cy="161583"/>
          </a:xfrm>
          <a:prstGeom prst="rect">
            <a:avLst/>
          </a:prstGeom>
          <a:noFill/>
        </p:spPr>
        <p:txBody>
          <a:bodyPr wrap="square" lIns="0" tIns="0" rIns="0" bIns="0" rtlCol="0">
            <a:spAutoFit/>
          </a:bodyPr>
          <a:lstStyle/>
          <a:p>
            <a:pPr algn="l"/>
            <a:r>
              <a:rPr lang="en-US" sz="1050">
                <a:solidFill>
                  <a:schemeClr val="bg1"/>
                </a:solidFill>
              </a:rPr>
              <a:t>Calculations</a:t>
            </a:r>
          </a:p>
        </p:txBody>
      </p:sp>
      <p:sp>
        <p:nvSpPr>
          <p:cNvPr id="101" name="TextBox 100">
            <a:extLst>
              <a:ext uri="{FF2B5EF4-FFF2-40B4-BE49-F238E27FC236}">
                <a16:creationId xmlns:a16="http://schemas.microsoft.com/office/drawing/2014/main" id="{266F8BC1-E2DA-2112-9850-C2E4F701549E}"/>
              </a:ext>
            </a:extLst>
          </p:cNvPr>
          <p:cNvSpPr txBox="1"/>
          <p:nvPr/>
        </p:nvSpPr>
        <p:spPr>
          <a:xfrm>
            <a:off x="7868890" y="3701927"/>
            <a:ext cx="1277175"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t>3 Report</a:t>
            </a:r>
          </a:p>
        </p:txBody>
      </p:sp>
      <p:sp>
        <p:nvSpPr>
          <p:cNvPr id="107" name="TextBox 106">
            <a:extLst>
              <a:ext uri="{FF2B5EF4-FFF2-40B4-BE49-F238E27FC236}">
                <a16:creationId xmlns:a16="http://schemas.microsoft.com/office/drawing/2014/main" id="{D6B8A34F-668F-7C2D-CA3E-329369533D9D}"/>
              </a:ext>
            </a:extLst>
          </p:cNvPr>
          <p:cNvSpPr txBox="1"/>
          <p:nvPr/>
        </p:nvSpPr>
        <p:spPr>
          <a:xfrm>
            <a:off x="7881116" y="5646532"/>
            <a:ext cx="1465749"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Segoe UI" pitchFamily="34" charset="0"/>
              </a:rPr>
              <a:t>4 Reduce</a:t>
            </a:r>
          </a:p>
        </p:txBody>
      </p:sp>
    </p:spTree>
    <p:extLst>
      <p:ext uri="{BB962C8B-B14F-4D97-AF65-F5344CB8AC3E}">
        <p14:creationId xmlns:p14="http://schemas.microsoft.com/office/powerpoint/2010/main" val="2730061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351962"/>
            <a:ext cx="11018520" cy="492443"/>
          </a:xfrm>
        </p:spPr>
        <p:txBody>
          <a:bodyPr/>
          <a:lstStyle/>
          <a:p>
            <a:r>
              <a:rPr lang="en-US"/>
              <a:t>Microsoft Cloud for Sustainability data model</a:t>
            </a:r>
          </a:p>
        </p:txBody>
      </p:sp>
      <p:sp>
        <p:nvSpPr>
          <p:cNvPr id="46" name="Freeform: Shape 45">
            <a:extLst>
              <a:ext uri="{FF2B5EF4-FFF2-40B4-BE49-F238E27FC236}">
                <a16:creationId xmlns:a16="http://schemas.microsoft.com/office/drawing/2014/main" id="{B7348670-0061-40BA-9C98-44A98EB5FD64}"/>
              </a:ext>
              <a:ext uri="{C183D7F6-B498-43B3-948B-1728B52AA6E4}">
                <adec:decorative xmlns:adec="http://schemas.microsoft.com/office/drawing/2017/decorative" val="1"/>
              </a:ext>
            </a:extLst>
          </p:cNvPr>
          <p:cNvSpPr/>
          <p:nvPr/>
        </p:nvSpPr>
        <p:spPr bwMode="auto">
          <a:xfrm>
            <a:off x="0" y="1572542"/>
            <a:ext cx="10360197" cy="4366734"/>
          </a:xfrm>
          <a:custGeom>
            <a:avLst/>
            <a:gdLst>
              <a:gd name="connsiteX0" fmla="*/ 12191520 w 12192000"/>
              <a:gd name="connsiteY0" fmla="*/ 0 h 4366734"/>
              <a:gd name="connsiteX1" fmla="*/ 12191520 w 12192000"/>
              <a:gd name="connsiteY1" fmla="*/ 2085524 h 4366734"/>
              <a:gd name="connsiteX2" fmla="*/ 12192000 w 12192000"/>
              <a:gd name="connsiteY2" fmla="*/ 2085524 h 4366734"/>
              <a:gd name="connsiteX3" fmla="*/ 12192000 w 12192000"/>
              <a:gd name="connsiteY3" fmla="*/ 4366734 h 4366734"/>
              <a:gd name="connsiteX4" fmla="*/ 7315344 w 12192000"/>
              <a:gd name="connsiteY4" fmla="*/ 3031542 h 4366734"/>
              <a:gd name="connsiteX5" fmla="*/ 7315422 w 12192000"/>
              <a:gd name="connsiteY5" fmla="*/ 3020828 h 4366734"/>
              <a:gd name="connsiteX6" fmla="*/ 0 w 12192000"/>
              <a:gd name="connsiteY6" fmla="*/ 3020828 h 4366734"/>
              <a:gd name="connsiteX7" fmla="*/ 0 w 12192000"/>
              <a:gd name="connsiteY7" fmla="*/ 1333761 h 4366734"/>
              <a:gd name="connsiteX8" fmla="*/ 7326387 w 12192000"/>
              <a:gd name="connsiteY8" fmla="*/ 1333761 h 4366734"/>
              <a:gd name="connsiteX9" fmla="*/ 7953104 w 12192000"/>
              <a:gd name="connsiteY9" fmla="*/ 1255915 h 4366734"/>
              <a:gd name="connsiteX10" fmla="*/ 12191520 w 12192000"/>
              <a:gd name="connsiteY10" fmla="*/ 0 h 43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366734">
                <a:moveTo>
                  <a:pt x="12191520" y="0"/>
                </a:moveTo>
                <a:lnTo>
                  <a:pt x="12191520" y="2085524"/>
                </a:lnTo>
                <a:lnTo>
                  <a:pt x="12192000" y="2085524"/>
                </a:lnTo>
                <a:lnTo>
                  <a:pt x="12192000" y="4366734"/>
                </a:lnTo>
                <a:cubicBezTo>
                  <a:pt x="10566448" y="3921670"/>
                  <a:pt x="10964314" y="3451285"/>
                  <a:pt x="7315344" y="3031542"/>
                </a:cubicBezTo>
                <a:lnTo>
                  <a:pt x="7315422" y="3020828"/>
                </a:lnTo>
                <a:lnTo>
                  <a:pt x="0" y="3020828"/>
                </a:lnTo>
                <a:lnTo>
                  <a:pt x="0" y="1333761"/>
                </a:lnTo>
                <a:lnTo>
                  <a:pt x="7326387" y="1333761"/>
                </a:lnTo>
                <a:lnTo>
                  <a:pt x="7953104" y="1255915"/>
                </a:lnTo>
                <a:cubicBezTo>
                  <a:pt x="10922005" y="856750"/>
                  <a:pt x="10667565" y="417248"/>
                  <a:pt x="12191520"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descr="A circle with a hexoganal wireframe shape in the center of the circle.">
            <a:extLst>
              <a:ext uri="{FF2B5EF4-FFF2-40B4-BE49-F238E27FC236}">
                <a16:creationId xmlns:a16="http://schemas.microsoft.com/office/drawing/2014/main" id="{3AB21F10-930D-4C2F-A8B9-389FAF44F4A4}"/>
              </a:ext>
            </a:extLst>
          </p:cNvPr>
          <p:cNvGrpSpPr/>
          <p:nvPr/>
        </p:nvGrpSpPr>
        <p:grpSpPr>
          <a:xfrm>
            <a:off x="781357" y="2716221"/>
            <a:ext cx="2042904" cy="2042904"/>
            <a:chOff x="781357" y="2716221"/>
            <a:chExt cx="2042904" cy="2042904"/>
          </a:xfrm>
        </p:grpSpPr>
        <p:sp>
          <p:nvSpPr>
            <p:cNvPr id="25" name="Oval 24">
              <a:extLst>
                <a:ext uri="{FF2B5EF4-FFF2-40B4-BE49-F238E27FC236}">
                  <a16:creationId xmlns:a16="http://schemas.microsoft.com/office/drawing/2014/main" id="{05F81DE9-8DD6-4A81-A313-A70A62C876F6}"/>
                </a:ext>
              </a:extLst>
            </p:cNvPr>
            <p:cNvSpPr/>
            <p:nvPr/>
          </p:nvSpPr>
          <p:spPr bwMode="auto">
            <a:xfrm>
              <a:off x="781357" y="2716221"/>
              <a:ext cx="2042904" cy="204290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DB4430B7-6861-42A7-B435-81033F30A54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9629" y="3124415"/>
              <a:ext cx="1184258" cy="1184258"/>
            </a:xfrm>
            <a:prstGeom prst="rect">
              <a:avLst/>
            </a:prstGeom>
          </p:spPr>
        </p:pic>
      </p:grpSp>
      <p:pic>
        <p:nvPicPr>
          <p:cNvPr id="19" name="Picture 18" descr="Six interconnected lists of data models.">
            <a:extLst>
              <a:ext uri="{FF2B5EF4-FFF2-40B4-BE49-F238E27FC236}">
                <a16:creationId xmlns:a16="http://schemas.microsoft.com/office/drawing/2014/main" id="{7B18A614-BC38-4D95-87AA-9D9435321D3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05618" y="1127760"/>
            <a:ext cx="7381420" cy="5482167"/>
          </a:xfrm>
          <a:prstGeom prst="rect">
            <a:avLst/>
          </a:prstGeom>
        </p:spPr>
      </p:pic>
      <p:grpSp>
        <p:nvGrpSpPr>
          <p:cNvPr id="8" name="Group 7" descr="Six rectangles, labeled in order, from left to right and top to bottom: Emission factors, Emission sources, Organization, Data ingestion, Reporting, Emission calculations.">
            <a:extLst>
              <a:ext uri="{FF2B5EF4-FFF2-40B4-BE49-F238E27FC236}">
                <a16:creationId xmlns:a16="http://schemas.microsoft.com/office/drawing/2014/main" id="{B3317812-9367-48BC-BF29-03D030292DFD}"/>
              </a:ext>
            </a:extLst>
          </p:cNvPr>
          <p:cNvGrpSpPr/>
          <p:nvPr/>
        </p:nvGrpSpPr>
        <p:grpSpPr>
          <a:xfrm>
            <a:off x="3644087" y="1198179"/>
            <a:ext cx="7459341" cy="5411747"/>
            <a:chOff x="3644087" y="1198179"/>
            <a:chExt cx="7459341" cy="5411747"/>
          </a:xfrm>
        </p:grpSpPr>
        <p:grpSp>
          <p:nvGrpSpPr>
            <p:cNvPr id="13" name="Group 12">
              <a:extLst>
                <a:ext uri="{FF2B5EF4-FFF2-40B4-BE49-F238E27FC236}">
                  <a16:creationId xmlns:a16="http://schemas.microsoft.com/office/drawing/2014/main" id="{2B24FF0F-1170-4DAC-B62A-F12CAC2A5320}"/>
                </a:ext>
              </a:extLst>
            </p:cNvPr>
            <p:cNvGrpSpPr/>
            <p:nvPr/>
          </p:nvGrpSpPr>
          <p:grpSpPr>
            <a:xfrm>
              <a:off x="3644087" y="1198179"/>
              <a:ext cx="7459341" cy="5411747"/>
              <a:chOff x="3644087" y="1198179"/>
              <a:chExt cx="7459341" cy="5411747"/>
            </a:xfrm>
            <a:solidFill>
              <a:srgbClr val="1A2B46">
                <a:alpha val="60000"/>
              </a:srgbClr>
            </a:solidFill>
          </p:grpSpPr>
          <p:sp>
            <p:nvSpPr>
              <p:cNvPr id="2" name="Rectangle: Rounded Corners 1">
                <a:extLst>
                  <a:ext uri="{FF2B5EF4-FFF2-40B4-BE49-F238E27FC236}">
                    <a16:creationId xmlns:a16="http://schemas.microsoft.com/office/drawing/2014/main" id="{A03D04CC-E30F-4F9E-B86B-6BFEADBEE219}"/>
                  </a:ext>
                </a:extLst>
              </p:cNvPr>
              <p:cNvSpPr/>
              <p:nvPr/>
            </p:nvSpPr>
            <p:spPr bwMode="auto">
              <a:xfrm>
                <a:off x="3644087" y="1198179"/>
                <a:ext cx="1432410" cy="2702659"/>
              </a:xfrm>
              <a:prstGeom prst="roundRect">
                <a:avLst>
                  <a:gd name="adj" fmla="val 440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9E28BF1B-64D1-407B-88F7-EF251580B5C4}"/>
                  </a:ext>
                </a:extLst>
              </p:cNvPr>
              <p:cNvSpPr/>
              <p:nvPr/>
            </p:nvSpPr>
            <p:spPr bwMode="auto">
              <a:xfrm>
                <a:off x="5114965" y="1198180"/>
                <a:ext cx="5988463" cy="2301766"/>
              </a:xfrm>
              <a:prstGeom prst="roundRect">
                <a:avLst>
                  <a:gd name="adj" fmla="val 440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0E689FF2-51C3-4A2E-A36B-6D68D5902A95}"/>
                  </a:ext>
                </a:extLst>
              </p:cNvPr>
              <p:cNvSpPr/>
              <p:nvPr/>
            </p:nvSpPr>
            <p:spPr bwMode="auto">
              <a:xfrm>
                <a:off x="5738648" y="3570366"/>
                <a:ext cx="4581009" cy="1145046"/>
              </a:xfrm>
              <a:prstGeom prst="roundRect">
                <a:avLst>
                  <a:gd name="adj" fmla="val 676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F9D15A35-FBC4-4816-B33C-2C6B2248B374}"/>
                  </a:ext>
                </a:extLst>
              </p:cNvPr>
              <p:cNvSpPr/>
              <p:nvPr/>
            </p:nvSpPr>
            <p:spPr bwMode="auto">
              <a:xfrm>
                <a:off x="5738648" y="4785831"/>
                <a:ext cx="4581009" cy="1824095"/>
              </a:xfrm>
              <a:prstGeom prst="roundRect">
                <a:avLst>
                  <a:gd name="adj" fmla="val 30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1BA8500A-6E87-4ED9-AE2F-A9EA965DFB37}"/>
                  </a:ext>
                </a:extLst>
              </p:cNvPr>
              <p:cNvSpPr/>
              <p:nvPr/>
            </p:nvSpPr>
            <p:spPr bwMode="auto">
              <a:xfrm>
                <a:off x="3644088" y="4010318"/>
                <a:ext cx="2026994" cy="886001"/>
              </a:xfrm>
              <a:prstGeom prst="roundRect">
                <a:avLst>
                  <a:gd name="adj" fmla="val 676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A1E067B8-5A5A-4CD6-B17D-F90681A421C0}"/>
                  </a:ext>
                </a:extLst>
              </p:cNvPr>
              <p:cNvSpPr/>
              <p:nvPr/>
            </p:nvSpPr>
            <p:spPr bwMode="auto">
              <a:xfrm>
                <a:off x="3644088" y="4987968"/>
                <a:ext cx="2026994" cy="921849"/>
              </a:xfrm>
              <a:prstGeom prst="roundRect">
                <a:avLst>
                  <a:gd name="adj" fmla="val 60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45EC1C21-D17A-4FAC-9A28-F9D6E542ECB5}"/>
                </a:ext>
              </a:extLst>
            </p:cNvPr>
            <p:cNvGrpSpPr/>
            <p:nvPr/>
          </p:nvGrpSpPr>
          <p:grpSpPr>
            <a:xfrm>
              <a:off x="3707749" y="1354777"/>
              <a:ext cx="3814655" cy="4362270"/>
              <a:chOff x="3707749" y="1354777"/>
              <a:chExt cx="3814655" cy="4362270"/>
            </a:xfrm>
          </p:grpSpPr>
          <p:sp>
            <p:nvSpPr>
              <p:cNvPr id="15" name="TextBox 14">
                <a:extLst>
                  <a:ext uri="{FF2B5EF4-FFF2-40B4-BE49-F238E27FC236}">
                    <a16:creationId xmlns:a16="http://schemas.microsoft.com/office/drawing/2014/main" id="{A895AFAC-2E51-4E94-9300-4787EC82C242}"/>
                  </a:ext>
                </a:extLst>
              </p:cNvPr>
              <p:cNvSpPr txBox="1"/>
              <p:nvPr/>
            </p:nvSpPr>
            <p:spPr>
              <a:xfrm>
                <a:off x="5367032" y="1354777"/>
                <a:ext cx="1885106" cy="61555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Emission</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2000" b="0" i="0" u="none" strike="noStrike" kern="1200" cap="none" spc="0" normalizeH="0" baseline="0" noProof="0">
                    <a:ln>
                      <a:noFill/>
                    </a:ln>
                    <a:solidFill>
                      <a:srgbClr val="FFFFFF"/>
                    </a:solidFill>
                    <a:effectLst/>
                    <a:uLnTx/>
                    <a:uFillTx/>
                    <a:latin typeface="Segoe UI Semibold"/>
                    <a:ea typeface="+mn-ea"/>
                    <a:cs typeface="+mn-cs"/>
                  </a:rPr>
                  <a:t>sources</a:t>
                </a:r>
              </a:p>
            </p:txBody>
          </p:sp>
          <p:sp>
            <p:nvSpPr>
              <p:cNvPr id="17" name="TextBox 16">
                <a:extLst>
                  <a:ext uri="{FF2B5EF4-FFF2-40B4-BE49-F238E27FC236}">
                    <a16:creationId xmlns:a16="http://schemas.microsoft.com/office/drawing/2014/main" id="{0504550B-25B2-4FE2-8AC3-A183738F41F7}"/>
                  </a:ext>
                </a:extLst>
              </p:cNvPr>
              <p:cNvSpPr txBox="1"/>
              <p:nvPr/>
            </p:nvSpPr>
            <p:spPr>
              <a:xfrm>
                <a:off x="3707749" y="1354777"/>
                <a:ext cx="1265746"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Emission factors</a:t>
                </a:r>
              </a:p>
            </p:txBody>
          </p:sp>
          <p:sp>
            <p:nvSpPr>
              <p:cNvPr id="18" name="TextBox 17">
                <a:extLst>
                  <a:ext uri="{FF2B5EF4-FFF2-40B4-BE49-F238E27FC236}">
                    <a16:creationId xmlns:a16="http://schemas.microsoft.com/office/drawing/2014/main" id="{107CEFF9-0A6E-401E-88D3-FCF9787A6236}"/>
                  </a:ext>
                </a:extLst>
              </p:cNvPr>
              <p:cNvSpPr txBox="1"/>
              <p:nvPr/>
            </p:nvSpPr>
            <p:spPr>
              <a:xfrm>
                <a:off x="5863572" y="3633671"/>
                <a:ext cx="165883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Organization</a:t>
                </a:r>
              </a:p>
            </p:txBody>
          </p:sp>
          <p:sp>
            <p:nvSpPr>
              <p:cNvPr id="21" name="TextBox 20">
                <a:extLst>
                  <a:ext uri="{FF2B5EF4-FFF2-40B4-BE49-F238E27FC236}">
                    <a16:creationId xmlns:a16="http://schemas.microsoft.com/office/drawing/2014/main" id="{DEFC7FFB-A4E9-4A9E-B999-35B17CE285A1}"/>
                  </a:ext>
                </a:extLst>
              </p:cNvPr>
              <p:cNvSpPr txBox="1"/>
              <p:nvPr/>
            </p:nvSpPr>
            <p:spPr>
              <a:xfrm>
                <a:off x="5863572" y="4895637"/>
                <a:ext cx="165883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Reporting</a:t>
                </a:r>
              </a:p>
            </p:txBody>
          </p:sp>
          <p:sp>
            <p:nvSpPr>
              <p:cNvPr id="23" name="TextBox 22">
                <a:extLst>
                  <a:ext uri="{FF2B5EF4-FFF2-40B4-BE49-F238E27FC236}">
                    <a16:creationId xmlns:a16="http://schemas.microsoft.com/office/drawing/2014/main" id="{4C73C678-C181-4B7D-9D44-34E20958BC51}"/>
                  </a:ext>
                </a:extLst>
              </p:cNvPr>
              <p:cNvSpPr txBox="1"/>
              <p:nvPr/>
            </p:nvSpPr>
            <p:spPr>
              <a:xfrm>
                <a:off x="3748741" y="4074019"/>
                <a:ext cx="1658832"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Data ingestion</a:t>
                </a:r>
              </a:p>
            </p:txBody>
          </p:sp>
          <p:sp>
            <p:nvSpPr>
              <p:cNvPr id="36" name="TextBox 35">
                <a:extLst>
                  <a:ext uri="{FF2B5EF4-FFF2-40B4-BE49-F238E27FC236}">
                    <a16:creationId xmlns:a16="http://schemas.microsoft.com/office/drawing/2014/main" id="{85ED989B-5E7B-4278-926F-77D422750F0D}"/>
                  </a:ext>
                </a:extLst>
              </p:cNvPr>
              <p:cNvSpPr txBox="1"/>
              <p:nvPr/>
            </p:nvSpPr>
            <p:spPr>
              <a:xfrm>
                <a:off x="3748741" y="5101494"/>
                <a:ext cx="1658832" cy="61555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Emission</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2000" b="0" i="0" u="none" strike="noStrike" kern="1200" cap="none" spc="0" normalizeH="0" baseline="0" noProof="0">
                    <a:ln>
                      <a:noFill/>
                    </a:ln>
                    <a:solidFill>
                      <a:srgbClr val="FFFFFF"/>
                    </a:solidFill>
                    <a:effectLst/>
                    <a:uLnTx/>
                    <a:uFillTx/>
                    <a:latin typeface="Segoe UI Semibold"/>
                    <a:ea typeface="+mn-ea"/>
                    <a:cs typeface="+mn-cs"/>
                  </a:rPr>
                  <a:t>calculations</a:t>
                </a:r>
              </a:p>
            </p:txBody>
          </p:sp>
        </p:grpSp>
      </p:grpSp>
    </p:spTree>
    <p:extLst>
      <p:ext uri="{BB962C8B-B14F-4D97-AF65-F5344CB8AC3E}">
        <p14:creationId xmlns:p14="http://schemas.microsoft.com/office/powerpoint/2010/main" val="4244970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485188"/>
            <a:ext cx="11018520" cy="492443"/>
          </a:xfrm>
        </p:spPr>
        <p:txBody>
          <a:bodyPr/>
          <a:lstStyle/>
          <a:p>
            <a:r>
              <a:rPr lang="en-US"/>
              <a:t>Flexible data ingestion methods</a:t>
            </a:r>
          </a:p>
        </p:txBody>
      </p:sp>
      <p:grpSp>
        <p:nvGrpSpPr>
          <p:cNvPr id="8" name="Group 7">
            <a:extLst>
              <a:ext uri="{FF2B5EF4-FFF2-40B4-BE49-F238E27FC236}">
                <a16:creationId xmlns:a16="http://schemas.microsoft.com/office/drawing/2014/main" id="{2C8ABB57-B6C4-F681-AF81-4A7B070B5A21}"/>
              </a:ext>
            </a:extLst>
          </p:cNvPr>
          <p:cNvGrpSpPr/>
          <p:nvPr/>
        </p:nvGrpSpPr>
        <p:grpSpPr>
          <a:xfrm>
            <a:off x="586740" y="2402247"/>
            <a:ext cx="2509903" cy="2377440"/>
            <a:chOff x="725476" y="4115076"/>
            <a:chExt cx="2509903" cy="2377440"/>
          </a:xfrm>
        </p:grpSpPr>
        <p:sp>
          <p:nvSpPr>
            <p:cNvPr id="2" name="Rectangle: Rounded Corners 1">
              <a:extLst>
                <a:ext uri="{FF2B5EF4-FFF2-40B4-BE49-F238E27FC236}">
                  <a16:creationId xmlns:a16="http://schemas.microsoft.com/office/drawing/2014/main" id="{E059FE09-9C05-D318-4CC5-59121D470DAE}"/>
                </a:ext>
              </a:extLst>
            </p:cNvPr>
            <p:cNvSpPr/>
            <p:nvPr/>
          </p:nvSpPr>
          <p:spPr bwMode="auto">
            <a:xfrm>
              <a:off x="725476" y="4115076"/>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pic>
          <p:nvPicPr>
            <p:cNvPr id="4" name="Graphic 3">
              <a:extLst>
                <a:ext uri="{FF2B5EF4-FFF2-40B4-BE49-F238E27FC236}">
                  <a16:creationId xmlns:a16="http://schemas.microsoft.com/office/drawing/2014/main" id="{D21BC188-2E34-F2E5-591B-4E3AF44E0E5F}"/>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464273" y="5824422"/>
              <a:ext cx="668094" cy="668094"/>
            </a:xfrm>
            <a:prstGeom prst="rect">
              <a:avLst/>
            </a:prstGeom>
          </p:spPr>
        </p:pic>
        <p:sp>
          <p:nvSpPr>
            <p:cNvPr id="5" name="TextBox 4">
              <a:extLst>
                <a:ext uri="{FF2B5EF4-FFF2-40B4-BE49-F238E27FC236}">
                  <a16:creationId xmlns:a16="http://schemas.microsoft.com/office/drawing/2014/main" id="{78090EF6-0FB1-8B9E-C884-17F9B4DCC641}"/>
                </a:ext>
              </a:extLst>
            </p:cNvPr>
            <p:cNvSpPr txBox="1"/>
            <p:nvPr/>
          </p:nvSpPr>
          <p:spPr>
            <a:xfrm>
              <a:off x="1018417" y="5015542"/>
              <a:ext cx="1773162" cy="369332"/>
            </a:xfrm>
            <a:prstGeom prst="rect">
              <a:avLst/>
            </a:prstGeom>
            <a:noFill/>
          </p:spPr>
          <p:txBody>
            <a:bodyPr wrap="square" lIns="0" tIns="0" rIns="0" bIns="0" rtlCol="0" anchor="t">
              <a:spAutoFit/>
            </a:bodyPr>
            <a:lstStyle/>
            <a:p>
              <a:pPr algn="l"/>
              <a:r>
                <a:rPr lang="en-US" sz="1200">
                  <a:solidFill>
                    <a:schemeClr val="bg1"/>
                  </a:solidFill>
                </a:rPr>
                <a:t>Manually entered data in the application</a:t>
              </a:r>
            </a:p>
          </p:txBody>
        </p:sp>
        <p:sp>
          <p:nvSpPr>
            <p:cNvPr id="23" name="TextBox 22">
              <a:extLst>
                <a:ext uri="{FF2B5EF4-FFF2-40B4-BE49-F238E27FC236}">
                  <a16:creationId xmlns:a16="http://schemas.microsoft.com/office/drawing/2014/main" id="{7C44A911-836A-DB24-9828-14267B828602}"/>
                </a:ext>
              </a:extLst>
            </p:cNvPr>
            <p:cNvSpPr txBox="1"/>
            <p:nvPr/>
          </p:nvSpPr>
          <p:spPr>
            <a:xfrm>
              <a:off x="940495" y="4291777"/>
              <a:ext cx="1857759" cy="400110"/>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Manual</a:t>
              </a:r>
              <a:endParaRPr lang="en-US" sz="1800"/>
            </a:p>
          </p:txBody>
        </p:sp>
      </p:grpSp>
      <p:sp>
        <p:nvSpPr>
          <p:cNvPr id="28" name="Rectangle: Rounded Corners 27">
            <a:extLst>
              <a:ext uri="{FF2B5EF4-FFF2-40B4-BE49-F238E27FC236}">
                <a16:creationId xmlns:a16="http://schemas.microsoft.com/office/drawing/2014/main" id="{8437D9EE-0867-2CAA-F471-716862376EB2}"/>
              </a:ext>
            </a:extLst>
          </p:cNvPr>
          <p:cNvSpPr/>
          <p:nvPr/>
        </p:nvSpPr>
        <p:spPr bwMode="auto">
          <a:xfrm>
            <a:off x="3413709" y="2402247"/>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pic>
        <p:nvPicPr>
          <p:cNvPr id="9" name="Graphic 8">
            <a:extLst>
              <a:ext uri="{FF2B5EF4-FFF2-40B4-BE49-F238E27FC236}">
                <a16:creationId xmlns:a16="http://schemas.microsoft.com/office/drawing/2014/main" id="{4B7B20B9-3816-170A-9165-7FAC7EBE375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5718" y="4146613"/>
            <a:ext cx="424225" cy="424225"/>
          </a:xfrm>
          <a:prstGeom prst="rect">
            <a:avLst/>
          </a:prstGeom>
        </p:spPr>
      </p:pic>
      <p:pic>
        <p:nvPicPr>
          <p:cNvPr id="10" name="Graphic 9">
            <a:extLst>
              <a:ext uri="{FF2B5EF4-FFF2-40B4-BE49-F238E27FC236}">
                <a16:creationId xmlns:a16="http://schemas.microsoft.com/office/drawing/2014/main" id="{1A98B0DC-9461-C868-03E8-3276505C73C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26333" y="4139999"/>
            <a:ext cx="430839" cy="430839"/>
          </a:xfrm>
          <a:prstGeom prst="rect">
            <a:avLst/>
          </a:prstGeom>
        </p:spPr>
      </p:pic>
      <p:sp>
        <p:nvSpPr>
          <p:cNvPr id="11" name="TextBox 10">
            <a:extLst>
              <a:ext uri="{FF2B5EF4-FFF2-40B4-BE49-F238E27FC236}">
                <a16:creationId xmlns:a16="http://schemas.microsoft.com/office/drawing/2014/main" id="{2355243E-6B81-D095-F77B-ADA5351A089D}"/>
              </a:ext>
            </a:extLst>
          </p:cNvPr>
          <p:cNvSpPr txBox="1"/>
          <p:nvPr/>
        </p:nvSpPr>
        <p:spPr>
          <a:xfrm>
            <a:off x="3636769" y="2532411"/>
            <a:ext cx="1857759" cy="400110"/>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File based</a:t>
            </a:r>
            <a:endParaRPr lang="en-US" sz="1800"/>
          </a:p>
        </p:txBody>
      </p:sp>
      <p:sp>
        <p:nvSpPr>
          <p:cNvPr id="13" name="TextBox 12">
            <a:extLst>
              <a:ext uri="{FF2B5EF4-FFF2-40B4-BE49-F238E27FC236}">
                <a16:creationId xmlns:a16="http://schemas.microsoft.com/office/drawing/2014/main" id="{AA1E7BB2-8438-B936-1D32-5A30D0448E67}"/>
              </a:ext>
            </a:extLst>
          </p:cNvPr>
          <p:cNvSpPr txBox="1"/>
          <p:nvPr/>
        </p:nvSpPr>
        <p:spPr>
          <a:xfrm>
            <a:off x="3709425" y="3316045"/>
            <a:ext cx="1890209" cy="184666"/>
          </a:xfrm>
          <a:prstGeom prst="rect">
            <a:avLst/>
          </a:prstGeom>
          <a:noFill/>
        </p:spPr>
        <p:txBody>
          <a:bodyPr wrap="square" lIns="0" tIns="0" rIns="0" bIns="0" rtlCol="0" anchor="t">
            <a:spAutoFit/>
          </a:bodyPr>
          <a:lstStyle/>
          <a:p>
            <a:r>
              <a:rPr lang="en-US" sz="1200">
                <a:solidFill>
                  <a:schemeClr val="bg1"/>
                </a:solidFill>
              </a:rPr>
              <a:t>Using Excel, CSV files, etc.</a:t>
            </a:r>
          </a:p>
        </p:txBody>
      </p:sp>
      <p:sp>
        <p:nvSpPr>
          <p:cNvPr id="14" name="Rectangle: Rounded Corners 13">
            <a:extLst>
              <a:ext uri="{FF2B5EF4-FFF2-40B4-BE49-F238E27FC236}">
                <a16:creationId xmlns:a16="http://schemas.microsoft.com/office/drawing/2014/main" id="{9BF9065A-95A3-ECAD-1773-1A1C74D64E63}"/>
              </a:ext>
            </a:extLst>
          </p:cNvPr>
          <p:cNvSpPr/>
          <p:nvPr/>
        </p:nvSpPr>
        <p:spPr bwMode="auto">
          <a:xfrm>
            <a:off x="6243457" y="2417403"/>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sp>
        <p:nvSpPr>
          <p:cNvPr id="21" name="TextBox 20">
            <a:extLst>
              <a:ext uri="{FF2B5EF4-FFF2-40B4-BE49-F238E27FC236}">
                <a16:creationId xmlns:a16="http://schemas.microsoft.com/office/drawing/2014/main" id="{414536D0-C837-F798-AB23-4D34D27E8C15}"/>
              </a:ext>
            </a:extLst>
          </p:cNvPr>
          <p:cNvSpPr txBox="1"/>
          <p:nvPr/>
        </p:nvSpPr>
        <p:spPr>
          <a:xfrm>
            <a:off x="6466517" y="2547567"/>
            <a:ext cx="2060551" cy="400110"/>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New connection</a:t>
            </a:r>
            <a:endParaRPr lang="en-US" sz="1800"/>
          </a:p>
        </p:txBody>
      </p:sp>
      <p:sp>
        <p:nvSpPr>
          <p:cNvPr id="22" name="TextBox 21">
            <a:extLst>
              <a:ext uri="{FF2B5EF4-FFF2-40B4-BE49-F238E27FC236}">
                <a16:creationId xmlns:a16="http://schemas.microsoft.com/office/drawing/2014/main" id="{962C7B07-D834-5BCF-04BC-9654B8FD0D77}"/>
              </a:ext>
            </a:extLst>
          </p:cNvPr>
          <p:cNvSpPr txBox="1"/>
          <p:nvPr/>
        </p:nvSpPr>
        <p:spPr>
          <a:xfrm>
            <a:off x="6553303" y="3292838"/>
            <a:ext cx="1890209" cy="738664"/>
          </a:xfrm>
          <a:prstGeom prst="rect">
            <a:avLst/>
          </a:prstGeom>
          <a:noFill/>
        </p:spPr>
        <p:txBody>
          <a:bodyPr wrap="square" lIns="0" tIns="0" rIns="0" bIns="0" rtlCol="0" anchor="t">
            <a:spAutoFit/>
          </a:bodyPr>
          <a:lstStyle/>
          <a:p>
            <a:r>
              <a:rPr lang="en-US" sz="1200">
                <a:solidFill>
                  <a:schemeClr val="bg1"/>
                </a:solidFill>
              </a:rPr>
              <a:t>To a database, blob storage, or any supported connection by Power Query</a:t>
            </a:r>
          </a:p>
          <a:p>
            <a:r>
              <a:rPr lang="en-US" sz="1200">
                <a:solidFill>
                  <a:schemeClr val="bg1"/>
                </a:solidFill>
              </a:rPr>
              <a:t>.</a:t>
            </a:r>
          </a:p>
        </p:txBody>
      </p:sp>
      <p:pic>
        <p:nvPicPr>
          <p:cNvPr id="25" name="Graphic 24">
            <a:extLst>
              <a:ext uri="{FF2B5EF4-FFF2-40B4-BE49-F238E27FC236}">
                <a16:creationId xmlns:a16="http://schemas.microsoft.com/office/drawing/2014/main" id="{A54757DF-05FB-BDBA-5BFC-7A028F0F6860}"/>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065813" y="4099111"/>
            <a:ext cx="512613" cy="512613"/>
          </a:xfrm>
          <a:prstGeom prst="rect">
            <a:avLst/>
          </a:prstGeom>
        </p:spPr>
      </p:pic>
      <p:sp>
        <p:nvSpPr>
          <p:cNvPr id="60" name="Rectangle: Rounded Corners 59">
            <a:extLst>
              <a:ext uri="{FF2B5EF4-FFF2-40B4-BE49-F238E27FC236}">
                <a16:creationId xmlns:a16="http://schemas.microsoft.com/office/drawing/2014/main" id="{4A74221C-AB45-5758-14F8-5A204D3F6B56}"/>
              </a:ext>
            </a:extLst>
          </p:cNvPr>
          <p:cNvSpPr/>
          <p:nvPr/>
        </p:nvSpPr>
        <p:spPr bwMode="auto">
          <a:xfrm>
            <a:off x="9094472" y="2418624"/>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sp>
        <p:nvSpPr>
          <p:cNvPr id="62" name="TextBox 61">
            <a:extLst>
              <a:ext uri="{FF2B5EF4-FFF2-40B4-BE49-F238E27FC236}">
                <a16:creationId xmlns:a16="http://schemas.microsoft.com/office/drawing/2014/main" id="{44DF02D4-4748-694C-A5FF-5F36131234E8}"/>
              </a:ext>
            </a:extLst>
          </p:cNvPr>
          <p:cNvSpPr txBox="1"/>
          <p:nvPr/>
        </p:nvSpPr>
        <p:spPr>
          <a:xfrm>
            <a:off x="9317532" y="2548788"/>
            <a:ext cx="2060551" cy="707886"/>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Prebuilt</a:t>
            </a:r>
          </a:p>
          <a:p>
            <a:r>
              <a:rPr lang="en-US" sz="2000">
                <a:solidFill>
                  <a:schemeClr val="bg1"/>
                </a:solidFill>
                <a:latin typeface="Segoe UI Semibold"/>
                <a:cs typeface="Segoe UI" panose="020B0502040204020203" pitchFamily="34" charset="0"/>
              </a:rPr>
              <a:t>connectors</a:t>
            </a:r>
            <a:endParaRPr lang="en-US" sz="1800"/>
          </a:p>
        </p:txBody>
      </p:sp>
      <p:sp>
        <p:nvSpPr>
          <p:cNvPr id="64" name="TextBox 63">
            <a:extLst>
              <a:ext uri="{FF2B5EF4-FFF2-40B4-BE49-F238E27FC236}">
                <a16:creationId xmlns:a16="http://schemas.microsoft.com/office/drawing/2014/main" id="{241FD0CD-A566-7F8F-FB51-141BF303F81E}"/>
              </a:ext>
            </a:extLst>
          </p:cNvPr>
          <p:cNvSpPr txBox="1"/>
          <p:nvPr/>
        </p:nvSpPr>
        <p:spPr>
          <a:xfrm>
            <a:off x="9402702" y="3309171"/>
            <a:ext cx="1890209" cy="738664"/>
          </a:xfrm>
          <a:prstGeom prst="rect">
            <a:avLst/>
          </a:prstGeom>
          <a:noFill/>
        </p:spPr>
        <p:txBody>
          <a:bodyPr wrap="square" lIns="0" tIns="0" rIns="0" bIns="0" rtlCol="0" anchor="t">
            <a:spAutoFit/>
          </a:bodyPr>
          <a:lstStyle/>
          <a:p>
            <a:pPr algn="l"/>
            <a:r>
              <a:rPr lang="en-US" sz="1200">
                <a:solidFill>
                  <a:schemeClr val="bg1"/>
                </a:solidFill>
              </a:rPr>
              <a:t>In partnership with data providers, no need for data mapping or transformation</a:t>
            </a:r>
          </a:p>
          <a:p>
            <a:r>
              <a:rPr lang="en-US" sz="1200">
                <a:solidFill>
                  <a:schemeClr val="bg1"/>
                </a:solidFill>
              </a:rPr>
              <a:t>.</a:t>
            </a:r>
          </a:p>
        </p:txBody>
      </p:sp>
      <p:pic>
        <p:nvPicPr>
          <p:cNvPr id="56" name="Graphic 55">
            <a:extLst>
              <a:ext uri="{FF2B5EF4-FFF2-40B4-BE49-F238E27FC236}">
                <a16:creationId xmlns:a16="http://schemas.microsoft.com/office/drawing/2014/main" id="{7A0F5931-5240-8603-BADC-85AEACF9B2DE}"/>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815558" y="4116762"/>
            <a:ext cx="562525" cy="562525"/>
          </a:xfrm>
          <a:prstGeom prst="rect">
            <a:avLst/>
          </a:prstGeom>
        </p:spPr>
      </p:pic>
    </p:spTree>
    <p:extLst>
      <p:ext uri="{BB962C8B-B14F-4D97-AF65-F5344CB8AC3E}">
        <p14:creationId xmlns:p14="http://schemas.microsoft.com/office/powerpoint/2010/main" val="349381766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485188"/>
            <a:ext cx="11018520" cy="492443"/>
          </a:xfrm>
        </p:spPr>
        <p:txBody>
          <a:bodyPr/>
          <a:lstStyle/>
          <a:p>
            <a:r>
              <a:rPr lang="en-US"/>
              <a:t>Templates</a:t>
            </a:r>
          </a:p>
        </p:txBody>
      </p:sp>
      <p:grpSp>
        <p:nvGrpSpPr>
          <p:cNvPr id="2" name="Group 1" descr="A circle wtih an icon of a rectangle inside it, with a dogeared corner in the upper left. Overlapping that rectangle is a smaller rectangle with a dotted outline.">
            <a:extLst>
              <a:ext uri="{FF2B5EF4-FFF2-40B4-BE49-F238E27FC236}">
                <a16:creationId xmlns:a16="http://schemas.microsoft.com/office/drawing/2014/main" id="{F86C0768-BB03-4C0F-824E-4918C9C615DA}"/>
              </a:ext>
            </a:extLst>
          </p:cNvPr>
          <p:cNvGrpSpPr/>
          <p:nvPr/>
        </p:nvGrpSpPr>
        <p:grpSpPr>
          <a:xfrm>
            <a:off x="775639" y="2756376"/>
            <a:ext cx="2042904" cy="2042904"/>
            <a:chOff x="775639" y="2672508"/>
            <a:chExt cx="2042904" cy="2042904"/>
          </a:xfrm>
        </p:grpSpPr>
        <p:sp>
          <p:nvSpPr>
            <p:cNvPr id="6" name="Oval 5">
              <a:extLst>
                <a:ext uri="{FF2B5EF4-FFF2-40B4-BE49-F238E27FC236}">
                  <a16:creationId xmlns:a16="http://schemas.microsoft.com/office/drawing/2014/main" id="{DDEA62FB-AD07-4C81-960F-32E011618DCB}"/>
                </a:ext>
              </a:extLst>
            </p:cNvPr>
            <p:cNvSpPr/>
            <p:nvPr/>
          </p:nvSpPr>
          <p:spPr bwMode="auto">
            <a:xfrm>
              <a:off x="775639" y="2672508"/>
              <a:ext cx="2042904" cy="2042904"/>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71801A5A-A4F2-4247-AE0A-FB8479884B7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30242" y="3127111"/>
              <a:ext cx="1133697" cy="1133697"/>
            </a:xfrm>
            <a:prstGeom prst="rect">
              <a:avLst/>
            </a:prstGeom>
          </p:spPr>
        </p:pic>
      </p:grpSp>
      <p:sp>
        <p:nvSpPr>
          <p:cNvPr id="8" name="TextBox 7">
            <a:extLst>
              <a:ext uri="{FF2B5EF4-FFF2-40B4-BE49-F238E27FC236}">
                <a16:creationId xmlns:a16="http://schemas.microsoft.com/office/drawing/2014/main" id="{33FB13C8-B825-46CA-8E20-230C29ACA58C}"/>
              </a:ext>
            </a:extLst>
          </p:cNvPr>
          <p:cNvSpPr txBox="1"/>
          <p:nvPr/>
        </p:nvSpPr>
        <p:spPr>
          <a:xfrm>
            <a:off x="3510281" y="1363404"/>
            <a:ext cx="6842760" cy="92333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Download data templates</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to simplify data preparation. These templates will help align your data with the Microsoft Cloud for Sustainability data </a:t>
            </a:r>
            <a:r>
              <a:rPr lang="en-US" sz="2000">
                <a:gradFill>
                  <a:gsLst>
                    <a:gs pos="2917">
                      <a:srgbClr val="000000"/>
                    </a:gs>
                    <a:gs pos="30000">
                      <a:srgbClr val="000000"/>
                    </a:gs>
                  </a:gsLst>
                  <a:lin ang="5400000" scaled="0"/>
                </a:gradFill>
                <a:latin typeface="Segoe UI"/>
              </a:rPr>
              <a:t>m</a:t>
            </a:r>
            <a:r>
              <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odel</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pic>
        <p:nvPicPr>
          <p:cNvPr id="11" name="Picture 10" descr="Screenshot of an Excel export/import menu.">
            <a:extLst>
              <a:ext uri="{FF2B5EF4-FFF2-40B4-BE49-F238E27FC236}">
                <a16:creationId xmlns:a16="http://schemas.microsoft.com/office/drawing/2014/main" id="{900B5D79-5DD1-42B4-A2FA-E9CA7FE6069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510281" y="2672507"/>
            <a:ext cx="5546385" cy="2210643"/>
          </a:xfrm>
          <a:prstGeom prst="rect">
            <a:avLst/>
          </a:prstGeom>
          <a:effectLst>
            <a:outerShdw blurRad="63500" sx="102000" sy="102000" algn="ctr" rotWithShape="0">
              <a:prstClr val="black">
                <a:alpha val="40000"/>
              </a:prstClr>
            </a:outerShdw>
          </a:effectLst>
        </p:spPr>
      </p:pic>
      <p:pic>
        <p:nvPicPr>
          <p:cNvPr id="9" name="Graphic 8" descr="A cube with an arrow pointing to a cone pointing upward.">
            <a:extLst>
              <a:ext uri="{FF2B5EF4-FFF2-40B4-BE49-F238E27FC236}">
                <a16:creationId xmlns:a16="http://schemas.microsoft.com/office/drawing/2014/main" id="{374B6B8D-A6AD-427A-857F-FC4ECD01A8A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48405" y="3181369"/>
            <a:ext cx="1192918" cy="1192918"/>
          </a:xfrm>
          <a:prstGeom prst="rect">
            <a:avLst/>
          </a:prstGeom>
        </p:spPr>
      </p:pic>
      <p:sp>
        <p:nvSpPr>
          <p:cNvPr id="13" name="TextBox 12">
            <a:extLst>
              <a:ext uri="{FF2B5EF4-FFF2-40B4-BE49-F238E27FC236}">
                <a16:creationId xmlns:a16="http://schemas.microsoft.com/office/drawing/2014/main" id="{2DB5F3BA-3690-4672-8840-1C73D3127237}"/>
              </a:ext>
            </a:extLst>
          </p:cNvPr>
          <p:cNvSpPr txBox="1"/>
          <p:nvPr/>
        </p:nvSpPr>
        <p:spPr>
          <a:xfrm>
            <a:off x="3510281" y="5288280"/>
            <a:ext cx="6842760"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Some columns are mandatory; others are recommended </a:t>
            </a:r>
          </a:p>
        </p:txBody>
      </p:sp>
    </p:spTree>
    <p:extLst>
      <p:ext uri="{BB962C8B-B14F-4D97-AF65-F5344CB8AC3E}">
        <p14:creationId xmlns:p14="http://schemas.microsoft.com/office/powerpoint/2010/main" val="99195399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485188"/>
            <a:ext cx="11018520" cy="492443"/>
          </a:xfrm>
        </p:spPr>
        <p:txBody>
          <a:bodyPr/>
          <a:lstStyle/>
          <a:p>
            <a:r>
              <a:rPr lang="en-US"/>
              <a:t>Monitoring data ingestion</a:t>
            </a:r>
          </a:p>
        </p:txBody>
      </p:sp>
      <p:sp>
        <p:nvSpPr>
          <p:cNvPr id="2" name="TextBox 1">
            <a:extLst>
              <a:ext uri="{FF2B5EF4-FFF2-40B4-BE49-F238E27FC236}">
                <a16:creationId xmlns:a16="http://schemas.microsoft.com/office/drawing/2014/main" id="{898018B2-46EE-4195-A1A1-5B218B9DBF4B}"/>
              </a:ext>
            </a:extLst>
          </p:cNvPr>
          <p:cNvSpPr txBox="1"/>
          <p:nvPr/>
        </p:nvSpPr>
        <p:spPr>
          <a:xfrm>
            <a:off x="3510280" y="1423761"/>
            <a:ext cx="6940005" cy="215443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Importing data allows you to conduct a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one-time import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or to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schedule an import </a:t>
            </a:r>
            <a:r>
              <a:rPr kumimoji="0" lang="en-US" sz="200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for the future</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During import you can: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Monitor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and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troubleshoot</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a:gradFill>
                  <a:gsLst>
                    <a:gs pos="2917">
                      <a:srgbClr val="000000"/>
                    </a:gs>
                    <a:gs pos="30000">
                      <a:srgbClr val="000000"/>
                    </a:gs>
                  </a:gsLst>
                  <a:lin ang="5400000" scaled="0"/>
                </a:gradFill>
                <a:latin typeface="Segoe UI"/>
              </a:rPr>
              <a:t>R</a:t>
            </a:r>
            <a:r>
              <a:rPr kumimoji="0" lang="en-US" sz="2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emove</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and replace data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 you work. </a:t>
            </a:r>
            <a:b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This may trigger new calculations.</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p:txBody>
      </p:sp>
      <p:sp>
        <p:nvSpPr>
          <p:cNvPr id="12" name="TextBox 11">
            <a:extLst>
              <a:ext uri="{FF2B5EF4-FFF2-40B4-BE49-F238E27FC236}">
                <a16:creationId xmlns:a16="http://schemas.microsoft.com/office/drawing/2014/main" id="{B52F4A99-F2A5-4506-818D-6890AD7DF709}"/>
              </a:ext>
            </a:extLst>
          </p:cNvPr>
          <p:cNvSpPr txBox="1"/>
          <p:nvPr/>
        </p:nvSpPr>
        <p:spPr>
          <a:xfrm>
            <a:off x="8924575" y="4645391"/>
            <a:ext cx="160251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Import </a:t>
            </a:r>
            <a:r>
              <a:rPr lang="en-US" sz="2000">
                <a:gradFill>
                  <a:gsLst>
                    <a:gs pos="2917">
                      <a:srgbClr val="000000"/>
                    </a:gs>
                    <a:gs pos="30000">
                      <a:srgbClr val="000000"/>
                    </a:gs>
                  </a:gsLst>
                  <a:lin ang="5400000" scaled="0"/>
                </a:gradFill>
                <a:latin typeface="Segoe UI Semibold"/>
              </a:rPr>
              <a:t>j</a:t>
            </a:r>
            <a:r>
              <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a:ea typeface="+mn-ea"/>
                <a:cs typeface="+mn-cs"/>
              </a:rPr>
              <a:t>ob</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20" name="Group 19" descr="A circle wtih an icon of a rectangle inside it, with a dogeared corner in the upper left. Overlapping that rectangle is a smaller rectangle with a dotted outline.">
            <a:extLst>
              <a:ext uri="{FF2B5EF4-FFF2-40B4-BE49-F238E27FC236}">
                <a16:creationId xmlns:a16="http://schemas.microsoft.com/office/drawing/2014/main" id="{69BC956C-EF15-35E5-4156-0E8F1055B131}"/>
              </a:ext>
            </a:extLst>
          </p:cNvPr>
          <p:cNvGrpSpPr/>
          <p:nvPr/>
        </p:nvGrpSpPr>
        <p:grpSpPr>
          <a:xfrm>
            <a:off x="775639" y="2756376"/>
            <a:ext cx="2042904" cy="2042904"/>
            <a:chOff x="775639" y="2672508"/>
            <a:chExt cx="2042904" cy="2042904"/>
          </a:xfrm>
        </p:grpSpPr>
        <p:sp>
          <p:nvSpPr>
            <p:cNvPr id="21" name="Oval 20">
              <a:extLst>
                <a:ext uri="{FF2B5EF4-FFF2-40B4-BE49-F238E27FC236}">
                  <a16:creationId xmlns:a16="http://schemas.microsoft.com/office/drawing/2014/main" id="{3086398F-DED6-0503-0471-F4AB13748F76}"/>
                </a:ext>
              </a:extLst>
            </p:cNvPr>
            <p:cNvSpPr/>
            <p:nvPr/>
          </p:nvSpPr>
          <p:spPr bwMode="auto">
            <a:xfrm>
              <a:off x="775639" y="2672508"/>
              <a:ext cx="2042904" cy="2042904"/>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B5C58D22-7336-B6B4-6A77-A62B9CBAF4B8}"/>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30242" y="3127111"/>
              <a:ext cx="1133697" cy="1133697"/>
            </a:xfrm>
            <a:prstGeom prst="rect">
              <a:avLst/>
            </a:prstGeom>
          </p:spPr>
        </p:pic>
      </p:grpSp>
      <p:pic>
        <p:nvPicPr>
          <p:cNvPr id="17" name="Picture 16">
            <a:extLst>
              <a:ext uri="{FF2B5EF4-FFF2-40B4-BE49-F238E27FC236}">
                <a16:creationId xmlns:a16="http://schemas.microsoft.com/office/drawing/2014/main" id="{389B77BC-C6B4-525E-02C0-28838997A08D}"/>
              </a:ext>
            </a:extLst>
          </p:cNvPr>
          <p:cNvPicPr>
            <a:picLocks noChangeAspect="1"/>
          </p:cNvPicPr>
          <p:nvPr/>
        </p:nvPicPr>
        <p:blipFill>
          <a:blip r:embed="rId4"/>
          <a:stretch>
            <a:fillRect/>
          </a:stretch>
        </p:blipFill>
        <p:spPr>
          <a:xfrm>
            <a:off x="3529644" y="3862956"/>
            <a:ext cx="3171848" cy="2509856"/>
          </a:xfrm>
          <a:prstGeom prst="rect">
            <a:avLst/>
          </a:prstGeom>
        </p:spPr>
      </p:pic>
      <p:grpSp>
        <p:nvGrpSpPr>
          <p:cNvPr id="30" name="Group 29">
            <a:extLst>
              <a:ext uri="{FF2B5EF4-FFF2-40B4-BE49-F238E27FC236}">
                <a16:creationId xmlns:a16="http://schemas.microsoft.com/office/drawing/2014/main" id="{D2A6D1A6-12F4-606D-2B2E-500E3E21CF4B}"/>
              </a:ext>
            </a:extLst>
          </p:cNvPr>
          <p:cNvGrpSpPr/>
          <p:nvPr/>
        </p:nvGrpSpPr>
        <p:grpSpPr>
          <a:xfrm>
            <a:off x="7042984" y="4340018"/>
            <a:ext cx="1412504" cy="1070627"/>
            <a:chOff x="8366337" y="3754181"/>
            <a:chExt cx="1412504" cy="1070627"/>
          </a:xfrm>
        </p:grpSpPr>
        <p:sp>
          <p:nvSpPr>
            <p:cNvPr id="23" name="Teardrop 22">
              <a:extLst>
                <a:ext uri="{FF2B5EF4-FFF2-40B4-BE49-F238E27FC236}">
                  <a16:creationId xmlns:a16="http://schemas.microsoft.com/office/drawing/2014/main" id="{2090F4EA-1F67-6CC2-6542-AC98F78AA829}"/>
                </a:ext>
              </a:extLst>
            </p:cNvPr>
            <p:cNvSpPr/>
            <p:nvPr/>
          </p:nvSpPr>
          <p:spPr bwMode="auto">
            <a:xfrm rot="2557335">
              <a:off x="8366337" y="3772559"/>
              <a:ext cx="1052249" cy="1052249"/>
            </a:xfrm>
            <a:prstGeom prst="teardrop">
              <a:avLst/>
            </a:prstGeom>
            <a:solidFill>
              <a:srgbClr val="7F7F7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ardrop 26">
              <a:extLst>
                <a:ext uri="{FF2B5EF4-FFF2-40B4-BE49-F238E27FC236}">
                  <a16:creationId xmlns:a16="http://schemas.microsoft.com/office/drawing/2014/main" id="{37034BFF-D060-0CB4-D476-A9F449A9F3DE}"/>
                </a:ext>
              </a:extLst>
            </p:cNvPr>
            <p:cNvSpPr/>
            <p:nvPr/>
          </p:nvSpPr>
          <p:spPr bwMode="auto">
            <a:xfrm rot="2557335">
              <a:off x="8551491" y="3757572"/>
              <a:ext cx="1052249" cy="1052249"/>
            </a:xfrm>
            <a:prstGeom prst="teardrop">
              <a:avLst/>
            </a:prstGeom>
            <a:solidFill>
              <a:schemeClr val="bg1">
                <a:lumMod val="6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ardrop 28">
              <a:extLst>
                <a:ext uri="{FF2B5EF4-FFF2-40B4-BE49-F238E27FC236}">
                  <a16:creationId xmlns:a16="http://schemas.microsoft.com/office/drawing/2014/main" id="{0926D622-BB24-226D-4AF9-C5C86A419400}"/>
                </a:ext>
              </a:extLst>
            </p:cNvPr>
            <p:cNvSpPr/>
            <p:nvPr/>
          </p:nvSpPr>
          <p:spPr bwMode="auto">
            <a:xfrm rot="2557335">
              <a:off x="8726592" y="3754181"/>
              <a:ext cx="1052249" cy="1052249"/>
            </a:xfrm>
            <a:prstGeom prst="teardrop">
              <a:avLst/>
            </a:prstGeom>
            <a:solidFill>
              <a:schemeClr val="bg1">
                <a:lumMod val="7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15074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588263" y="457200"/>
            <a:ext cx="11018520" cy="800219"/>
          </a:xfrm>
        </p:spPr>
        <p:txBody>
          <a:bodyPr/>
          <a:lstStyle/>
          <a:p>
            <a:r>
              <a:rPr lang="en-US"/>
              <a:t>Recommended practices</a:t>
            </a:r>
            <a:br>
              <a:rPr lang="en-US"/>
            </a:br>
            <a:r>
              <a:rPr lang="en-US" sz="2000">
                <a:solidFill>
                  <a:srgbClr val="074F88"/>
                </a:solidFill>
              </a:rPr>
              <a:t>Data ingestion</a:t>
            </a:r>
            <a:endParaRPr lang="en-US">
              <a:solidFill>
                <a:srgbClr val="074F88"/>
              </a:solidFill>
            </a:endParaRPr>
          </a:p>
        </p:txBody>
      </p:sp>
      <p:sp>
        <p:nvSpPr>
          <p:cNvPr id="3" name="TextBox 2">
            <a:extLst>
              <a:ext uri="{FF2B5EF4-FFF2-40B4-BE49-F238E27FC236}">
                <a16:creationId xmlns:a16="http://schemas.microsoft.com/office/drawing/2014/main" id="{2498ED78-007B-4E75-A703-26250945AD48}"/>
              </a:ext>
            </a:extLst>
          </p:cNvPr>
          <p:cNvSpPr txBox="1"/>
          <p:nvPr/>
        </p:nvSpPr>
        <p:spPr>
          <a:xfrm>
            <a:off x="588263" y="2070312"/>
            <a:ext cx="8505495" cy="2769989"/>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Plan</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your approach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 landscape, technical capabilities, and source data format. </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with IT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manage data ingestion.</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a:p>
            <a:pPr marL="342900" indent="-342900">
              <a:spcAft>
                <a:spcPts val="1200"/>
              </a:spcAft>
              <a:buFont typeface="Arial" panose="020B0604020202020204" pitchFamily="34" charset="0"/>
              <a:buChar cha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Define roles </a:t>
            </a:r>
            <a:r>
              <a:rPr kumimoji="0" lang="en-US" sz="200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for data management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endPar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Start simple</a:t>
            </a:r>
            <a:r>
              <a:rPr lang="en-US" sz="2000">
                <a:gradFill>
                  <a:gsLst>
                    <a:gs pos="2917">
                      <a:srgbClr val="000000"/>
                    </a:gs>
                    <a:gs pos="30000">
                      <a:srgbClr val="000000"/>
                    </a:gs>
                  </a:gsLst>
                  <a:lin ang="5400000" scaled="0"/>
                </a:gradFill>
                <a:latin typeface="Segoe UI"/>
              </a:rPr>
              <a:t> with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manual or file-based data ingestion methods.</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Be flexible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about how your organization imports </a:t>
            </a:r>
            <a:r>
              <a:rPr kumimoji="0" lang="en-US" sz="200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 blend methods where possible.</a:t>
            </a:r>
          </a:p>
        </p:txBody>
      </p:sp>
      <p:grpSp>
        <p:nvGrpSpPr>
          <p:cNvPr id="7" name="Group 6">
            <a:extLst>
              <a:ext uri="{FF2B5EF4-FFF2-40B4-BE49-F238E27FC236}">
                <a16:creationId xmlns:a16="http://schemas.microsoft.com/office/drawing/2014/main" id="{840CD50C-3029-8C35-68FA-43DCAF628C87}"/>
              </a:ext>
            </a:extLst>
          </p:cNvPr>
          <p:cNvGrpSpPr/>
          <p:nvPr/>
        </p:nvGrpSpPr>
        <p:grpSpPr>
          <a:xfrm>
            <a:off x="9119076" y="436810"/>
            <a:ext cx="2200908" cy="800219"/>
            <a:chOff x="9168121" y="436811"/>
            <a:chExt cx="1952788" cy="710006"/>
          </a:xfrm>
        </p:grpSpPr>
        <p:pic>
          <p:nvPicPr>
            <p:cNvPr id="4" name="Graphic 3">
              <a:extLst>
                <a:ext uri="{FF2B5EF4-FFF2-40B4-BE49-F238E27FC236}">
                  <a16:creationId xmlns:a16="http://schemas.microsoft.com/office/drawing/2014/main" id="{18E25816-7A0C-42B2-BE09-4D63F1588E8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68121" y="436811"/>
              <a:ext cx="648208" cy="648208"/>
            </a:xfrm>
            <a:prstGeom prst="rect">
              <a:avLst/>
            </a:prstGeom>
          </p:spPr>
        </p:pic>
        <p:pic>
          <p:nvPicPr>
            <p:cNvPr id="5" name="Graphic 4">
              <a:extLst>
                <a:ext uri="{FF2B5EF4-FFF2-40B4-BE49-F238E27FC236}">
                  <a16:creationId xmlns:a16="http://schemas.microsoft.com/office/drawing/2014/main" id="{E531F087-8F8D-4B0A-B0BD-B11571189CC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10903" y="436811"/>
              <a:ext cx="710006" cy="710006"/>
            </a:xfrm>
            <a:prstGeom prst="rect">
              <a:avLst/>
            </a:prstGeom>
          </p:spPr>
        </p:pic>
        <p:pic>
          <p:nvPicPr>
            <p:cNvPr id="6" name="Graphic 5">
              <a:extLst>
                <a:ext uri="{FF2B5EF4-FFF2-40B4-BE49-F238E27FC236}">
                  <a16:creationId xmlns:a16="http://schemas.microsoft.com/office/drawing/2014/main" id="{9E3A1280-9F73-43DC-8298-21ECAEB878CB}"/>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99366" y="456518"/>
              <a:ext cx="628501" cy="628501"/>
            </a:xfrm>
            <a:prstGeom prst="rect">
              <a:avLst/>
            </a:prstGeom>
          </p:spPr>
        </p:pic>
      </p:grpSp>
    </p:spTree>
    <p:extLst>
      <p:ext uri="{BB962C8B-B14F-4D97-AF65-F5344CB8AC3E}">
        <p14:creationId xmlns:p14="http://schemas.microsoft.com/office/powerpoint/2010/main" val="218424324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What did we learn in </a:t>
            </a:r>
            <a:br>
              <a:rPr lang="en-US" sz="2800">
                <a:solidFill>
                  <a:schemeClr val="bg1"/>
                </a:solidFill>
              </a:rPr>
            </a:br>
            <a:r>
              <a:rPr lang="en-US" sz="2800">
                <a:solidFill>
                  <a:schemeClr val="bg1"/>
                </a:solidFill>
              </a:rPr>
              <a:t>Session 4?</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044006"/>
            <a:ext cx="5674242" cy="2769989"/>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Solution focus areas</a:t>
            </a:r>
          </a:p>
          <a:p>
            <a:pPr marL="342900" indent="-342900">
              <a:spcBef>
                <a:spcPts val="1200"/>
              </a:spcBef>
              <a:spcAft>
                <a:spcPts val="1200"/>
              </a:spcAft>
              <a:buFont typeface="Arial" panose="020B0604020202020204" pitchFamily="34" charset="0"/>
              <a:buChar char="•"/>
            </a:pPr>
            <a:r>
              <a:rPr lang="en-US">
                <a:solidFill>
                  <a:schemeClr val="tx2"/>
                </a:solidFill>
              </a:rPr>
              <a:t>Types of data</a:t>
            </a:r>
          </a:p>
          <a:p>
            <a:pPr marL="342900" indent="-342900">
              <a:spcBef>
                <a:spcPts val="1200"/>
              </a:spcBef>
              <a:spcAft>
                <a:spcPts val="1200"/>
              </a:spcAft>
              <a:buFont typeface="Arial" panose="020B0604020202020204" pitchFamily="34" charset="0"/>
              <a:buChar char="•"/>
            </a:pPr>
            <a:r>
              <a:rPr lang="en-US">
                <a:solidFill>
                  <a:schemeClr val="tx2"/>
                </a:solidFill>
              </a:rPr>
              <a:t>Processes and data flow</a:t>
            </a:r>
          </a:p>
          <a:p>
            <a:pPr marL="342900" indent="-342900">
              <a:spcBef>
                <a:spcPts val="1200"/>
              </a:spcBef>
              <a:spcAft>
                <a:spcPts val="1200"/>
              </a:spcAft>
              <a:buFont typeface="Arial" panose="020B0604020202020204" pitchFamily="34" charset="0"/>
              <a:buChar char="•"/>
            </a:pPr>
            <a:r>
              <a:rPr lang="en-US">
                <a:solidFill>
                  <a:schemeClr val="tx2"/>
                </a:solidFill>
              </a:rPr>
              <a:t>Using data templates</a:t>
            </a:r>
          </a:p>
          <a:p>
            <a:pPr marL="342900" indent="-342900">
              <a:spcBef>
                <a:spcPts val="1200"/>
              </a:spcBef>
              <a:spcAft>
                <a:spcPts val="1200"/>
              </a:spcAft>
              <a:buFont typeface="Arial" panose="020B0604020202020204" pitchFamily="34" charset="0"/>
              <a:buChar char="•"/>
            </a:pPr>
            <a:r>
              <a:rPr lang="en-US">
                <a:solidFill>
                  <a:schemeClr val="tx2"/>
                </a:solidFill>
              </a:rPr>
              <a:t>Data ingestion methods</a:t>
            </a:r>
          </a:p>
        </p:txBody>
      </p:sp>
    </p:spTree>
    <p:extLst>
      <p:ext uri="{BB962C8B-B14F-4D97-AF65-F5344CB8AC3E}">
        <p14:creationId xmlns:p14="http://schemas.microsoft.com/office/powerpoint/2010/main" val="25296204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42548815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730F-5ED0-45F3-B627-A92D6457AE93}"/>
              </a:ext>
            </a:extLst>
          </p:cNvPr>
          <p:cNvSpPr>
            <a:spLocks noGrp="1"/>
          </p:cNvSpPr>
          <p:nvPr>
            <p:ph type="title"/>
          </p:nvPr>
        </p:nvSpPr>
        <p:spPr>
          <a:xfrm>
            <a:off x="588263" y="457200"/>
            <a:ext cx="11018520" cy="984885"/>
          </a:xfrm>
        </p:spPr>
        <p:txBody>
          <a:bodyPr/>
          <a:lstStyle/>
          <a:p>
            <a:r>
              <a:rPr lang="en-US">
                <a:solidFill>
                  <a:schemeClr val="tx2"/>
                </a:solidFill>
              </a:rPr>
              <a:t>Microsoft Cloud for Sustainability </a:t>
            </a:r>
            <a:br>
              <a:rPr lang="en-US">
                <a:solidFill>
                  <a:schemeClr val="tx2"/>
                </a:solidFill>
              </a:rPr>
            </a:br>
            <a:r>
              <a:rPr lang="en-US">
                <a:solidFill>
                  <a:schemeClr val="tx2"/>
                </a:solidFill>
              </a:rPr>
              <a:t>accelerates sustainability progress and business growth</a:t>
            </a:r>
          </a:p>
        </p:txBody>
      </p:sp>
      <p:sp>
        <p:nvSpPr>
          <p:cNvPr id="114" name="Rectangle 113">
            <a:extLst>
              <a:ext uri="{FF2B5EF4-FFF2-40B4-BE49-F238E27FC236}">
                <a16:creationId xmlns:a16="http://schemas.microsoft.com/office/drawing/2014/main" id="{B07726C5-512E-4D72-A04E-B1E027CC2967}"/>
              </a:ext>
            </a:extLst>
          </p:cNvPr>
          <p:cNvSpPr/>
          <p:nvPr/>
        </p:nvSpPr>
        <p:spPr bwMode="auto">
          <a:xfrm>
            <a:off x="0"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Unify data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intelligence</a:t>
            </a: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a:endParaRPr>
          </a:p>
        </p:txBody>
      </p:sp>
      <p:sp>
        <p:nvSpPr>
          <p:cNvPr id="138" name="Rectangle 137">
            <a:extLst>
              <a:ext uri="{FF2B5EF4-FFF2-40B4-BE49-F238E27FC236}">
                <a16:creationId xmlns:a16="http://schemas.microsoft.com/office/drawing/2014/main" id="{E4A0ADCC-B77F-441F-8027-BF73AC7925B7}"/>
              </a:ext>
            </a:extLst>
          </p:cNvPr>
          <p:cNvSpPr/>
          <p:nvPr/>
        </p:nvSpPr>
        <p:spPr bwMode="auto">
          <a:xfrm>
            <a:off x="3054933"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Build a sustainable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IT infrastructure</a:t>
            </a:r>
          </a:p>
        </p:txBody>
      </p:sp>
      <p:sp>
        <p:nvSpPr>
          <p:cNvPr id="82" name="Rectangle 81">
            <a:extLst>
              <a:ext uri="{FF2B5EF4-FFF2-40B4-BE49-F238E27FC236}">
                <a16:creationId xmlns:a16="http://schemas.microsoft.com/office/drawing/2014/main" id="{EDEEFB1B-F8AB-49B9-BC4A-58674040AEDA}"/>
              </a:ext>
            </a:extLst>
          </p:cNvPr>
          <p:cNvSpPr/>
          <p:nvPr/>
        </p:nvSpPr>
        <p:spPr bwMode="auto">
          <a:xfrm>
            <a:off x="6115603"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Reduce environmental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impact of operations</a:t>
            </a:r>
          </a:p>
        </p:txBody>
      </p:sp>
      <p:sp>
        <p:nvSpPr>
          <p:cNvPr id="87" name="Rectangle 86">
            <a:extLst>
              <a:ext uri="{FF2B5EF4-FFF2-40B4-BE49-F238E27FC236}">
                <a16:creationId xmlns:a16="http://schemas.microsoft.com/office/drawing/2014/main" id="{4BD3C6AB-F344-4096-BA81-F26F65050CA9}"/>
              </a:ext>
            </a:extLst>
          </p:cNvPr>
          <p:cNvSpPr/>
          <p:nvPr/>
        </p:nvSpPr>
        <p:spPr bwMode="auto">
          <a:xfrm>
            <a:off x="9174480" y="1863634"/>
            <a:ext cx="3017520"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Create sustainable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value chains</a:t>
            </a:r>
          </a:p>
        </p:txBody>
      </p:sp>
      <p:grpSp>
        <p:nvGrpSpPr>
          <p:cNvPr id="76" name="Group 75">
            <a:extLst>
              <a:ext uri="{FF2B5EF4-FFF2-40B4-BE49-F238E27FC236}">
                <a16:creationId xmlns:a16="http://schemas.microsoft.com/office/drawing/2014/main" id="{8661B09F-7666-4ABD-9695-E2F818B1450C}"/>
              </a:ext>
              <a:ext uri="{C183D7F6-B498-43B3-948B-1728B52AA6E4}">
                <adec:decorative xmlns:adec="http://schemas.microsoft.com/office/drawing/2017/decorative" val="1"/>
              </a:ext>
            </a:extLst>
          </p:cNvPr>
          <p:cNvGrpSpPr>
            <a:grpSpLocks noChangeAspect="1"/>
          </p:cNvGrpSpPr>
          <p:nvPr/>
        </p:nvGrpSpPr>
        <p:grpSpPr>
          <a:xfrm>
            <a:off x="7453839" y="2074427"/>
            <a:ext cx="347252" cy="389417"/>
            <a:chOff x="1474668" y="2439"/>
            <a:chExt cx="1319820" cy="1480045"/>
          </a:xfrm>
        </p:grpSpPr>
        <p:sp>
          <p:nvSpPr>
            <p:cNvPr id="77" name="Freeform: Shape 76">
              <a:extLst>
                <a:ext uri="{FF2B5EF4-FFF2-40B4-BE49-F238E27FC236}">
                  <a16:creationId xmlns:a16="http://schemas.microsoft.com/office/drawing/2014/main" id="{1CA97B1D-43D0-4E00-8001-7FC0B5AEBBE0}"/>
                </a:ext>
                <a:ext uri="{C183D7F6-B498-43B3-948B-1728B52AA6E4}">
                  <adec:decorative xmlns:adec="http://schemas.microsoft.com/office/drawing/2017/decorative" val="1"/>
                </a:ext>
              </a:extLst>
            </p:cNvPr>
            <p:cNvSpPr/>
            <p:nvPr/>
          </p:nvSpPr>
          <p:spPr bwMode="auto">
            <a:xfrm rot="4500000">
              <a:off x="1450726" y="647870"/>
              <a:ext cx="237576" cy="189691"/>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8" name="Freeform: Shape 77">
              <a:extLst>
                <a:ext uri="{FF2B5EF4-FFF2-40B4-BE49-F238E27FC236}">
                  <a16:creationId xmlns:a16="http://schemas.microsoft.com/office/drawing/2014/main" id="{E130E407-1435-45EE-A47D-D75F07543570}"/>
                </a:ext>
                <a:ext uri="{C183D7F6-B498-43B3-948B-1728B52AA6E4}">
                  <adec:decorative xmlns:adec="http://schemas.microsoft.com/office/drawing/2017/decorative" val="1"/>
                </a:ext>
              </a:extLst>
            </p:cNvPr>
            <p:cNvSpPr/>
            <p:nvPr/>
          </p:nvSpPr>
          <p:spPr bwMode="auto">
            <a:xfrm rot="4500000">
              <a:off x="1583009" y="1005528"/>
              <a:ext cx="159476" cy="192806"/>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9" name="Freeform: Shape 78">
              <a:extLst>
                <a:ext uri="{FF2B5EF4-FFF2-40B4-BE49-F238E27FC236}">
                  <a16:creationId xmlns:a16="http://schemas.microsoft.com/office/drawing/2014/main" id="{9958DE9E-9ADB-480F-B8B0-827B4D15AB0A}"/>
                </a:ext>
                <a:ext uri="{C183D7F6-B498-43B3-948B-1728B52AA6E4}">
                  <adec:decorative xmlns:adec="http://schemas.microsoft.com/office/drawing/2017/decorative" val="1"/>
                </a:ext>
              </a:extLst>
            </p:cNvPr>
            <p:cNvSpPr/>
            <p:nvPr/>
          </p:nvSpPr>
          <p:spPr bwMode="auto">
            <a:xfrm rot="4500000">
              <a:off x="1751982" y="1203678"/>
              <a:ext cx="206991" cy="203846"/>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80" name="wrench">
              <a:extLst>
                <a:ext uri="{FF2B5EF4-FFF2-40B4-BE49-F238E27FC236}">
                  <a16:creationId xmlns:a16="http://schemas.microsoft.com/office/drawing/2014/main" id="{D6810366-C30B-432E-8A70-F54BEB5B55ED}"/>
                </a:ext>
                <a:ext uri="{C183D7F6-B498-43B3-948B-1728B52AA6E4}">
                  <adec:decorative xmlns:adec="http://schemas.microsoft.com/office/drawing/2017/decorative" val="1"/>
                </a:ext>
              </a:extLst>
            </p:cNvPr>
            <p:cNvSpPr>
              <a:spLocks/>
            </p:cNvSpPr>
            <p:nvPr/>
          </p:nvSpPr>
          <p:spPr bwMode="auto">
            <a:xfrm rot="2700000">
              <a:off x="1339098" y="332425"/>
              <a:ext cx="1124388" cy="464415"/>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bold"/>
                <a:ea typeface="+mn-ea"/>
                <a:cs typeface="+mn-cs"/>
              </a:endParaRPr>
            </a:p>
          </p:txBody>
        </p:sp>
        <p:sp>
          <p:nvSpPr>
            <p:cNvPr id="81" name="Freeform: Shape 80">
              <a:extLst>
                <a:ext uri="{FF2B5EF4-FFF2-40B4-BE49-F238E27FC236}">
                  <a16:creationId xmlns:a16="http://schemas.microsoft.com/office/drawing/2014/main" id="{E3348A68-1133-495E-8A86-35363FAD6C12}"/>
                </a:ext>
                <a:ext uri="{C183D7F6-B498-43B3-948B-1728B52AA6E4}">
                  <adec:decorative xmlns:adec="http://schemas.microsoft.com/office/drawing/2017/decorative" val="1"/>
                </a:ext>
              </a:extLst>
            </p:cNvPr>
            <p:cNvSpPr/>
            <p:nvPr/>
          </p:nvSpPr>
          <p:spPr bwMode="auto">
            <a:xfrm rot="17100000">
              <a:off x="1622037"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85" name="Graphic 84">
            <a:extLst>
              <a:ext uri="{FF2B5EF4-FFF2-40B4-BE49-F238E27FC236}">
                <a16:creationId xmlns:a16="http://schemas.microsoft.com/office/drawing/2014/main" id="{06540234-18B3-446E-A918-A9EC8ACEB83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1902" y="2090269"/>
            <a:ext cx="462004" cy="338051"/>
          </a:xfrm>
          <a:prstGeom prst="rect">
            <a:avLst/>
          </a:prstGeom>
        </p:spPr>
      </p:pic>
      <p:grpSp>
        <p:nvGrpSpPr>
          <p:cNvPr id="90" name="approval">
            <a:extLst>
              <a:ext uri="{FF2B5EF4-FFF2-40B4-BE49-F238E27FC236}">
                <a16:creationId xmlns:a16="http://schemas.microsoft.com/office/drawing/2014/main" id="{BA21D5FE-DEAE-473A-A73E-33C2D5B724AD}"/>
              </a:ext>
              <a:ext uri="{C183D7F6-B498-43B3-948B-1728B52AA6E4}">
                <adec:decorative xmlns:adec="http://schemas.microsoft.com/office/drawing/2017/decorative" val="1"/>
              </a:ext>
            </a:extLst>
          </p:cNvPr>
          <p:cNvGrpSpPr>
            <a:grpSpLocks noChangeAspect="1"/>
          </p:cNvGrpSpPr>
          <p:nvPr/>
        </p:nvGrpSpPr>
        <p:grpSpPr bwMode="auto">
          <a:xfrm>
            <a:off x="1290995" y="2076946"/>
            <a:ext cx="403952" cy="403952"/>
            <a:chOff x="2826" y="3072"/>
            <a:chExt cx="241" cy="241"/>
          </a:xfrm>
        </p:grpSpPr>
        <p:sp>
          <p:nvSpPr>
            <p:cNvPr id="91" name="AutoShape 161">
              <a:extLst>
                <a:ext uri="{FF2B5EF4-FFF2-40B4-BE49-F238E27FC236}">
                  <a16:creationId xmlns:a16="http://schemas.microsoft.com/office/drawing/2014/main" id="{4DA057FD-E5F8-49D6-B457-CDD0A9D67F29}"/>
                </a:ext>
              </a:extLst>
            </p:cNvPr>
            <p:cNvSpPr>
              <a:spLocks noChangeAspect="1" noChangeArrowheads="1" noTextEdit="1"/>
            </p:cNvSpPr>
            <p:nvPr/>
          </p:nvSpPr>
          <p:spPr bwMode="auto">
            <a:xfrm>
              <a:off x="2826" y="3072"/>
              <a:ext cx="24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Oval 163">
              <a:extLst>
                <a:ext uri="{FF2B5EF4-FFF2-40B4-BE49-F238E27FC236}">
                  <a16:creationId xmlns:a16="http://schemas.microsoft.com/office/drawing/2014/main" id="{F521BDE2-1222-4110-A68C-2A5E74CEFE4D}"/>
                </a:ext>
              </a:extLst>
            </p:cNvPr>
            <p:cNvSpPr>
              <a:spLocks noChangeArrowheads="1"/>
            </p:cNvSpPr>
            <p:nvPr/>
          </p:nvSpPr>
          <p:spPr bwMode="auto">
            <a:xfrm>
              <a:off x="2863" y="3109"/>
              <a:ext cx="167" cy="16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64">
              <a:extLst>
                <a:ext uri="{FF2B5EF4-FFF2-40B4-BE49-F238E27FC236}">
                  <a16:creationId xmlns:a16="http://schemas.microsoft.com/office/drawing/2014/main" id="{399C2902-0EDF-4818-A773-7D01EB9CC150}"/>
                </a:ext>
              </a:extLst>
            </p:cNvPr>
            <p:cNvSpPr>
              <a:spLocks noEditPoints="1"/>
            </p:cNvSpPr>
            <p:nvPr/>
          </p:nvSpPr>
          <p:spPr bwMode="auto">
            <a:xfrm>
              <a:off x="2826" y="3072"/>
              <a:ext cx="241" cy="241"/>
            </a:xfrm>
            <a:custGeom>
              <a:avLst/>
              <a:gdLst>
                <a:gd name="T0" fmla="*/ 155 w 174"/>
                <a:gd name="T1" fmla="*/ 78 h 174"/>
                <a:gd name="T2" fmla="*/ 141 w 174"/>
                <a:gd name="T3" fmla="*/ 45 h 174"/>
                <a:gd name="T4" fmla="*/ 155 w 174"/>
                <a:gd name="T5" fmla="*/ 32 h 174"/>
                <a:gd name="T6" fmla="*/ 142 w 174"/>
                <a:gd name="T7" fmla="*/ 19 h 174"/>
                <a:gd name="T8" fmla="*/ 129 w 174"/>
                <a:gd name="T9" fmla="*/ 33 h 174"/>
                <a:gd name="T10" fmla="*/ 96 w 174"/>
                <a:gd name="T11" fmla="*/ 19 h 174"/>
                <a:gd name="T12" fmla="*/ 96 w 174"/>
                <a:gd name="T13" fmla="*/ 0 h 174"/>
                <a:gd name="T14" fmla="*/ 78 w 174"/>
                <a:gd name="T15" fmla="*/ 0 h 174"/>
                <a:gd name="T16" fmla="*/ 78 w 174"/>
                <a:gd name="T17" fmla="*/ 19 h 174"/>
                <a:gd name="T18" fmla="*/ 45 w 174"/>
                <a:gd name="T19" fmla="*/ 33 h 174"/>
                <a:gd name="T20" fmla="*/ 32 w 174"/>
                <a:gd name="T21" fmla="*/ 19 h 174"/>
                <a:gd name="T22" fmla="*/ 19 w 174"/>
                <a:gd name="T23" fmla="*/ 32 h 174"/>
                <a:gd name="T24" fmla="*/ 33 w 174"/>
                <a:gd name="T25" fmla="*/ 45 h 174"/>
                <a:gd name="T26" fmla="*/ 19 w 174"/>
                <a:gd name="T27" fmla="*/ 78 h 174"/>
                <a:gd name="T28" fmla="*/ 0 w 174"/>
                <a:gd name="T29" fmla="*/ 78 h 174"/>
                <a:gd name="T30" fmla="*/ 0 w 174"/>
                <a:gd name="T31" fmla="*/ 96 h 174"/>
                <a:gd name="T32" fmla="*/ 19 w 174"/>
                <a:gd name="T33" fmla="*/ 96 h 174"/>
                <a:gd name="T34" fmla="*/ 33 w 174"/>
                <a:gd name="T35" fmla="*/ 129 h 174"/>
                <a:gd name="T36" fmla="*/ 19 w 174"/>
                <a:gd name="T37" fmla="*/ 142 h 174"/>
                <a:gd name="T38" fmla="*/ 32 w 174"/>
                <a:gd name="T39" fmla="*/ 155 h 174"/>
                <a:gd name="T40" fmla="*/ 45 w 174"/>
                <a:gd name="T41" fmla="*/ 141 h 174"/>
                <a:gd name="T42" fmla="*/ 78 w 174"/>
                <a:gd name="T43" fmla="*/ 155 h 174"/>
                <a:gd name="T44" fmla="*/ 78 w 174"/>
                <a:gd name="T45" fmla="*/ 174 h 174"/>
                <a:gd name="T46" fmla="*/ 96 w 174"/>
                <a:gd name="T47" fmla="*/ 174 h 174"/>
                <a:gd name="T48" fmla="*/ 96 w 174"/>
                <a:gd name="T49" fmla="*/ 155 h 174"/>
                <a:gd name="T50" fmla="*/ 129 w 174"/>
                <a:gd name="T51" fmla="*/ 141 h 174"/>
                <a:gd name="T52" fmla="*/ 142 w 174"/>
                <a:gd name="T53" fmla="*/ 155 h 174"/>
                <a:gd name="T54" fmla="*/ 155 w 174"/>
                <a:gd name="T55" fmla="*/ 142 h 174"/>
                <a:gd name="T56" fmla="*/ 141 w 174"/>
                <a:gd name="T57" fmla="*/ 129 h 174"/>
                <a:gd name="T58" fmla="*/ 155 w 174"/>
                <a:gd name="T59" fmla="*/ 96 h 174"/>
                <a:gd name="T60" fmla="*/ 174 w 174"/>
                <a:gd name="T61" fmla="*/ 96 h 174"/>
                <a:gd name="T62" fmla="*/ 174 w 174"/>
                <a:gd name="T63" fmla="*/ 78 h 174"/>
                <a:gd name="T64" fmla="*/ 155 w 174"/>
                <a:gd name="T65" fmla="*/ 78 h 174"/>
                <a:gd name="T66" fmla="*/ 139 w 174"/>
                <a:gd name="T67" fmla="*/ 103 h 174"/>
                <a:gd name="T68" fmla="*/ 117 w 174"/>
                <a:gd name="T69" fmla="*/ 132 h 174"/>
                <a:gd name="T70" fmla="*/ 82 w 174"/>
                <a:gd name="T71" fmla="*/ 141 h 174"/>
                <a:gd name="T72" fmla="*/ 49 w 174"/>
                <a:gd name="T73" fmla="*/ 125 h 174"/>
                <a:gd name="T74" fmla="*/ 37 w 174"/>
                <a:gd name="T75" fmla="*/ 107 h 174"/>
                <a:gd name="T76" fmla="*/ 33 w 174"/>
                <a:gd name="T77" fmla="*/ 87 h 174"/>
                <a:gd name="T78" fmla="*/ 46 w 174"/>
                <a:gd name="T79" fmla="*/ 52 h 174"/>
                <a:gd name="T80" fmla="*/ 77 w 174"/>
                <a:gd name="T81" fmla="*/ 33 h 174"/>
                <a:gd name="T82" fmla="*/ 113 w 174"/>
                <a:gd name="T83" fmla="*/ 39 h 174"/>
                <a:gd name="T84" fmla="*/ 137 w 174"/>
                <a:gd name="T85" fmla="*/ 65 h 174"/>
                <a:gd name="T86" fmla="*/ 139 w 174"/>
                <a:gd name="T8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4">
                  <a:moveTo>
                    <a:pt x="155" y="78"/>
                  </a:moveTo>
                  <a:cubicBezTo>
                    <a:pt x="153" y="66"/>
                    <a:pt x="149" y="55"/>
                    <a:pt x="141" y="45"/>
                  </a:cubicBezTo>
                  <a:cubicBezTo>
                    <a:pt x="155" y="32"/>
                    <a:pt x="155" y="32"/>
                    <a:pt x="155" y="32"/>
                  </a:cubicBezTo>
                  <a:cubicBezTo>
                    <a:pt x="142" y="19"/>
                    <a:pt x="142" y="19"/>
                    <a:pt x="142" y="19"/>
                  </a:cubicBezTo>
                  <a:cubicBezTo>
                    <a:pt x="129" y="33"/>
                    <a:pt x="129" y="33"/>
                    <a:pt x="129" y="33"/>
                  </a:cubicBezTo>
                  <a:cubicBezTo>
                    <a:pt x="119" y="25"/>
                    <a:pt x="108" y="21"/>
                    <a:pt x="96" y="19"/>
                  </a:cubicBezTo>
                  <a:cubicBezTo>
                    <a:pt x="96" y="0"/>
                    <a:pt x="96" y="0"/>
                    <a:pt x="96" y="0"/>
                  </a:cubicBezTo>
                  <a:cubicBezTo>
                    <a:pt x="78" y="0"/>
                    <a:pt x="78" y="0"/>
                    <a:pt x="78" y="0"/>
                  </a:cubicBezTo>
                  <a:cubicBezTo>
                    <a:pt x="78" y="19"/>
                    <a:pt x="78" y="19"/>
                    <a:pt x="78" y="19"/>
                  </a:cubicBezTo>
                  <a:cubicBezTo>
                    <a:pt x="66" y="21"/>
                    <a:pt x="55" y="25"/>
                    <a:pt x="45" y="33"/>
                  </a:cubicBezTo>
                  <a:cubicBezTo>
                    <a:pt x="32" y="19"/>
                    <a:pt x="32" y="19"/>
                    <a:pt x="32" y="19"/>
                  </a:cubicBezTo>
                  <a:cubicBezTo>
                    <a:pt x="19" y="32"/>
                    <a:pt x="19" y="32"/>
                    <a:pt x="19" y="32"/>
                  </a:cubicBezTo>
                  <a:cubicBezTo>
                    <a:pt x="33" y="45"/>
                    <a:pt x="33" y="45"/>
                    <a:pt x="33" y="45"/>
                  </a:cubicBezTo>
                  <a:cubicBezTo>
                    <a:pt x="25" y="55"/>
                    <a:pt x="21" y="66"/>
                    <a:pt x="19" y="78"/>
                  </a:cubicBezTo>
                  <a:cubicBezTo>
                    <a:pt x="0" y="78"/>
                    <a:pt x="0" y="78"/>
                    <a:pt x="0" y="78"/>
                  </a:cubicBezTo>
                  <a:cubicBezTo>
                    <a:pt x="0" y="96"/>
                    <a:pt x="0" y="96"/>
                    <a:pt x="0" y="96"/>
                  </a:cubicBezTo>
                  <a:cubicBezTo>
                    <a:pt x="19" y="96"/>
                    <a:pt x="19" y="96"/>
                    <a:pt x="19" y="96"/>
                  </a:cubicBezTo>
                  <a:cubicBezTo>
                    <a:pt x="21" y="108"/>
                    <a:pt x="25" y="119"/>
                    <a:pt x="33" y="129"/>
                  </a:cubicBezTo>
                  <a:cubicBezTo>
                    <a:pt x="19" y="142"/>
                    <a:pt x="19" y="142"/>
                    <a:pt x="19" y="142"/>
                  </a:cubicBezTo>
                  <a:cubicBezTo>
                    <a:pt x="32" y="155"/>
                    <a:pt x="32" y="155"/>
                    <a:pt x="32" y="155"/>
                  </a:cubicBezTo>
                  <a:cubicBezTo>
                    <a:pt x="45" y="141"/>
                    <a:pt x="45" y="141"/>
                    <a:pt x="45" y="141"/>
                  </a:cubicBezTo>
                  <a:cubicBezTo>
                    <a:pt x="55" y="149"/>
                    <a:pt x="66" y="153"/>
                    <a:pt x="78" y="155"/>
                  </a:cubicBezTo>
                  <a:cubicBezTo>
                    <a:pt x="78" y="174"/>
                    <a:pt x="78" y="174"/>
                    <a:pt x="78" y="174"/>
                  </a:cubicBezTo>
                  <a:cubicBezTo>
                    <a:pt x="96" y="174"/>
                    <a:pt x="96" y="174"/>
                    <a:pt x="96" y="174"/>
                  </a:cubicBezTo>
                  <a:cubicBezTo>
                    <a:pt x="96" y="155"/>
                    <a:pt x="96" y="155"/>
                    <a:pt x="96" y="155"/>
                  </a:cubicBezTo>
                  <a:cubicBezTo>
                    <a:pt x="108" y="153"/>
                    <a:pt x="119" y="149"/>
                    <a:pt x="129" y="141"/>
                  </a:cubicBezTo>
                  <a:cubicBezTo>
                    <a:pt x="142" y="155"/>
                    <a:pt x="142" y="155"/>
                    <a:pt x="142" y="155"/>
                  </a:cubicBezTo>
                  <a:cubicBezTo>
                    <a:pt x="155" y="142"/>
                    <a:pt x="155" y="142"/>
                    <a:pt x="155" y="142"/>
                  </a:cubicBezTo>
                  <a:cubicBezTo>
                    <a:pt x="141" y="129"/>
                    <a:pt x="141" y="129"/>
                    <a:pt x="141" y="129"/>
                  </a:cubicBezTo>
                  <a:cubicBezTo>
                    <a:pt x="149" y="119"/>
                    <a:pt x="153" y="108"/>
                    <a:pt x="155" y="96"/>
                  </a:cubicBezTo>
                  <a:cubicBezTo>
                    <a:pt x="174" y="96"/>
                    <a:pt x="174" y="96"/>
                    <a:pt x="174" y="96"/>
                  </a:cubicBezTo>
                  <a:cubicBezTo>
                    <a:pt x="174" y="78"/>
                    <a:pt x="174" y="78"/>
                    <a:pt x="174" y="78"/>
                  </a:cubicBezTo>
                  <a:lnTo>
                    <a:pt x="155" y="78"/>
                  </a:lnTo>
                  <a:close/>
                  <a:moveTo>
                    <a:pt x="139" y="103"/>
                  </a:moveTo>
                  <a:cubicBezTo>
                    <a:pt x="135" y="115"/>
                    <a:pt x="127" y="125"/>
                    <a:pt x="117" y="132"/>
                  </a:cubicBezTo>
                  <a:cubicBezTo>
                    <a:pt x="107" y="139"/>
                    <a:pt x="94" y="142"/>
                    <a:pt x="82" y="141"/>
                  </a:cubicBezTo>
                  <a:cubicBezTo>
                    <a:pt x="69" y="139"/>
                    <a:pt x="58" y="134"/>
                    <a:pt x="49" y="125"/>
                  </a:cubicBezTo>
                  <a:cubicBezTo>
                    <a:pt x="44" y="120"/>
                    <a:pt x="40" y="114"/>
                    <a:pt x="37" y="107"/>
                  </a:cubicBezTo>
                  <a:cubicBezTo>
                    <a:pt x="35" y="101"/>
                    <a:pt x="33" y="94"/>
                    <a:pt x="33" y="87"/>
                  </a:cubicBezTo>
                  <a:cubicBezTo>
                    <a:pt x="33" y="74"/>
                    <a:pt x="38" y="62"/>
                    <a:pt x="46" y="52"/>
                  </a:cubicBezTo>
                  <a:cubicBezTo>
                    <a:pt x="54" y="43"/>
                    <a:pt x="65" y="36"/>
                    <a:pt x="77" y="33"/>
                  </a:cubicBezTo>
                  <a:cubicBezTo>
                    <a:pt x="89" y="31"/>
                    <a:pt x="102" y="33"/>
                    <a:pt x="113" y="39"/>
                  </a:cubicBezTo>
                  <a:cubicBezTo>
                    <a:pt x="124" y="45"/>
                    <a:pt x="133" y="54"/>
                    <a:pt x="137" y="65"/>
                  </a:cubicBezTo>
                  <a:cubicBezTo>
                    <a:pt x="142" y="78"/>
                    <a:pt x="142" y="91"/>
                    <a:pt x="139" y="10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65">
              <a:extLst>
                <a:ext uri="{FF2B5EF4-FFF2-40B4-BE49-F238E27FC236}">
                  <a16:creationId xmlns:a16="http://schemas.microsoft.com/office/drawing/2014/main" id="{CB55C757-BBA3-4142-9D0A-F60CA2DCED81}"/>
                </a:ext>
              </a:extLst>
            </p:cNvPr>
            <p:cNvSpPr>
              <a:spLocks/>
            </p:cNvSpPr>
            <p:nvPr/>
          </p:nvSpPr>
          <p:spPr bwMode="auto">
            <a:xfrm>
              <a:off x="2897" y="3152"/>
              <a:ext cx="99" cy="78"/>
            </a:xfrm>
            <a:custGeom>
              <a:avLst/>
              <a:gdLst>
                <a:gd name="T0" fmla="*/ 88 w 99"/>
                <a:gd name="T1" fmla="*/ 0 h 78"/>
                <a:gd name="T2" fmla="*/ 33 w 99"/>
                <a:gd name="T3" fmla="*/ 54 h 78"/>
                <a:gd name="T4" fmla="*/ 11 w 99"/>
                <a:gd name="T5" fmla="*/ 32 h 78"/>
                <a:gd name="T6" fmla="*/ 0 w 99"/>
                <a:gd name="T7" fmla="*/ 43 h 78"/>
                <a:gd name="T8" fmla="*/ 33 w 99"/>
                <a:gd name="T9" fmla="*/ 78 h 78"/>
                <a:gd name="T10" fmla="*/ 99 w 99"/>
                <a:gd name="T11" fmla="*/ 11 h 78"/>
                <a:gd name="T12" fmla="*/ 88 w 99"/>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99" h="78">
                  <a:moveTo>
                    <a:pt x="88" y="0"/>
                  </a:moveTo>
                  <a:lnTo>
                    <a:pt x="33" y="54"/>
                  </a:lnTo>
                  <a:lnTo>
                    <a:pt x="11" y="32"/>
                  </a:lnTo>
                  <a:lnTo>
                    <a:pt x="0" y="43"/>
                  </a:lnTo>
                  <a:lnTo>
                    <a:pt x="33" y="78"/>
                  </a:lnTo>
                  <a:lnTo>
                    <a:pt x="99" y="11"/>
                  </a:lnTo>
                  <a:lnTo>
                    <a:pt x="8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014676B2-45EE-43A8-8431-1DCA6231B7D7}"/>
              </a:ext>
              <a:ext uri="{C183D7F6-B498-43B3-948B-1728B52AA6E4}">
                <adec:decorative xmlns:adec="http://schemas.microsoft.com/office/drawing/2017/decorative" val="1"/>
              </a:ext>
            </a:extLst>
          </p:cNvPr>
          <p:cNvGrpSpPr/>
          <p:nvPr/>
        </p:nvGrpSpPr>
        <p:grpSpPr>
          <a:xfrm>
            <a:off x="4335737" y="2063875"/>
            <a:ext cx="473625" cy="350446"/>
            <a:chOff x="6152729" y="4859061"/>
            <a:chExt cx="1172912" cy="867865"/>
          </a:xfrm>
        </p:grpSpPr>
        <p:sp>
          <p:nvSpPr>
            <p:cNvPr id="129" name="Freeform: Shape 128">
              <a:extLst>
                <a:ext uri="{FF2B5EF4-FFF2-40B4-BE49-F238E27FC236}">
                  <a16:creationId xmlns:a16="http://schemas.microsoft.com/office/drawing/2014/main" id="{6D3AD10F-A1D0-4E24-A3ED-4B9DE5BC9837}"/>
                </a:ext>
              </a:extLst>
            </p:cNvPr>
            <p:cNvSpPr/>
            <p:nvPr/>
          </p:nvSpPr>
          <p:spPr>
            <a:xfrm>
              <a:off x="6152729" y="5046482"/>
              <a:ext cx="1172912" cy="680444"/>
            </a:xfrm>
            <a:custGeom>
              <a:avLst/>
              <a:gdLst>
                <a:gd name="connsiteX0" fmla="*/ 1166921 w 1172912"/>
                <a:gd name="connsiteY0" fmla="*/ 473048 h 680444"/>
                <a:gd name="connsiteX1" fmla="*/ 1168367 w 1172912"/>
                <a:gd name="connsiteY1" fmla="*/ 465405 h 680444"/>
                <a:gd name="connsiteX2" fmla="*/ 1172913 w 1172912"/>
                <a:gd name="connsiteY2" fmla="*/ 415621 h 680444"/>
                <a:gd name="connsiteX3" fmla="*/ 908614 w 1172912"/>
                <a:gd name="connsiteY3" fmla="*/ 151004 h 680444"/>
                <a:gd name="connsiteX4" fmla="*/ 849514 w 1172912"/>
                <a:gd name="connsiteY4" fmla="*/ 158027 h 680444"/>
                <a:gd name="connsiteX5" fmla="*/ 562073 w 1172912"/>
                <a:gd name="connsiteY5" fmla="*/ 0 h 680444"/>
                <a:gd name="connsiteX6" fmla="*/ 221936 w 1172912"/>
                <a:gd name="connsiteY6" fmla="*/ 340223 h 680444"/>
                <a:gd name="connsiteX7" fmla="*/ 222349 w 1172912"/>
                <a:gd name="connsiteY7" fmla="*/ 354064 h 680444"/>
                <a:gd name="connsiteX8" fmla="*/ 167382 w 1172912"/>
                <a:gd name="connsiteY8" fmla="*/ 345181 h 680444"/>
                <a:gd name="connsiteX9" fmla="*/ 0 w 1172912"/>
                <a:gd name="connsiteY9" fmla="*/ 512502 h 680444"/>
                <a:gd name="connsiteX10" fmla="*/ 150644 w 1172912"/>
                <a:gd name="connsiteY10" fmla="*/ 678998 h 680444"/>
                <a:gd name="connsiteX11" fmla="*/ 907994 w 1172912"/>
                <a:gd name="connsiteY11" fmla="*/ 680444 h 680444"/>
                <a:gd name="connsiteX12" fmla="*/ 1139437 w 1172912"/>
                <a:gd name="connsiteY12" fmla="*/ 544934 h 680444"/>
                <a:gd name="connsiteX13" fmla="*/ 1143363 w 1172912"/>
                <a:gd name="connsiteY13" fmla="*/ 537911 h 680444"/>
                <a:gd name="connsiteX14" fmla="*/ 1166921 w 1172912"/>
                <a:gd name="connsiteY14" fmla="*/ 473048 h 68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2912" h="680444">
                  <a:moveTo>
                    <a:pt x="1166921" y="473048"/>
                  </a:moveTo>
                  <a:cubicBezTo>
                    <a:pt x="1167333" y="470362"/>
                    <a:pt x="1168161" y="467676"/>
                    <a:pt x="1168367" y="465405"/>
                  </a:cubicBezTo>
                  <a:cubicBezTo>
                    <a:pt x="1171467" y="449085"/>
                    <a:pt x="1172913" y="432559"/>
                    <a:pt x="1172913" y="415621"/>
                  </a:cubicBezTo>
                  <a:cubicBezTo>
                    <a:pt x="1172913" y="269574"/>
                    <a:pt x="1054713" y="151004"/>
                    <a:pt x="908614" y="151004"/>
                  </a:cubicBezTo>
                  <a:cubicBezTo>
                    <a:pt x="888157" y="151004"/>
                    <a:pt x="868527" y="153276"/>
                    <a:pt x="849514" y="158027"/>
                  </a:cubicBezTo>
                  <a:cubicBezTo>
                    <a:pt x="788762" y="62592"/>
                    <a:pt x="682959" y="0"/>
                    <a:pt x="562073" y="0"/>
                  </a:cubicBezTo>
                  <a:cubicBezTo>
                    <a:pt x="374233" y="0"/>
                    <a:pt x="221936" y="152242"/>
                    <a:pt x="221936" y="340223"/>
                  </a:cubicBezTo>
                  <a:cubicBezTo>
                    <a:pt x="221936" y="344767"/>
                    <a:pt x="221936" y="349518"/>
                    <a:pt x="222349" y="354064"/>
                  </a:cubicBezTo>
                  <a:cubicBezTo>
                    <a:pt x="205404" y="348278"/>
                    <a:pt x="186806" y="345181"/>
                    <a:pt x="167382" y="345181"/>
                  </a:cubicBezTo>
                  <a:cubicBezTo>
                    <a:pt x="75012" y="345181"/>
                    <a:pt x="0" y="420165"/>
                    <a:pt x="0" y="512502"/>
                  </a:cubicBezTo>
                  <a:cubicBezTo>
                    <a:pt x="0" y="599469"/>
                    <a:pt x="66539" y="670530"/>
                    <a:pt x="150644" y="678998"/>
                  </a:cubicBezTo>
                  <a:lnTo>
                    <a:pt x="907994" y="680444"/>
                  </a:lnTo>
                  <a:cubicBezTo>
                    <a:pt x="1007392" y="680444"/>
                    <a:pt x="1093768" y="625495"/>
                    <a:pt x="1139437" y="544934"/>
                  </a:cubicBezTo>
                  <a:cubicBezTo>
                    <a:pt x="1140677" y="542663"/>
                    <a:pt x="1142123" y="540389"/>
                    <a:pt x="1143363" y="537911"/>
                  </a:cubicBezTo>
                  <a:cubicBezTo>
                    <a:pt x="1150597" y="523243"/>
                    <a:pt x="1160722" y="501348"/>
                    <a:pt x="1166921" y="473048"/>
                  </a:cubicBezTo>
                  <a:close/>
                </a:path>
              </a:pathLst>
            </a:custGeom>
            <a:solidFill>
              <a:srgbClr val="50E6FF"/>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0" name="Freeform: Shape 129">
              <a:extLst>
                <a:ext uri="{FF2B5EF4-FFF2-40B4-BE49-F238E27FC236}">
                  <a16:creationId xmlns:a16="http://schemas.microsoft.com/office/drawing/2014/main" id="{87CFEEC4-22C3-422F-9798-E0A7705EF807}"/>
                </a:ext>
              </a:extLst>
            </p:cNvPr>
            <p:cNvSpPr/>
            <p:nvPr/>
          </p:nvSpPr>
          <p:spPr>
            <a:xfrm>
              <a:off x="6522404" y="5443723"/>
              <a:ext cx="434365" cy="217107"/>
            </a:xfrm>
            <a:custGeom>
              <a:avLst/>
              <a:gdLst>
                <a:gd name="connsiteX0" fmla="*/ 0 w 434365"/>
                <a:gd name="connsiteY0" fmla="*/ 217108 h 217107"/>
                <a:gd name="connsiteX1" fmla="*/ 217182 w 434365"/>
                <a:gd name="connsiteY1" fmla="*/ 0 h 217107"/>
                <a:gd name="connsiteX2" fmla="*/ 434366 w 434365"/>
                <a:gd name="connsiteY2" fmla="*/ 217108 h 217107"/>
                <a:gd name="connsiteX3" fmla="*/ 0 w 434365"/>
                <a:gd name="connsiteY3" fmla="*/ 217108 h 217107"/>
              </a:gdLst>
              <a:ahLst/>
              <a:cxnLst>
                <a:cxn ang="0">
                  <a:pos x="connsiteX0" y="connsiteY0"/>
                </a:cxn>
                <a:cxn ang="0">
                  <a:pos x="connsiteX1" y="connsiteY1"/>
                </a:cxn>
                <a:cxn ang="0">
                  <a:pos x="connsiteX2" y="connsiteY2"/>
                </a:cxn>
                <a:cxn ang="0">
                  <a:pos x="connsiteX3" y="connsiteY3"/>
                </a:cxn>
              </a:cxnLst>
              <a:rect l="l" t="t" r="r" b="b"/>
              <a:pathLst>
                <a:path w="434365" h="217107">
                  <a:moveTo>
                    <a:pt x="0" y="217108"/>
                  </a:moveTo>
                  <a:cubicBezTo>
                    <a:pt x="0" y="97089"/>
                    <a:pt x="97121" y="0"/>
                    <a:pt x="217182" y="0"/>
                  </a:cubicBezTo>
                  <a:cubicBezTo>
                    <a:pt x="337244" y="0"/>
                    <a:pt x="434366" y="97089"/>
                    <a:pt x="434366" y="217108"/>
                  </a:cubicBezTo>
                  <a:lnTo>
                    <a:pt x="0" y="217108"/>
                  </a:ln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Freeform: Shape 130">
              <a:extLst>
                <a:ext uri="{FF2B5EF4-FFF2-40B4-BE49-F238E27FC236}">
                  <a16:creationId xmlns:a16="http://schemas.microsoft.com/office/drawing/2014/main" id="{A296A68B-359C-4E02-9480-66AC7AF56844}"/>
                </a:ext>
              </a:extLst>
            </p:cNvPr>
            <p:cNvSpPr/>
            <p:nvPr/>
          </p:nvSpPr>
          <p:spPr>
            <a:xfrm>
              <a:off x="6617048" y="5163165"/>
              <a:ext cx="246319" cy="246233"/>
            </a:xfrm>
            <a:custGeom>
              <a:avLst/>
              <a:gdLst>
                <a:gd name="connsiteX0" fmla="*/ 246320 w 246319"/>
                <a:gd name="connsiteY0" fmla="*/ 123116 h 246233"/>
                <a:gd name="connsiteX1" fmla="*/ 123160 w 246319"/>
                <a:gd name="connsiteY1" fmla="*/ 246234 h 246233"/>
                <a:gd name="connsiteX2" fmla="*/ 0 w 246319"/>
                <a:gd name="connsiteY2" fmla="*/ 123116 h 246233"/>
                <a:gd name="connsiteX3" fmla="*/ 123160 w 246319"/>
                <a:gd name="connsiteY3" fmla="*/ 0 h 246233"/>
                <a:gd name="connsiteX4" fmla="*/ 246320 w 246319"/>
                <a:gd name="connsiteY4" fmla="*/ 123116 h 246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19" h="246233">
                  <a:moveTo>
                    <a:pt x="246320" y="123116"/>
                  </a:moveTo>
                  <a:cubicBezTo>
                    <a:pt x="246320" y="191079"/>
                    <a:pt x="191146" y="246234"/>
                    <a:pt x="123160" y="246234"/>
                  </a:cubicBezTo>
                  <a:cubicBezTo>
                    <a:pt x="55175" y="246234"/>
                    <a:pt x="0" y="191079"/>
                    <a:pt x="0" y="123116"/>
                  </a:cubicBezTo>
                  <a:cubicBezTo>
                    <a:pt x="0" y="55155"/>
                    <a:pt x="55175" y="0"/>
                    <a:pt x="123160" y="0"/>
                  </a:cubicBezTo>
                  <a:cubicBezTo>
                    <a:pt x="191146" y="0"/>
                    <a:pt x="246320" y="55155"/>
                    <a:pt x="246320" y="123116"/>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Freeform: Shape 131">
              <a:extLst>
                <a:ext uri="{FF2B5EF4-FFF2-40B4-BE49-F238E27FC236}">
                  <a16:creationId xmlns:a16="http://schemas.microsoft.com/office/drawing/2014/main" id="{5C49EF05-1F2E-4F32-B0BD-922D904B6FB2}"/>
                </a:ext>
              </a:extLst>
            </p:cNvPr>
            <p:cNvSpPr/>
            <p:nvPr/>
          </p:nvSpPr>
          <p:spPr>
            <a:xfrm>
              <a:off x="6676359" y="485906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Freeform: Shape 132">
              <a:extLst>
                <a:ext uri="{FF2B5EF4-FFF2-40B4-BE49-F238E27FC236}">
                  <a16:creationId xmlns:a16="http://schemas.microsoft.com/office/drawing/2014/main" id="{8050ECB6-942D-4C6A-B411-4A29E6A71C52}"/>
                </a:ext>
              </a:extLst>
            </p:cNvPr>
            <p:cNvSpPr/>
            <p:nvPr/>
          </p:nvSpPr>
          <p:spPr>
            <a:xfrm>
              <a:off x="7142339" y="5602337"/>
              <a:ext cx="123572" cy="123530"/>
            </a:xfrm>
            <a:custGeom>
              <a:avLst/>
              <a:gdLst>
                <a:gd name="connsiteX0" fmla="*/ 61786 w 123574"/>
                <a:gd name="connsiteY0" fmla="*/ 123530 h 123529"/>
                <a:gd name="connsiteX1" fmla="*/ 123574 w 123574"/>
                <a:gd name="connsiteY1" fmla="*/ 61764 h 123529"/>
                <a:gd name="connsiteX2" fmla="*/ 61786 w 123574"/>
                <a:gd name="connsiteY2" fmla="*/ 0 h 123529"/>
                <a:gd name="connsiteX3" fmla="*/ 0 w 123574"/>
                <a:gd name="connsiteY3" fmla="*/ 61764 h 123529"/>
                <a:gd name="connsiteX4" fmla="*/ 61786 w 123574"/>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30"/>
                  </a:moveTo>
                  <a:cubicBezTo>
                    <a:pt x="95911" y="123530"/>
                    <a:pt x="123574" y="95876"/>
                    <a:pt x="123574" y="61764"/>
                  </a:cubicBezTo>
                  <a:cubicBezTo>
                    <a:pt x="123574" y="27653"/>
                    <a:pt x="95911" y="0"/>
                    <a:pt x="61786" y="0"/>
                  </a:cubicBezTo>
                  <a:cubicBezTo>
                    <a:pt x="27663" y="0"/>
                    <a:pt x="0" y="27653"/>
                    <a:pt x="0" y="61764"/>
                  </a:cubicBezTo>
                  <a:cubicBezTo>
                    <a:pt x="0" y="95876"/>
                    <a:pt x="27663" y="123530"/>
                    <a:pt x="61786"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Freeform: Shape 133">
              <a:extLst>
                <a:ext uri="{FF2B5EF4-FFF2-40B4-BE49-F238E27FC236}">
                  <a16:creationId xmlns:a16="http://schemas.microsoft.com/office/drawing/2014/main" id="{1A6698A4-A817-4431-818A-4EA2F5E0DF34}"/>
                </a:ext>
              </a:extLst>
            </p:cNvPr>
            <p:cNvSpPr/>
            <p:nvPr/>
          </p:nvSpPr>
          <p:spPr>
            <a:xfrm>
              <a:off x="6212854" y="5602333"/>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Freeform: Shape 134">
              <a:extLst>
                <a:ext uri="{FF2B5EF4-FFF2-40B4-BE49-F238E27FC236}">
                  <a16:creationId xmlns:a16="http://schemas.microsoft.com/office/drawing/2014/main" id="{DF2365EE-B51F-4F35-9057-D8C6B2EB2DFF}"/>
                </a:ext>
              </a:extLst>
            </p:cNvPr>
            <p:cNvSpPr/>
            <p:nvPr/>
          </p:nvSpPr>
          <p:spPr>
            <a:xfrm>
              <a:off x="6212854" y="5168527"/>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Freeform: Shape 135">
              <a:extLst>
                <a:ext uri="{FF2B5EF4-FFF2-40B4-BE49-F238E27FC236}">
                  <a16:creationId xmlns:a16="http://schemas.microsoft.com/office/drawing/2014/main" id="{F61D1182-8FFB-4C8A-ABD0-C392997774EA}"/>
                </a:ext>
              </a:extLst>
            </p:cNvPr>
            <p:cNvSpPr/>
            <p:nvPr/>
          </p:nvSpPr>
          <p:spPr>
            <a:xfrm>
              <a:off x="7164039" y="501908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113" name="Picture 112">
            <a:extLst>
              <a:ext uri="{FF2B5EF4-FFF2-40B4-BE49-F238E27FC236}">
                <a16:creationId xmlns:a16="http://schemas.microsoft.com/office/drawing/2014/main" id="{83F3724D-EF90-4EA6-B991-E44D0250900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 y="3326881"/>
            <a:ext cx="3017520" cy="2858360"/>
          </a:xfrm>
          <a:prstGeom prst="rect">
            <a:avLst/>
          </a:prstGeom>
        </p:spPr>
      </p:pic>
      <p:pic>
        <p:nvPicPr>
          <p:cNvPr id="137" name="Picture 136" descr="Whiteboarding session">
            <a:extLst>
              <a:ext uri="{FF2B5EF4-FFF2-40B4-BE49-F238E27FC236}">
                <a16:creationId xmlns:a16="http://schemas.microsoft.com/office/drawing/2014/main" id="{CA845C3D-E51A-47B9-AFB0-2B4E12138D2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059355" y="3326881"/>
            <a:ext cx="3017520" cy="2858360"/>
          </a:xfrm>
          <a:prstGeom prst="rect">
            <a:avLst/>
          </a:prstGeom>
        </p:spPr>
      </p:pic>
      <p:pic>
        <p:nvPicPr>
          <p:cNvPr id="72" name="Picture 71">
            <a:extLst>
              <a:ext uri="{FF2B5EF4-FFF2-40B4-BE49-F238E27FC236}">
                <a16:creationId xmlns:a16="http://schemas.microsoft.com/office/drawing/2014/main" id="{2E1A26A5-11CB-42AB-9BFF-4DBABF475CC1}"/>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6116321" y="3326881"/>
            <a:ext cx="3017520" cy="2858360"/>
          </a:xfrm>
          <a:prstGeom prst="rect">
            <a:avLst/>
          </a:prstGeom>
          <a:solidFill>
            <a:srgbClr val="D2D2D2"/>
          </a:solidFill>
        </p:spPr>
      </p:pic>
      <p:pic>
        <p:nvPicPr>
          <p:cNvPr id="86" name="Picture 85" descr="Shipping containers">
            <a:extLst>
              <a:ext uri="{FF2B5EF4-FFF2-40B4-BE49-F238E27FC236}">
                <a16:creationId xmlns:a16="http://schemas.microsoft.com/office/drawing/2014/main" id="{296D975C-0E43-4F69-8C67-19697FF6AB2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174480" y="3326881"/>
            <a:ext cx="3017520" cy="2865089"/>
          </a:xfrm>
          <a:prstGeom prst="rect">
            <a:avLst/>
          </a:prstGeom>
        </p:spPr>
      </p:pic>
    </p:spTree>
    <p:extLst>
      <p:ext uri="{BB962C8B-B14F-4D97-AF65-F5344CB8AC3E}">
        <p14:creationId xmlns:p14="http://schemas.microsoft.com/office/powerpoint/2010/main" val="13261357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33038387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A7D2EFC-14C6-E203-D58C-3ED10ACB3173}"/>
              </a:ext>
            </a:extLst>
          </p:cNvPr>
          <p:cNvSpPr>
            <a:spLocks noGrp="1"/>
          </p:cNvSpPr>
          <p:nvPr>
            <p:ph type="title"/>
          </p:nvPr>
        </p:nvSpPr>
        <p:spPr>
          <a:xfrm>
            <a:off x="588263" y="3152001"/>
            <a:ext cx="4167887" cy="553998"/>
          </a:xfrm>
        </p:spPr>
        <p:txBody>
          <a:bodyPr/>
          <a:lstStyle/>
          <a:p>
            <a:r>
              <a:rPr lang="en-US" sz="2800"/>
              <a:t>Readiness bootcamp</a:t>
            </a:r>
          </a:p>
        </p:txBody>
      </p:sp>
      <p:sp>
        <p:nvSpPr>
          <p:cNvPr id="9" name="Text Placeholder 6">
            <a:extLst>
              <a:ext uri="{FF2B5EF4-FFF2-40B4-BE49-F238E27FC236}">
                <a16:creationId xmlns:a16="http://schemas.microsoft.com/office/drawing/2014/main" id="{C085EB32-7155-EE37-B943-1B21057CBE7A}"/>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34219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3213557"/>
            <a:ext cx="4627931" cy="430887"/>
          </a:xfrm>
        </p:spPr>
        <p:txBody>
          <a:bodyPr/>
          <a:lstStyle/>
          <a:p>
            <a:r>
              <a:rPr lang="en-US" sz="2800">
                <a:solidFill>
                  <a:schemeClr val="bg1"/>
                </a:solidFill>
              </a:rPr>
              <a:t>Session 5: Calculations</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044006"/>
            <a:ext cx="5674242" cy="2769989"/>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How Sustainability Manager runs calculations</a:t>
            </a:r>
          </a:p>
          <a:p>
            <a:pPr marL="342900" indent="-342900">
              <a:spcBef>
                <a:spcPts val="1200"/>
              </a:spcBef>
              <a:spcAft>
                <a:spcPts val="1200"/>
              </a:spcAft>
              <a:buFont typeface="Arial" panose="020B0604020202020204" pitchFamily="34" charset="0"/>
              <a:buChar char="•"/>
            </a:pPr>
            <a:r>
              <a:rPr lang="en-US">
                <a:solidFill>
                  <a:schemeClr val="tx2"/>
                </a:solidFill>
              </a:rPr>
              <a:t>Building calculations</a:t>
            </a:r>
          </a:p>
          <a:p>
            <a:pPr marL="342900" indent="-342900">
              <a:spcBef>
                <a:spcPts val="1200"/>
              </a:spcBef>
              <a:spcAft>
                <a:spcPts val="1200"/>
              </a:spcAft>
              <a:buFont typeface="Arial" panose="020B0604020202020204" pitchFamily="34" charset="0"/>
              <a:buChar char="•"/>
            </a:pPr>
            <a:r>
              <a:rPr lang="en-US">
                <a:solidFill>
                  <a:schemeClr val="tx2"/>
                </a:solidFill>
              </a:rPr>
              <a:t>Models</a:t>
            </a:r>
          </a:p>
          <a:p>
            <a:pPr marL="342900" indent="-342900">
              <a:spcBef>
                <a:spcPts val="1200"/>
              </a:spcBef>
              <a:spcAft>
                <a:spcPts val="1200"/>
              </a:spcAft>
              <a:buFont typeface="Arial" panose="020B0604020202020204" pitchFamily="34" charset="0"/>
              <a:buChar char="•"/>
            </a:pPr>
            <a:r>
              <a:rPr lang="en-US">
                <a:solidFill>
                  <a:schemeClr val="tx2"/>
                </a:solidFill>
              </a:rPr>
              <a:t>Profiles</a:t>
            </a:r>
          </a:p>
          <a:p>
            <a:pPr marL="342900" indent="-342900">
              <a:spcBef>
                <a:spcPts val="1200"/>
              </a:spcBef>
              <a:spcAft>
                <a:spcPts val="1200"/>
              </a:spcAft>
              <a:buFont typeface="Arial" panose="020B0604020202020204" pitchFamily="34" charset="0"/>
              <a:buChar char="•"/>
            </a:pPr>
            <a:r>
              <a:rPr lang="en-US">
                <a:solidFill>
                  <a:schemeClr val="tx2"/>
                </a:solidFill>
              </a:rPr>
              <a:t>Activity data</a:t>
            </a:r>
          </a:p>
        </p:txBody>
      </p:sp>
    </p:spTree>
    <p:extLst>
      <p:ext uri="{BB962C8B-B14F-4D97-AF65-F5344CB8AC3E}">
        <p14:creationId xmlns:p14="http://schemas.microsoft.com/office/powerpoint/2010/main" val="43396700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FCCABF3-2B98-D13A-D9E3-60DF030824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874" y="2384035"/>
            <a:ext cx="3743306" cy="3743306"/>
          </a:xfrm>
          <a:prstGeom prst="rect">
            <a:avLst/>
          </a:prstGeom>
          <a:ln>
            <a:noFill/>
          </a:ln>
        </p:spPr>
      </p:pic>
      <p:grpSp>
        <p:nvGrpSpPr>
          <p:cNvPr id="12" name="Group 11">
            <a:extLst>
              <a:ext uri="{FF2B5EF4-FFF2-40B4-BE49-F238E27FC236}">
                <a16:creationId xmlns:a16="http://schemas.microsoft.com/office/drawing/2014/main" id="{8E884A6F-26D0-414F-94DC-83D9C5550A0A}"/>
              </a:ext>
            </a:extLst>
          </p:cNvPr>
          <p:cNvGrpSpPr/>
          <p:nvPr/>
        </p:nvGrpSpPr>
        <p:grpSpPr>
          <a:xfrm>
            <a:off x="351874" y="2313816"/>
            <a:ext cx="3911821" cy="4220334"/>
            <a:chOff x="523106" y="1824865"/>
            <a:chExt cx="2811472" cy="3606807"/>
          </a:xfrm>
        </p:grpSpPr>
        <p:sp>
          <p:nvSpPr>
            <p:cNvPr id="6" name="Rectangle 5">
              <a:extLst>
                <a:ext uri="{FF2B5EF4-FFF2-40B4-BE49-F238E27FC236}">
                  <a16:creationId xmlns:a16="http://schemas.microsoft.com/office/drawing/2014/main" id="{B5D63242-9663-4006-8FDD-8E850DD68203}"/>
                </a:ext>
              </a:extLst>
            </p:cNvPr>
            <p:cNvSpPr/>
            <p:nvPr/>
          </p:nvSpPr>
          <p:spPr bwMode="auto">
            <a:xfrm>
              <a:off x="523106" y="1824865"/>
              <a:ext cx="2811472" cy="3219244"/>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1E102DE1-C193-4C75-941B-F11509B933FA}"/>
                </a:ext>
              </a:extLst>
            </p:cNvPr>
            <p:cNvSpPr txBox="1"/>
            <p:nvPr/>
          </p:nvSpPr>
          <p:spPr>
            <a:xfrm>
              <a:off x="660952" y="5123895"/>
              <a:ext cx="2395464" cy="307777"/>
            </a:xfrm>
            <a:prstGeom prst="rect">
              <a:avLst/>
            </a:prstGeom>
            <a:noFill/>
          </p:spPr>
          <p:txBody>
            <a:bodyPr wrap="none" lIns="0" tIns="0" rIns="0" bIns="0" rtlCol="0">
              <a:spAutoFit/>
            </a:bodyPr>
            <a:lstStyle/>
            <a:p>
              <a:pPr algn="l"/>
              <a:r>
                <a:rPr lang="en-US" sz="2000">
                  <a:solidFill>
                    <a:srgbClr val="074F88"/>
                  </a:solidFill>
                  <a:latin typeface="+mj-lt"/>
                </a:rPr>
                <a:t>Collection of models</a:t>
              </a:r>
            </a:p>
          </p:txBody>
        </p:sp>
      </p:grpSp>
      <p:pic>
        <p:nvPicPr>
          <p:cNvPr id="16" name="Picture 15">
            <a:extLst>
              <a:ext uri="{FF2B5EF4-FFF2-40B4-BE49-F238E27FC236}">
                <a16:creationId xmlns:a16="http://schemas.microsoft.com/office/drawing/2014/main" id="{36EE5E7E-839D-E389-6EFE-B76DE94D98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71779" y="2459637"/>
            <a:ext cx="7174174" cy="3013032"/>
          </a:xfrm>
          <a:prstGeom prst="rect">
            <a:avLst/>
          </a:prstGeom>
        </p:spPr>
      </p:pic>
      <p:sp>
        <p:nvSpPr>
          <p:cNvPr id="2" name="Title 1">
            <a:extLst>
              <a:ext uri="{FF2B5EF4-FFF2-40B4-BE49-F238E27FC236}">
                <a16:creationId xmlns:a16="http://schemas.microsoft.com/office/drawing/2014/main" id="{D08909C7-B931-4CEE-9C4B-ECC404BF992D}"/>
              </a:ext>
            </a:extLst>
          </p:cNvPr>
          <p:cNvSpPr>
            <a:spLocks noGrp="1"/>
          </p:cNvSpPr>
          <p:nvPr>
            <p:ph type="title"/>
          </p:nvPr>
        </p:nvSpPr>
        <p:spPr/>
        <p:txBody>
          <a:bodyPr/>
          <a:lstStyle/>
          <a:p>
            <a:r>
              <a:rPr lang="en-US"/>
              <a:t>Navigation</a:t>
            </a:r>
          </a:p>
        </p:txBody>
      </p:sp>
      <p:grpSp>
        <p:nvGrpSpPr>
          <p:cNvPr id="15" name="Group 14">
            <a:extLst>
              <a:ext uri="{FF2B5EF4-FFF2-40B4-BE49-F238E27FC236}">
                <a16:creationId xmlns:a16="http://schemas.microsoft.com/office/drawing/2014/main" id="{3462C409-DD1F-465A-BC8A-ECD7AE5FCF5A}"/>
              </a:ext>
            </a:extLst>
          </p:cNvPr>
          <p:cNvGrpSpPr/>
          <p:nvPr/>
        </p:nvGrpSpPr>
        <p:grpSpPr>
          <a:xfrm>
            <a:off x="4571779" y="2508249"/>
            <a:ext cx="3911821" cy="4091619"/>
            <a:chOff x="5053693" y="1478602"/>
            <a:chExt cx="2811472" cy="2665045"/>
          </a:xfrm>
        </p:grpSpPr>
        <p:sp>
          <p:nvSpPr>
            <p:cNvPr id="8" name="Rectangle 7">
              <a:extLst>
                <a:ext uri="{FF2B5EF4-FFF2-40B4-BE49-F238E27FC236}">
                  <a16:creationId xmlns:a16="http://schemas.microsoft.com/office/drawing/2014/main" id="{40DF123A-6105-4FA3-922C-8B30444A45DE}"/>
                </a:ext>
              </a:extLst>
            </p:cNvPr>
            <p:cNvSpPr/>
            <p:nvPr/>
          </p:nvSpPr>
          <p:spPr bwMode="auto">
            <a:xfrm>
              <a:off x="5053693" y="1478602"/>
              <a:ext cx="2811472" cy="1930852"/>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6F0B15B7-5075-4F8A-A71D-67D4E97E08FB}"/>
                </a:ext>
              </a:extLst>
            </p:cNvPr>
            <p:cNvSpPr txBox="1"/>
            <p:nvPr/>
          </p:nvSpPr>
          <p:spPr>
            <a:xfrm>
              <a:off x="5694796" y="3835870"/>
              <a:ext cx="1529265" cy="307777"/>
            </a:xfrm>
            <a:prstGeom prst="rect">
              <a:avLst/>
            </a:prstGeom>
            <a:noFill/>
          </p:spPr>
          <p:txBody>
            <a:bodyPr wrap="none" lIns="0" tIns="0" rIns="0" bIns="0" rtlCol="0">
              <a:spAutoFit/>
            </a:bodyPr>
            <a:lstStyle/>
            <a:p>
              <a:pPr algn="l"/>
              <a:r>
                <a:rPr lang="en-US" sz="2000">
                  <a:solidFill>
                    <a:srgbClr val="074F88"/>
                  </a:solidFill>
                  <a:latin typeface="+mj-lt"/>
                </a:rPr>
                <a:t>Formula flow</a:t>
              </a:r>
            </a:p>
          </p:txBody>
        </p:sp>
      </p:grpSp>
      <p:grpSp>
        <p:nvGrpSpPr>
          <p:cNvPr id="19" name="Group 18">
            <a:extLst>
              <a:ext uri="{FF2B5EF4-FFF2-40B4-BE49-F238E27FC236}">
                <a16:creationId xmlns:a16="http://schemas.microsoft.com/office/drawing/2014/main" id="{2ADDE34B-4D77-46E4-93B6-C426D113ED41}"/>
              </a:ext>
            </a:extLst>
          </p:cNvPr>
          <p:cNvGrpSpPr/>
          <p:nvPr/>
        </p:nvGrpSpPr>
        <p:grpSpPr>
          <a:xfrm>
            <a:off x="9380528" y="2467253"/>
            <a:ext cx="2565627" cy="3952986"/>
            <a:chOff x="9380528" y="1899075"/>
            <a:chExt cx="2565627" cy="4504472"/>
          </a:xfrm>
        </p:grpSpPr>
        <p:sp>
          <p:nvSpPr>
            <p:cNvPr id="10" name="Rectangle 9">
              <a:extLst>
                <a:ext uri="{FF2B5EF4-FFF2-40B4-BE49-F238E27FC236}">
                  <a16:creationId xmlns:a16="http://schemas.microsoft.com/office/drawing/2014/main" id="{ECDE9F07-12D1-45A3-A651-01808D692475}"/>
                </a:ext>
              </a:extLst>
            </p:cNvPr>
            <p:cNvSpPr/>
            <p:nvPr/>
          </p:nvSpPr>
          <p:spPr bwMode="auto">
            <a:xfrm>
              <a:off x="9380528" y="1899075"/>
              <a:ext cx="2419372" cy="3377990"/>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DA1B62C-BC5C-475B-AD5F-9032F9B37571}"/>
                </a:ext>
              </a:extLst>
            </p:cNvPr>
            <p:cNvSpPr txBox="1"/>
            <p:nvPr/>
          </p:nvSpPr>
          <p:spPr>
            <a:xfrm>
              <a:off x="9654694" y="5842403"/>
              <a:ext cx="2291461" cy="561144"/>
            </a:xfrm>
            <a:prstGeom prst="rect">
              <a:avLst/>
            </a:prstGeom>
            <a:noFill/>
          </p:spPr>
          <p:txBody>
            <a:bodyPr wrap="none" lIns="0" tIns="0" rIns="0" bIns="0" rtlCol="0">
              <a:spAutoFit/>
            </a:bodyPr>
            <a:lstStyle/>
            <a:p>
              <a:pPr algn="l"/>
              <a:r>
                <a:rPr lang="en-US" sz="1600">
                  <a:solidFill>
                    <a:srgbClr val="074F88"/>
                  </a:solidFill>
                  <a:latin typeface="+mj-lt"/>
                </a:rPr>
                <a:t>Selected calculation step</a:t>
              </a:r>
            </a:p>
            <a:p>
              <a:pPr algn="l"/>
              <a:r>
                <a:rPr lang="en-US" sz="1600">
                  <a:solidFill>
                    <a:srgbClr val="074F88"/>
                  </a:solidFill>
                  <a:latin typeface="+mj-lt"/>
                </a:rPr>
                <a:t>definition</a:t>
              </a:r>
            </a:p>
          </p:txBody>
        </p:sp>
      </p:grpSp>
    </p:spTree>
    <p:extLst>
      <p:ext uri="{BB962C8B-B14F-4D97-AF65-F5344CB8AC3E}">
        <p14:creationId xmlns:p14="http://schemas.microsoft.com/office/powerpoint/2010/main" val="1371683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C8F53F9-3F8D-41C5-8BD0-A04A5424FFF8}"/>
              </a:ext>
            </a:extLst>
          </p:cNvPr>
          <p:cNvGrpSpPr/>
          <p:nvPr/>
        </p:nvGrpSpPr>
        <p:grpSpPr>
          <a:xfrm>
            <a:off x="7913792" y="0"/>
            <a:ext cx="4307967" cy="6858000"/>
            <a:chOff x="6359988" y="0"/>
            <a:chExt cx="5861772" cy="6858000"/>
          </a:xfrm>
        </p:grpSpPr>
        <p:sp>
          <p:nvSpPr>
            <p:cNvPr id="60" name="Rectangle 59">
              <a:extLst>
                <a:ext uri="{FF2B5EF4-FFF2-40B4-BE49-F238E27FC236}">
                  <a16:creationId xmlns:a16="http://schemas.microsoft.com/office/drawing/2014/main" id="{633E14D1-9445-4AD2-9636-B3B7C254F4C5}"/>
                </a:ext>
              </a:extLst>
            </p:cNvPr>
            <p:cNvSpPr/>
            <p:nvPr/>
          </p:nvSpPr>
          <p:spPr bwMode="auto">
            <a:xfrm>
              <a:off x="6359988"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AC16F856-8F3B-4736-81FA-32AD73E73D48}"/>
                </a:ext>
              </a:extLst>
            </p:cNvPr>
            <p:cNvCxnSpPr/>
            <p:nvPr/>
          </p:nvCxnSpPr>
          <p:spPr>
            <a:xfrm>
              <a:off x="6359988" y="2523461"/>
              <a:ext cx="0" cy="1661158"/>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sp>
        <p:nvSpPr>
          <p:cNvPr id="6" name="Rectangle 5">
            <a:extLst>
              <a:ext uri="{FF2B5EF4-FFF2-40B4-BE49-F238E27FC236}">
                <a16:creationId xmlns:a16="http://schemas.microsoft.com/office/drawing/2014/main" id="{7AEFD356-6D76-4252-9145-F2EA0AEDD2F3}"/>
              </a:ext>
            </a:extLst>
          </p:cNvPr>
          <p:cNvSpPr/>
          <p:nvPr/>
        </p:nvSpPr>
        <p:spPr bwMode="auto">
          <a:xfrm>
            <a:off x="0" y="0"/>
            <a:ext cx="12221757" cy="1016196"/>
          </a:xfrm>
          <a:prstGeom prst="rect">
            <a:avLst/>
          </a:prstGeom>
          <a:solidFill>
            <a:srgbClr val="1A2B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601618" y="117599"/>
            <a:ext cx="11018520" cy="800219"/>
          </a:xfrm>
        </p:spPr>
        <p:txBody>
          <a:bodyPr/>
          <a:lstStyle/>
          <a:p>
            <a:r>
              <a:rPr lang="en-US">
                <a:solidFill>
                  <a:schemeClr val="bg1"/>
                </a:solidFill>
              </a:rPr>
              <a:t>Calculations</a:t>
            </a:r>
            <a:br>
              <a:rPr lang="en-US">
                <a:solidFill>
                  <a:schemeClr val="bg1"/>
                </a:solidFill>
              </a:rPr>
            </a:br>
            <a:r>
              <a:rPr lang="en-US" sz="2000">
                <a:solidFill>
                  <a:schemeClr val="bg1"/>
                </a:solidFill>
              </a:rPr>
              <a:t>End-to-end process</a:t>
            </a:r>
            <a:endParaRPr lang="en-US">
              <a:solidFill>
                <a:schemeClr val="bg1"/>
              </a:solidFill>
            </a:endParaRPr>
          </a:p>
        </p:txBody>
      </p:sp>
      <p:grpSp>
        <p:nvGrpSpPr>
          <p:cNvPr id="132" name="Group 131">
            <a:extLst>
              <a:ext uri="{FF2B5EF4-FFF2-40B4-BE49-F238E27FC236}">
                <a16:creationId xmlns:a16="http://schemas.microsoft.com/office/drawing/2014/main" id="{E61FF0F3-80C1-457E-9B31-3236A9343D06}"/>
              </a:ext>
            </a:extLst>
          </p:cNvPr>
          <p:cNvGrpSpPr/>
          <p:nvPr/>
        </p:nvGrpSpPr>
        <p:grpSpPr>
          <a:xfrm>
            <a:off x="8390572" y="1924004"/>
            <a:ext cx="3592928" cy="3716627"/>
            <a:chOff x="427376" y="2012603"/>
            <a:chExt cx="3592928" cy="3716627"/>
          </a:xfrm>
        </p:grpSpPr>
        <p:sp>
          <p:nvSpPr>
            <p:cNvPr id="95" name="TextBox 94">
              <a:extLst>
                <a:ext uri="{FF2B5EF4-FFF2-40B4-BE49-F238E27FC236}">
                  <a16:creationId xmlns:a16="http://schemas.microsoft.com/office/drawing/2014/main" id="{ECB57B00-4A2A-484C-A7E3-7785A046CB60}"/>
                </a:ext>
              </a:extLst>
            </p:cNvPr>
            <p:cNvSpPr txBox="1"/>
            <p:nvPr/>
          </p:nvSpPr>
          <p:spPr>
            <a:xfrm>
              <a:off x="861489" y="2012603"/>
              <a:ext cx="314298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Model </a:t>
              </a:r>
              <a:r>
                <a:rPr lang="en-US" sz="1400" b="1">
                  <a:solidFill>
                    <a:srgbClr val="000000"/>
                  </a:solidFill>
                  <a:latin typeface="Segoe UI Semibold"/>
                  <a:cs typeface="Segoe UI" panose="020B0502040204020203" pitchFamily="34" charset="0"/>
                </a:rPr>
                <a:t>contains the formulas and connects to the specific emission factor based on the scenario.</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97" name="Graphic 96">
              <a:extLst>
                <a:ext uri="{FF2B5EF4-FFF2-40B4-BE49-F238E27FC236}">
                  <a16:creationId xmlns:a16="http://schemas.microsoft.com/office/drawing/2014/main" id="{1A0B2AA1-D4BE-4230-9A9B-E492E8B8112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27376" y="2051979"/>
              <a:ext cx="324129" cy="324129"/>
            </a:xfrm>
            <a:prstGeom prst="rect">
              <a:avLst/>
            </a:prstGeom>
          </p:spPr>
        </p:pic>
        <p:sp>
          <p:nvSpPr>
            <p:cNvPr id="99" name="TextBox 98">
              <a:extLst>
                <a:ext uri="{FF2B5EF4-FFF2-40B4-BE49-F238E27FC236}">
                  <a16:creationId xmlns:a16="http://schemas.microsoft.com/office/drawing/2014/main" id="{7D0AEB6A-E111-42D2-97DB-CF042E01058B}"/>
                </a:ext>
              </a:extLst>
            </p:cNvPr>
            <p:cNvSpPr txBox="1"/>
            <p:nvPr/>
          </p:nvSpPr>
          <p:spPr>
            <a:xfrm>
              <a:off x="861489" y="2969157"/>
              <a:ext cx="3142987" cy="86177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Factor mapping </a:t>
              </a:r>
              <a:r>
                <a:rPr lang="en-US" sz="1400" b="1">
                  <a:solidFill>
                    <a:srgbClr val="000000"/>
                  </a:solidFill>
                  <a:latin typeface="Segoe UI Semibold"/>
                  <a:cs typeface="Segoe UI" panose="020B0502040204020203" pitchFamily="34" charset="0"/>
                </a:rPr>
                <a:t>connects a factor to specific reference data based on a specific data pattern. Mapping simplifies the models to be created.</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03" name="TextBox 102">
              <a:extLst>
                <a:ext uri="{FF2B5EF4-FFF2-40B4-BE49-F238E27FC236}">
                  <a16:creationId xmlns:a16="http://schemas.microsoft.com/office/drawing/2014/main" id="{CA1C2650-D1AE-4DD8-8B62-DEA7907B2E2C}"/>
                </a:ext>
              </a:extLst>
            </p:cNvPr>
            <p:cNvSpPr txBox="1"/>
            <p:nvPr/>
          </p:nvSpPr>
          <p:spPr>
            <a:xfrm>
              <a:off x="877317" y="4185299"/>
              <a:ext cx="314298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Library </a:t>
              </a:r>
              <a:r>
                <a:rPr lang="en-US" sz="1400" b="1">
                  <a:solidFill>
                    <a:srgbClr val="000000"/>
                  </a:solidFill>
                  <a:latin typeface="Segoe UI Semibold"/>
                  <a:cs typeface="Segoe UI" panose="020B0502040204020203" pitchFamily="34" charset="0"/>
                </a:rPr>
                <a:t>contains the emission factors and factor mappings for a specific period.</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05" name="Graphic 104">
              <a:extLst>
                <a:ext uri="{FF2B5EF4-FFF2-40B4-BE49-F238E27FC236}">
                  <a16:creationId xmlns:a16="http://schemas.microsoft.com/office/drawing/2014/main" id="{E87EDACB-FF2B-4A13-976C-6501AB66FF6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4728" y="4192919"/>
              <a:ext cx="324129" cy="324129"/>
            </a:xfrm>
            <a:prstGeom prst="rect">
              <a:avLst/>
            </a:prstGeom>
          </p:spPr>
        </p:pic>
        <p:sp>
          <p:nvSpPr>
            <p:cNvPr id="107" name="TextBox 106">
              <a:extLst>
                <a:ext uri="{FF2B5EF4-FFF2-40B4-BE49-F238E27FC236}">
                  <a16:creationId xmlns:a16="http://schemas.microsoft.com/office/drawing/2014/main" id="{E80AF512-F0D1-4442-B64E-ADDF74765F08}"/>
                </a:ext>
              </a:extLst>
            </p:cNvPr>
            <p:cNvSpPr txBox="1"/>
            <p:nvPr/>
          </p:nvSpPr>
          <p:spPr>
            <a:xfrm>
              <a:off x="844251" y="5082899"/>
              <a:ext cx="314298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Profile </a:t>
              </a:r>
              <a:r>
                <a:rPr lang="en-US" sz="1400" b="1">
                  <a:solidFill>
                    <a:srgbClr val="000000"/>
                  </a:solidFill>
                  <a:latin typeface="Segoe UI Semibold"/>
                  <a:cs typeface="Segoe UI" panose="020B0502040204020203" pitchFamily="34" charset="0"/>
                </a:rPr>
                <a:t>connects the model with activity data and calculates the emissions resulted from the activity</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11" name="Graphic 110">
              <a:extLst>
                <a:ext uri="{FF2B5EF4-FFF2-40B4-BE49-F238E27FC236}">
                  <a16:creationId xmlns:a16="http://schemas.microsoft.com/office/drawing/2014/main" id="{4C2338F0-D6AC-4985-AFDF-EF020220608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60083" y="5133064"/>
              <a:ext cx="324130" cy="324130"/>
            </a:xfrm>
            <a:prstGeom prst="rect">
              <a:avLst/>
            </a:prstGeom>
          </p:spPr>
        </p:pic>
        <p:pic>
          <p:nvPicPr>
            <p:cNvPr id="115" name="Graphic 114">
              <a:extLst>
                <a:ext uri="{FF2B5EF4-FFF2-40B4-BE49-F238E27FC236}">
                  <a16:creationId xmlns:a16="http://schemas.microsoft.com/office/drawing/2014/main" id="{969E80A4-11FC-40D8-9DE7-29EB9369E9E3}"/>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34728" y="3024904"/>
              <a:ext cx="324128" cy="324128"/>
            </a:xfrm>
            <a:prstGeom prst="rect">
              <a:avLst/>
            </a:prstGeom>
          </p:spPr>
        </p:pic>
      </p:grpSp>
      <p:grpSp>
        <p:nvGrpSpPr>
          <p:cNvPr id="4" name="Group 3">
            <a:extLst>
              <a:ext uri="{FF2B5EF4-FFF2-40B4-BE49-F238E27FC236}">
                <a16:creationId xmlns:a16="http://schemas.microsoft.com/office/drawing/2014/main" id="{FCE7850A-4B3E-DEC5-753E-A20AB1B9CE2A}"/>
              </a:ext>
            </a:extLst>
          </p:cNvPr>
          <p:cNvGrpSpPr/>
          <p:nvPr/>
        </p:nvGrpSpPr>
        <p:grpSpPr>
          <a:xfrm>
            <a:off x="645187" y="1317826"/>
            <a:ext cx="6858895" cy="5257257"/>
            <a:chOff x="645187" y="1317826"/>
            <a:chExt cx="6858895" cy="5257257"/>
          </a:xfrm>
        </p:grpSpPr>
        <p:grpSp>
          <p:nvGrpSpPr>
            <p:cNvPr id="133" name="Group 132">
              <a:extLst>
                <a:ext uri="{FF2B5EF4-FFF2-40B4-BE49-F238E27FC236}">
                  <a16:creationId xmlns:a16="http://schemas.microsoft.com/office/drawing/2014/main" id="{494FB57D-F5D6-4BC3-9777-00902D21014D}"/>
                </a:ext>
              </a:extLst>
            </p:cNvPr>
            <p:cNvGrpSpPr/>
            <p:nvPr/>
          </p:nvGrpSpPr>
          <p:grpSpPr>
            <a:xfrm>
              <a:off x="645187" y="1317826"/>
              <a:ext cx="6858895" cy="5257257"/>
              <a:chOff x="4675179" y="1164712"/>
              <a:chExt cx="6858895" cy="5257257"/>
            </a:xfrm>
          </p:grpSpPr>
          <p:sp>
            <p:nvSpPr>
              <p:cNvPr id="46" name="Oval 45">
                <a:extLst>
                  <a:ext uri="{FF2B5EF4-FFF2-40B4-BE49-F238E27FC236}">
                    <a16:creationId xmlns:a16="http://schemas.microsoft.com/office/drawing/2014/main" id="{D8D48EF0-25E0-417B-BC2D-F39C892B8EB3}"/>
                  </a:ext>
                </a:extLst>
              </p:cNvPr>
              <p:cNvSpPr/>
              <p:nvPr/>
            </p:nvSpPr>
            <p:spPr bwMode="auto">
              <a:xfrm>
                <a:off x="8111697" y="2332725"/>
                <a:ext cx="1657939" cy="165793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D8D3CDE0-2F60-4F18-907C-7704F6D973A6}"/>
                  </a:ext>
                </a:extLst>
              </p:cNvPr>
              <p:cNvSpPr/>
              <p:nvPr/>
            </p:nvSpPr>
            <p:spPr bwMode="auto">
              <a:xfrm>
                <a:off x="6499477" y="5715147"/>
                <a:ext cx="1254637" cy="706822"/>
              </a:xfrm>
              <a:prstGeom prst="roundRect">
                <a:avLst>
                  <a:gd name="adj" fmla="val 8854"/>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2828EE4E-80EA-4851-B7EA-6491120AF73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80368" y="2704565"/>
                <a:ext cx="600907" cy="600907"/>
              </a:xfrm>
              <a:prstGeom prst="rect">
                <a:avLst/>
              </a:prstGeom>
            </p:spPr>
          </p:pic>
          <p:grpSp>
            <p:nvGrpSpPr>
              <p:cNvPr id="7" name="Group 6">
                <a:extLst>
                  <a:ext uri="{FF2B5EF4-FFF2-40B4-BE49-F238E27FC236}">
                    <a16:creationId xmlns:a16="http://schemas.microsoft.com/office/drawing/2014/main" id="{9339D450-58E5-4FD5-A74D-3D362CA3115A}"/>
                  </a:ext>
                </a:extLst>
              </p:cNvPr>
              <p:cNvGrpSpPr/>
              <p:nvPr/>
            </p:nvGrpSpPr>
            <p:grpSpPr>
              <a:xfrm>
                <a:off x="5708736" y="4329004"/>
                <a:ext cx="1048330" cy="1048330"/>
                <a:chOff x="1974145" y="2163657"/>
                <a:chExt cx="2042904" cy="2042904"/>
              </a:xfrm>
            </p:grpSpPr>
            <p:sp>
              <p:nvSpPr>
                <p:cNvPr id="3" name="Oval 2">
                  <a:extLst>
                    <a:ext uri="{FF2B5EF4-FFF2-40B4-BE49-F238E27FC236}">
                      <a16:creationId xmlns:a16="http://schemas.microsoft.com/office/drawing/2014/main" id="{9412117F-26DF-46F9-8AFC-55EA3BD9076E}"/>
                    </a:ext>
                  </a:extLst>
                </p:cNvPr>
                <p:cNvSpPr/>
                <p:nvPr/>
              </p:nvSpPr>
              <p:spPr bwMode="auto">
                <a:xfrm>
                  <a:off x="1974145" y="2163657"/>
                  <a:ext cx="2042904" cy="2042904"/>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1782C045-B6B7-4058-A651-6CC45EDB790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02075" y="2382526"/>
                  <a:ext cx="1152798" cy="1152798"/>
                </a:xfrm>
                <a:prstGeom prst="rect">
                  <a:avLst/>
                </a:prstGeom>
              </p:spPr>
            </p:pic>
          </p:grpSp>
          <p:sp>
            <p:nvSpPr>
              <p:cNvPr id="14" name="TextBox 13">
                <a:extLst>
                  <a:ext uri="{FF2B5EF4-FFF2-40B4-BE49-F238E27FC236}">
                    <a16:creationId xmlns:a16="http://schemas.microsoft.com/office/drawing/2014/main" id="{198DF758-F2EB-406D-92AD-1F4BF6FCE45B}"/>
                  </a:ext>
                </a:extLst>
              </p:cNvPr>
              <p:cNvSpPr txBox="1"/>
              <p:nvPr/>
            </p:nvSpPr>
            <p:spPr>
              <a:xfrm>
                <a:off x="6878783" y="5853114"/>
                <a:ext cx="801501" cy="430887"/>
              </a:xfrm>
              <a:prstGeom prst="rect">
                <a:avLst/>
              </a:prstGeom>
              <a:noFill/>
            </p:spPr>
            <p:txBody>
              <a:bodyPr wrap="none" lIns="0" tIns="0" rIns="0" bIns="0" rtlCol="0">
                <a:spAutoFit/>
              </a:bodyPr>
              <a:lstStyle/>
              <a:p>
                <a:r>
                  <a:rPr lang="en-US" sz="1400">
                    <a:solidFill>
                      <a:sysClr val="windowText" lastClr="000000"/>
                    </a:solidFill>
                    <a:latin typeface="+mj-lt"/>
                  </a:rPr>
                  <a:t>Factor </a:t>
                </a:r>
                <a:br>
                  <a:rPr lang="en-US" sz="1400">
                    <a:solidFill>
                      <a:sysClr val="windowText" lastClr="000000"/>
                    </a:solidFill>
                    <a:latin typeface="+mj-lt"/>
                  </a:rPr>
                </a:br>
                <a:r>
                  <a:rPr lang="en-US" sz="1400">
                    <a:solidFill>
                      <a:sysClr val="windowText" lastClr="000000"/>
                    </a:solidFill>
                    <a:latin typeface="+mj-lt"/>
                  </a:rPr>
                  <a:t>mappings</a:t>
                </a:r>
              </a:p>
            </p:txBody>
          </p:sp>
          <p:cxnSp>
            <p:nvCxnSpPr>
              <p:cNvPr id="16" name="Connector: Elbow 15">
                <a:extLst>
                  <a:ext uri="{FF2B5EF4-FFF2-40B4-BE49-F238E27FC236}">
                    <a16:creationId xmlns:a16="http://schemas.microsoft.com/office/drawing/2014/main" id="{1C568E3D-93B0-4225-ACDF-CB50F6D7A3A5}"/>
                  </a:ext>
                </a:extLst>
              </p:cNvPr>
              <p:cNvCxnSpPr>
                <a:cxnSpLocks/>
                <a:stCxn id="26" idx="0"/>
                <a:endCxn id="3" idx="2"/>
              </p:cNvCxnSpPr>
              <p:nvPr/>
            </p:nvCxnSpPr>
            <p:spPr>
              <a:xfrm rot="5400000" flipH="1" flipV="1">
                <a:off x="5063966" y="5034194"/>
                <a:ext cx="825795" cy="463746"/>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8F9C86C-E7D7-41ED-B1F0-125771A92D3C}"/>
                  </a:ext>
                </a:extLst>
              </p:cNvPr>
              <p:cNvCxnSpPr>
                <a:cxnSpLocks/>
                <a:stCxn id="30" idx="0"/>
                <a:endCxn id="3" idx="6"/>
              </p:cNvCxnSpPr>
              <p:nvPr/>
            </p:nvCxnSpPr>
            <p:spPr>
              <a:xfrm rot="16200000" flipV="1">
                <a:off x="6510942" y="5099293"/>
                <a:ext cx="861978" cy="369730"/>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B3A0EF2-F266-4EC1-A433-206C94430450}"/>
                  </a:ext>
                </a:extLst>
              </p:cNvPr>
              <p:cNvGrpSpPr/>
              <p:nvPr/>
            </p:nvGrpSpPr>
            <p:grpSpPr>
              <a:xfrm>
                <a:off x="4675179" y="5678964"/>
                <a:ext cx="1139622" cy="432425"/>
                <a:chOff x="2208770" y="5167163"/>
                <a:chExt cx="1139622" cy="432425"/>
              </a:xfrm>
              <a:solidFill>
                <a:srgbClr val="C3E5FF"/>
              </a:solidFill>
            </p:grpSpPr>
            <p:sp>
              <p:nvSpPr>
                <p:cNvPr id="26" name="Rectangle: Rounded Corners 25">
                  <a:extLst>
                    <a:ext uri="{FF2B5EF4-FFF2-40B4-BE49-F238E27FC236}">
                      <a16:creationId xmlns:a16="http://schemas.microsoft.com/office/drawing/2014/main" id="{F2186B25-E6A0-4348-9E1F-3404463DE546}"/>
                    </a:ext>
                  </a:extLst>
                </p:cNvPr>
                <p:cNvSpPr/>
                <p:nvPr/>
              </p:nvSpPr>
              <p:spPr bwMode="auto">
                <a:xfrm>
                  <a:off x="2208770" y="5167163"/>
                  <a:ext cx="1139622"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0DF8E42C-4820-4A17-802B-2A7F6DA9C274}"/>
                    </a:ext>
                  </a:extLst>
                </p:cNvPr>
                <p:cNvSpPr txBox="1"/>
                <p:nvPr/>
              </p:nvSpPr>
              <p:spPr>
                <a:xfrm>
                  <a:off x="2490585" y="5275653"/>
                  <a:ext cx="575992" cy="215444"/>
                </a:xfrm>
                <a:prstGeom prst="rect">
                  <a:avLst/>
                </a:prstGeom>
                <a:grpFill/>
              </p:spPr>
              <p:txBody>
                <a:bodyPr wrap="none" lIns="0" tIns="0" rIns="0" bIns="0" rtlCol="0">
                  <a:spAutoFit/>
                </a:bodyPr>
                <a:lstStyle/>
                <a:p>
                  <a:pPr algn="l"/>
                  <a:r>
                    <a:rPr lang="en-US" sz="1400">
                      <a:solidFill>
                        <a:sysClr val="windowText" lastClr="000000"/>
                      </a:solidFill>
                      <a:latin typeface="+mj-lt"/>
                    </a:rPr>
                    <a:t>Factors</a:t>
                  </a:r>
                  <a:endParaRPr lang="en-US" sz="2000">
                    <a:solidFill>
                      <a:sysClr val="windowText" lastClr="000000"/>
                    </a:solidFill>
                    <a:latin typeface="+mj-lt"/>
                  </a:endParaRPr>
                </a:p>
              </p:txBody>
            </p:sp>
          </p:grpSp>
          <p:sp>
            <p:nvSpPr>
              <p:cNvPr id="39" name="TextBox 38">
                <a:extLst>
                  <a:ext uri="{FF2B5EF4-FFF2-40B4-BE49-F238E27FC236}">
                    <a16:creationId xmlns:a16="http://schemas.microsoft.com/office/drawing/2014/main" id="{0113FE83-AC1C-4DB4-B3FC-22AD3D9B514C}"/>
                  </a:ext>
                </a:extLst>
              </p:cNvPr>
              <p:cNvSpPr txBox="1"/>
              <p:nvPr/>
            </p:nvSpPr>
            <p:spPr>
              <a:xfrm>
                <a:off x="5960613" y="5037476"/>
                <a:ext cx="565027" cy="215444"/>
              </a:xfrm>
              <a:prstGeom prst="rect">
                <a:avLst/>
              </a:prstGeom>
              <a:noFill/>
            </p:spPr>
            <p:txBody>
              <a:bodyPr wrap="none" lIns="0" tIns="0" rIns="0" bIns="0" rtlCol="0">
                <a:spAutoFit/>
              </a:bodyPr>
              <a:lstStyle/>
              <a:p>
                <a:pPr algn="ctr"/>
                <a:r>
                  <a:rPr lang="en-US" sz="1400">
                    <a:solidFill>
                      <a:sysClr val="windowText" lastClr="000000"/>
                    </a:solidFill>
                    <a:latin typeface="+mj-lt"/>
                  </a:rPr>
                  <a:t>Library</a:t>
                </a:r>
              </a:p>
            </p:txBody>
          </p:sp>
          <p:grpSp>
            <p:nvGrpSpPr>
              <p:cNvPr id="59" name="Group 58">
                <a:extLst>
                  <a:ext uri="{FF2B5EF4-FFF2-40B4-BE49-F238E27FC236}">
                    <a16:creationId xmlns:a16="http://schemas.microsoft.com/office/drawing/2014/main" id="{31C5FF8A-840A-42EB-9A8B-9FEDA1357FE7}"/>
                  </a:ext>
                </a:extLst>
              </p:cNvPr>
              <p:cNvGrpSpPr/>
              <p:nvPr/>
            </p:nvGrpSpPr>
            <p:grpSpPr>
              <a:xfrm>
                <a:off x="5708736" y="2637529"/>
                <a:ext cx="1048330" cy="1048330"/>
                <a:chOff x="3865772" y="1648074"/>
                <a:chExt cx="1048330" cy="1048330"/>
              </a:xfrm>
            </p:grpSpPr>
            <p:sp>
              <p:nvSpPr>
                <p:cNvPr id="41" name="Oval 40">
                  <a:extLst>
                    <a:ext uri="{FF2B5EF4-FFF2-40B4-BE49-F238E27FC236}">
                      <a16:creationId xmlns:a16="http://schemas.microsoft.com/office/drawing/2014/main" id="{D16D2420-FC7F-4B5D-96CF-39EA06E3171A}"/>
                    </a:ext>
                  </a:extLst>
                </p:cNvPr>
                <p:cNvSpPr/>
                <p:nvPr/>
              </p:nvSpPr>
              <p:spPr bwMode="auto">
                <a:xfrm>
                  <a:off x="3865772" y="1648074"/>
                  <a:ext cx="1048330" cy="1048330"/>
                </a:xfrm>
                <a:prstGeom prst="ellipse">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57FBC2A-8FF8-461F-97DB-72F09D2B8A4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96295" y="1770293"/>
                  <a:ext cx="605333" cy="605333"/>
                </a:xfrm>
                <a:prstGeom prst="rect">
                  <a:avLst/>
                </a:prstGeom>
              </p:spPr>
            </p:pic>
            <p:sp>
              <p:nvSpPr>
                <p:cNvPr id="44" name="TextBox 43">
                  <a:extLst>
                    <a:ext uri="{FF2B5EF4-FFF2-40B4-BE49-F238E27FC236}">
                      <a16:creationId xmlns:a16="http://schemas.microsoft.com/office/drawing/2014/main" id="{30D8D624-F918-402C-910F-6BFBE1A52417}"/>
                    </a:ext>
                  </a:extLst>
                </p:cNvPr>
                <p:cNvSpPr txBox="1"/>
                <p:nvPr/>
              </p:nvSpPr>
              <p:spPr>
                <a:xfrm>
                  <a:off x="4127846" y="2390123"/>
                  <a:ext cx="524182" cy="215444"/>
                </a:xfrm>
                <a:prstGeom prst="rect">
                  <a:avLst/>
                </a:prstGeom>
                <a:noFill/>
              </p:spPr>
              <p:txBody>
                <a:bodyPr wrap="none" lIns="0" tIns="0" rIns="0" bIns="0" rtlCol="0">
                  <a:spAutoFit/>
                </a:bodyPr>
                <a:lstStyle/>
                <a:p>
                  <a:pPr algn="ctr"/>
                  <a:r>
                    <a:rPr lang="en-US" sz="1400">
                      <a:solidFill>
                        <a:sysClr val="windowText" lastClr="000000"/>
                      </a:solidFill>
                      <a:latin typeface="+mj-lt"/>
                    </a:rPr>
                    <a:t>Model</a:t>
                  </a:r>
                </a:p>
              </p:txBody>
            </p:sp>
          </p:grpSp>
          <p:sp>
            <p:nvSpPr>
              <p:cNvPr id="48" name="TextBox 47">
                <a:extLst>
                  <a:ext uri="{FF2B5EF4-FFF2-40B4-BE49-F238E27FC236}">
                    <a16:creationId xmlns:a16="http://schemas.microsoft.com/office/drawing/2014/main" id="{7B4A9FCE-30BE-4C41-9A7C-52204B2D9DC7}"/>
                  </a:ext>
                </a:extLst>
              </p:cNvPr>
              <p:cNvSpPr txBox="1"/>
              <p:nvPr/>
            </p:nvSpPr>
            <p:spPr>
              <a:xfrm>
                <a:off x="8673558" y="3337774"/>
                <a:ext cx="524439" cy="215444"/>
              </a:xfrm>
              <a:prstGeom prst="rect">
                <a:avLst/>
              </a:prstGeom>
              <a:noFill/>
            </p:spPr>
            <p:txBody>
              <a:bodyPr wrap="none" lIns="0" tIns="0" rIns="0" bIns="0" rtlCol="0">
                <a:spAutoFit/>
              </a:bodyPr>
              <a:lstStyle/>
              <a:p>
                <a:pPr algn="ctr"/>
                <a:r>
                  <a:rPr lang="en-US" sz="1400">
                    <a:solidFill>
                      <a:schemeClr val="bg1"/>
                    </a:solidFill>
                    <a:latin typeface="+mj-lt"/>
                  </a:rPr>
                  <a:t>Profile</a:t>
                </a:r>
              </a:p>
            </p:txBody>
          </p:sp>
          <p:grpSp>
            <p:nvGrpSpPr>
              <p:cNvPr id="64" name="Group 63">
                <a:extLst>
                  <a:ext uri="{FF2B5EF4-FFF2-40B4-BE49-F238E27FC236}">
                    <a16:creationId xmlns:a16="http://schemas.microsoft.com/office/drawing/2014/main" id="{5B3D9616-54CD-4FDF-97CB-05C167FF78AE}"/>
                  </a:ext>
                </a:extLst>
              </p:cNvPr>
              <p:cNvGrpSpPr/>
              <p:nvPr/>
            </p:nvGrpSpPr>
            <p:grpSpPr>
              <a:xfrm>
                <a:off x="10394452" y="2945481"/>
                <a:ext cx="1139622" cy="432425"/>
                <a:chOff x="1241240" y="2094026"/>
                <a:chExt cx="1139622" cy="432425"/>
              </a:xfrm>
            </p:grpSpPr>
            <p:grpSp>
              <p:nvGrpSpPr>
                <p:cNvPr id="51" name="Group 50">
                  <a:extLst>
                    <a:ext uri="{FF2B5EF4-FFF2-40B4-BE49-F238E27FC236}">
                      <a16:creationId xmlns:a16="http://schemas.microsoft.com/office/drawing/2014/main" id="{B8BCAA74-0B82-4451-B4C9-BCDAA4ABAF67}"/>
                    </a:ext>
                  </a:extLst>
                </p:cNvPr>
                <p:cNvGrpSpPr/>
                <p:nvPr/>
              </p:nvGrpSpPr>
              <p:grpSpPr>
                <a:xfrm>
                  <a:off x="1241240" y="2094026"/>
                  <a:ext cx="1139622" cy="432425"/>
                  <a:chOff x="1748582" y="5167163"/>
                  <a:chExt cx="1139622" cy="432425"/>
                </a:xfrm>
              </p:grpSpPr>
              <p:sp>
                <p:nvSpPr>
                  <p:cNvPr id="52" name="Rectangle: Rounded Corners 51">
                    <a:extLst>
                      <a:ext uri="{FF2B5EF4-FFF2-40B4-BE49-F238E27FC236}">
                        <a16:creationId xmlns:a16="http://schemas.microsoft.com/office/drawing/2014/main" id="{C6D8FEB8-0DFD-4217-B627-BB6179323E70}"/>
                      </a:ext>
                    </a:extLst>
                  </p:cNvPr>
                  <p:cNvSpPr/>
                  <p:nvPr/>
                </p:nvSpPr>
                <p:spPr bwMode="auto">
                  <a:xfrm>
                    <a:off x="1748582" y="5167163"/>
                    <a:ext cx="1139622" cy="432425"/>
                  </a:xfrm>
                  <a:prstGeom prst="roundRect">
                    <a:avLst>
                      <a:gd name="adj" fmla="val 8854"/>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924A35E3-F91B-43D3-A6A1-299EA092257E}"/>
                      </a:ext>
                    </a:extLst>
                  </p:cNvPr>
                  <p:cNvSpPr txBox="1"/>
                  <p:nvPr/>
                </p:nvSpPr>
                <p:spPr>
                  <a:xfrm>
                    <a:off x="2170339" y="5270085"/>
                    <a:ext cx="609141" cy="215444"/>
                  </a:xfrm>
                  <a:prstGeom prst="rect">
                    <a:avLst/>
                  </a:prstGeom>
                  <a:noFill/>
                </p:spPr>
                <p:txBody>
                  <a:bodyPr wrap="none" lIns="0" tIns="0" rIns="0" bIns="0" rtlCol="0">
                    <a:spAutoFit/>
                  </a:bodyPr>
                  <a:lstStyle/>
                  <a:p>
                    <a:pPr algn="l"/>
                    <a:r>
                      <a:rPr lang="en-US" sz="1400">
                        <a:solidFill>
                          <a:sysClr val="windowText" lastClr="000000"/>
                        </a:solidFill>
                        <a:latin typeface="+mj-lt"/>
                      </a:rPr>
                      <a:t>Activity</a:t>
                    </a:r>
                    <a:endParaRPr lang="en-US" sz="2000">
                      <a:solidFill>
                        <a:sysClr val="windowText" lastClr="000000"/>
                      </a:solidFill>
                      <a:latin typeface="+mj-lt"/>
                    </a:endParaRPr>
                  </a:p>
                </p:txBody>
              </p:sp>
            </p:grpSp>
            <p:pic>
              <p:nvPicPr>
                <p:cNvPr id="50" name="Graphic 49">
                  <a:extLst>
                    <a:ext uri="{FF2B5EF4-FFF2-40B4-BE49-F238E27FC236}">
                      <a16:creationId xmlns:a16="http://schemas.microsoft.com/office/drawing/2014/main" id="{847E53DB-0D31-47AA-886C-F3003948F459}"/>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317399" y="2154081"/>
                  <a:ext cx="301178" cy="301178"/>
                </a:xfrm>
                <a:prstGeom prst="rect">
                  <a:avLst/>
                </a:prstGeom>
              </p:spPr>
            </p:pic>
          </p:grpSp>
          <p:grpSp>
            <p:nvGrpSpPr>
              <p:cNvPr id="54" name="Group 53">
                <a:extLst>
                  <a:ext uri="{FF2B5EF4-FFF2-40B4-BE49-F238E27FC236}">
                    <a16:creationId xmlns:a16="http://schemas.microsoft.com/office/drawing/2014/main" id="{2E98E356-2599-4D43-94D6-71AED4C8C0B5}"/>
                  </a:ext>
                </a:extLst>
              </p:cNvPr>
              <p:cNvGrpSpPr/>
              <p:nvPr/>
            </p:nvGrpSpPr>
            <p:grpSpPr>
              <a:xfrm>
                <a:off x="7849478" y="4663820"/>
                <a:ext cx="2172597" cy="432425"/>
                <a:chOff x="2208770" y="5167163"/>
                <a:chExt cx="1648158" cy="432425"/>
              </a:xfrm>
              <a:solidFill>
                <a:srgbClr val="C3E5FF"/>
              </a:solidFill>
            </p:grpSpPr>
            <p:sp>
              <p:nvSpPr>
                <p:cNvPr id="55" name="Rectangle: Rounded Corners 54">
                  <a:extLst>
                    <a:ext uri="{FF2B5EF4-FFF2-40B4-BE49-F238E27FC236}">
                      <a16:creationId xmlns:a16="http://schemas.microsoft.com/office/drawing/2014/main" id="{75C7FC13-2C26-43A6-B223-A12C85D42843}"/>
                    </a:ext>
                  </a:extLst>
                </p:cNvPr>
                <p:cNvSpPr/>
                <p:nvPr/>
              </p:nvSpPr>
              <p:spPr bwMode="auto">
                <a:xfrm>
                  <a:off x="2208770" y="5167163"/>
                  <a:ext cx="1648158"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a:extLst>
                    <a:ext uri="{FF2B5EF4-FFF2-40B4-BE49-F238E27FC236}">
                      <a16:creationId xmlns:a16="http://schemas.microsoft.com/office/drawing/2014/main" id="{6BF395A2-5586-46AA-A137-52A06E33415A}"/>
                    </a:ext>
                  </a:extLst>
                </p:cNvPr>
                <p:cNvSpPr txBox="1"/>
                <p:nvPr/>
              </p:nvSpPr>
              <p:spPr>
                <a:xfrm>
                  <a:off x="2295467" y="5275653"/>
                  <a:ext cx="1520072" cy="215444"/>
                </a:xfrm>
                <a:prstGeom prst="rect">
                  <a:avLst/>
                </a:prstGeom>
                <a:grpFill/>
              </p:spPr>
              <p:txBody>
                <a:bodyPr wrap="none" lIns="0" tIns="0" rIns="0" bIns="0" rtlCol="0">
                  <a:spAutoFit/>
                </a:bodyPr>
                <a:lstStyle/>
                <a:p>
                  <a:pPr algn="l"/>
                  <a:r>
                    <a:rPr lang="en-US" sz="1400">
                      <a:solidFill>
                        <a:sysClr val="windowText" lastClr="000000"/>
                      </a:solidFill>
                      <a:latin typeface="+mj-lt"/>
                    </a:rPr>
                    <a:t>Greenhouse gases GWPs</a:t>
                  </a:r>
                  <a:endParaRPr lang="en-US" sz="2000">
                    <a:solidFill>
                      <a:sysClr val="windowText" lastClr="000000"/>
                    </a:solidFill>
                    <a:latin typeface="+mj-lt"/>
                  </a:endParaRPr>
                </a:p>
              </p:txBody>
            </p:sp>
          </p:grpSp>
          <p:cxnSp>
            <p:nvCxnSpPr>
              <p:cNvPr id="58" name="Straight Arrow Connector 57">
                <a:extLst>
                  <a:ext uri="{FF2B5EF4-FFF2-40B4-BE49-F238E27FC236}">
                    <a16:creationId xmlns:a16="http://schemas.microsoft.com/office/drawing/2014/main" id="{CFACB2F3-5AB4-40F7-A7C7-D78658F890C5}"/>
                  </a:ext>
                </a:extLst>
              </p:cNvPr>
              <p:cNvCxnSpPr>
                <a:cxnSpLocks/>
                <a:stCxn id="41" idx="6"/>
                <a:endCxn id="46" idx="2"/>
              </p:cNvCxnSpPr>
              <p:nvPr/>
            </p:nvCxnSpPr>
            <p:spPr>
              <a:xfrm>
                <a:off x="6757066" y="3161694"/>
                <a:ext cx="1354631"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5B0FF2F-33A1-4E90-9EBA-95198A1F0757}"/>
                  </a:ext>
                </a:extLst>
              </p:cNvPr>
              <p:cNvCxnSpPr>
                <a:stCxn id="3" idx="0"/>
                <a:endCxn id="41" idx="4"/>
              </p:cNvCxnSpPr>
              <p:nvPr/>
            </p:nvCxnSpPr>
            <p:spPr>
              <a:xfrm flipV="1">
                <a:off x="6232901" y="3685859"/>
                <a:ext cx="0" cy="643145"/>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E48B74E-917C-4CE6-82F6-8CE79A4FFB4B}"/>
                  </a:ext>
                </a:extLst>
              </p:cNvPr>
              <p:cNvCxnSpPr>
                <a:cxnSpLocks/>
                <a:stCxn id="52" idx="1"/>
                <a:endCxn id="46" idx="6"/>
              </p:cNvCxnSpPr>
              <p:nvPr/>
            </p:nvCxnSpPr>
            <p:spPr>
              <a:xfrm flipH="1">
                <a:off x="9769636" y="3161694"/>
                <a:ext cx="624816"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B8DBF3B-7DD7-4063-AC5C-39386E3B61A6}"/>
                  </a:ext>
                </a:extLst>
              </p:cNvPr>
              <p:cNvCxnSpPr>
                <a:cxnSpLocks/>
                <a:stCxn id="55" idx="0"/>
                <a:endCxn id="46" idx="4"/>
              </p:cNvCxnSpPr>
              <p:nvPr/>
            </p:nvCxnSpPr>
            <p:spPr>
              <a:xfrm flipV="1">
                <a:off x="8935777" y="3990664"/>
                <a:ext cx="4890" cy="673156"/>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0A89115E-9EE9-4555-AD67-E7838A640597}"/>
                  </a:ext>
                </a:extLst>
              </p:cNvPr>
              <p:cNvSpPr/>
              <p:nvPr/>
            </p:nvSpPr>
            <p:spPr bwMode="auto">
              <a:xfrm>
                <a:off x="7849477" y="1164712"/>
                <a:ext cx="2172597" cy="720536"/>
              </a:xfrm>
              <a:prstGeom prst="roundRect">
                <a:avLst>
                  <a:gd name="adj" fmla="val 885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0574C471-4C87-45A3-B4B9-8214A4FD439C}"/>
                  </a:ext>
                </a:extLst>
              </p:cNvPr>
              <p:cNvSpPr txBox="1"/>
              <p:nvPr/>
            </p:nvSpPr>
            <p:spPr>
              <a:xfrm>
                <a:off x="8426822" y="1371526"/>
                <a:ext cx="1017906" cy="276999"/>
              </a:xfrm>
              <a:prstGeom prst="rect">
                <a:avLst/>
              </a:prstGeom>
              <a:noFill/>
            </p:spPr>
            <p:txBody>
              <a:bodyPr wrap="none" lIns="0" tIns="0" rIns="0" bIns="0" rtlCol="0">
                <a:spAutoFit/>
              </a:bodyPr>
              <a:lstStyle/>
              <a:p>
                <a:pPr algn="l"/>
                <a:r>
                  <a:rPr lang="en-US" sz="1800">
                    <a:solidFill>
                      <a:sysClr val="windowText" lastClr="000000"/>
                    </a:solidFill>
                    <a:latin typeface="+mj-lt"/>
                  </a:rPr>
                  <a:t>Emissions</a:t>
                </a:r>
                <a:endParaRPr lang="en-US" sz="2800">
                  <a:solidFill>
                    <a:sysClr val="windowText" lastClr="000000"/>
                  </a:solidFill>
                  <a:latin typeface="+mj-lt"/>
                </a:endParaRPr>
              </a:p>
            </p:txBody>
          </p:sp>
          <p:cxnSp>
            <p:nvCxnSpPr>
              <p:cNvPr id="80" name="Straight Arrow Connector 79">
                <a:extLst>
                  <a:ext uri="{FF2B5EF4-FFF2-40B4-BE49-F238E27FC236}">
                    <a16:creationId xmlns:a16="http://schemas.microsoft.com/office/drawing/2014/main" id="{9F6733B8-6493-4DA1-8CE4-17446C87C35A}"/>
                  </a:ext>
                </a:extLst>
              </p:cNvPr>
              <p:cNvCxnSpPr>
                <a:cxnSpLocks/>
                <a:stCxn id="46" idx="0"/>
                <a:endCxn id="77" idx="2"/>
              </p:cNvCxnSpPr>
              <p:nvPr/>
            </p:nvCxnSpPr>
            <p:spPr>
              <a:xfrm flipH="1" flipV="1">
                <a:off x="8935776" y="1885248"/>
                <a:ext cx="4891" cy="447477"/>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839A1BE-6052-4A66-860A-6ACD33D4250C}"/>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6200000">
                <a:off x="7912973" y="1277150"/>
                <a:ext cx="450353" cy="450353"/>
              </a:xfrm>
              <a:prstGeom prst="rect">
                <a:avLst/>
              </a:prstGeom>
            </p:spPr>
          </p:pic>
        </p:grpSp>
        <p:pic>
          <p:nvPicPr>
            <p:cNvPr id="9" name="Graphic 8">
              <a:extLst>
                <a:ext uri="{FF2B5EF4-FFF2-40B4-BE49-F238E27FC236}">
                  <a16:creationId xmlns:a16="http://schemas.microsoft.com/office/drawing/2014/main" id="{5B77BBF2-21DF-405C-A566-5E4C0F302F7D}"/>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532065" y="6101402"/>
              <a:ext cx="240540" cy="240540"/>
            </a:xfrm>
            <a:prstGeom prst="rect">
              <a:avLst/>
            </a:prstGeom>
          </p:spPr>
        </p:pic>
      </p:grpSp>
    </p:spTree>
    <p:extLst>
      <p:ext uri="{BB962C8B-B14F-4D97-AF65-F5344CB8AC3E}">
        <p14:creationId xmlns:p14="http://schemas.microsoft.com/office/powerpoint/2010/main" val="28043409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8BA471D4-9294-C3AD-FB3A-DA5E0FA50520}"/>
              </a:ext>
            </a:extLst>
          </p:cNvPr>
          <p:cNvGrpSpPr/>
          <p:nvPr/>
        </p:nvGrpSpPr>
        <p:grpSpPr>
          <a:xfrm>
            <a:off x="645187" y="1317826"/>
            <a:ext cx="6858895" cy="5257257"/>
            <a:chOff x="645187" y="1317826"/>
            <a:chExt cx="6858895" cy="5257257"/>
          </a:xfrm>
        </p:grpSpPr>
        <p:grpSp>
          <p:nvGrpSpPr>
            <p:cNvPr id="87" name="Group 86">
              <a:extLst>
                <a:ext uri="{FF2B5EF4-FFF2-40B4-BE49-F238E27FC236}">
                  <a16:creationId xmlns:a16="http://schemas.microsoft.com/office/drawing/2014/main" id="{95BDF92C-F90A-A002-A3FA-1DF238B5C001}"/>
                </a:ext>
              </a:extLst>
            </p:cNvPr>
            <p:cNvGrpSpPr/>
            <p:nvPr/>
          </p:nvGrpSpPr>
          <p:grpSpPr>
            <a:xfrm>
              <a:off x="645187" y="1317826"/>
              <a:ext cx="6858895" cy="5257257"/>
              <a:chOff x="4675179" y="1164712"/>
              <a:chExt cx="6858895" cy="5257257"/>
            </a:xfrm>
          </p:grpSpPr>
          <p:sp>
            <p:nvSpPr>
              <p:cNvPr id="89" name="Oval 88">
                <a:extLst>
                  <a:ext uri="{FF2B5EF4-FFF2-40B4-BE49-F238E27FC236}">
                    <a16:creationId xmlns:a16="http://schemas.microsoft.com/office/drawing/2014/main" id="{D0CC462B-C49D-DE39-96B3-3C49698F62A9}"/>
                  </a:ext>
                </a:extLst>
              </p:cNvPr>
              <p:cNvSpPr/>
              <p:nvPr/>
            </p:nvSpPr>
            <p:spPr bwMode="auto">
              <a:xfrm>
                <a:off x="8111697" y="2332725"/>
                <a:ext cx="1657939" cy="165793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4A35BB2C-C9F5-A0B3-3206-298442BEAE76}"/>
                  </a:ext>
                </a:extLst>
              </p:cNvPr>
              <p:cNvSpPr/>
              <p:nvPr/>
            </p:nvSpPr>
            <p:spPr bwMode="auto">
              <a:xfrm>
                <a:off x="6499477" y="5715147"/>
                <a:ext cx="1254637" cy="706822"/>
              </a:xfrm>
              <a:prstGeom prst="roundRect">
                <a:avLst>
                  <a:gd name="adj" fmla="val 8854"/>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91" name="Graphic 90">
                <a:extLst>
                  <a:ext uri="{FF2B5EF4-FFF2-40B4-BE49-F238E27FC236}">
                    <a16:creationId xmlns:a16="http://schemas.microsoft.com/office/drawing/2014/main" id="{6F328937-515D-6F20-BEAA-364465C10DB8}"/>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680368" y="2704565"/>
                <a:ext cx="600907" cy="600907"/>
              </a:xfrm>
              <a:prstGeom prst="rect">
                <a:avLst/>
              </a:prstGeom>
            </p:spPr>
          </p:pic>
          <p:grpSp>
            <p:nvGrpSpPr>
              <p:cNvPr id="92" name="Group 91">
                <a:extLst>
                  <a:ext uri="{FF2B5EF4-FFF2-40B4-BE49-F238E27FC236}">
                    <a16:creationId xmlns:a16="http://schemas.microsoft.com/office/drawing/2014/main" id="{9FA53ACD-6656-7A95-F2D3-FCD3452B2406}"/>
                  </a:ext>
                </a:extLst>
              </p:cNvPr>
              <p:cNvGrpSpPr/>
              <p:nvPr/>
            </p:nvGrpSpPr>
            <p:grpSpPr>
              <a:xfrm>
                <a:off x="5708736" y="4329004"/>
                <a:ext cx="1048330" cy="1048330"/>
                <a:chOff x="1974145" y="2163657"/>
                <a:chExt cx="2042904" cy="2042904"/>
              </a:xfrm>
            </p:grpSpPr>
            <p:sp>
              <p:nvSpPr>
                <p:cNvPr id="160" name="Oval 159">
                  <a:extLst>
                    <a:ext uri="{FF2B5EF4-FFF2-40B4-BE49-F238E27FC236}">
                      <a16:creationId xmlns:a16="http://schemas.microsoft.com/office/drawing/2014/main" id="{98B1DF54-C8CD-FFB9-A21D-CE15BDD3CE39}"/>
                    </a:ext>
                  </a:extLst>
                </p:cNvPr>
                <p:cNvSpPr/>
                <p:nvPr/>
              </p:nvSpPr>
              <p:spPr bwMode="auto">
                <a:xfrm>
                  <a:off x="1974145" y="2163657"/>
                  <a:ext cx="2042904" cy="2042904"/>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1" name="Graphic 160">
                  <a:extLst>
                    <a:ext uri="{FF2B5EF4-FFF2-40B4-BE49-F238E27FC236}">
                      <a16:creationId xmlns:a16="http://schemas.microsoft.com/office/drawing/2014/main" id="{8B4577A6-3BCC-3F88-7985-0C1AC8D566C3}"/>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02075" y="2382526"/>
                  <a:ext cx="1152798" cy="1152798"/>
                </a:xfrm>
                <a:prstGeom prst="rect">
                  <a:avLst/>
                </a:prstGeom>
              </p:spPr>
            </p:pic>
          </p:grpSp>
          <p:sp>
            <p:nvSpPr>
              <p:cNvPr id="93" name="TextBox 92">
                <a:extLst>
                  <a:ext uri="{FF2B5EF4-FFF2-40B4-BE49-F238E27FC236}">
                    <a16:creationId xmlns:a16="http://schemas.microsoft.com/office/drawing/2014/main" id="{932A86A4-9373-3358-68F4-64DB3B165DD1}"/>
                  </a:ext>
                </a:extLst>
              </p:cNvPr>
              <p:cNvSpPr txBox="1"/>
              <p:nvPr/>
            </p:nvSpPr>
            <p:spPr>
              <a:xfrm>
                <a:off x="6878783" y="5853114"/>
                <a:ext cx="801501" cy="430887"/>
              </a:xfrm>
              <a:prstGeom prst="rect">
                <a:avLst/>
              </a:prstGeom>
              <a:noFill/>
            </p:spPr>
            <p:txBody>
              <a:bodyPr wrap="none" lIns="0" tIns="0" rIns="0" bIns="0" rtlCol="0">
                <a:spAutoFit/>
              </a:bodyPr>
              <a:lstStyle/>
              <a:p>
                <a:r>
                  <a:rPr lang="en-US" sz="1400">
                    <a:solidFill>
                      <a:sysClr val="windowText" lastClr="000000"/>
                    </a:solidFill>
                    <a:latin typeface="+mj-lt"/>
                  </a:rPr>
                  <a:t>Factor </a:t>
                </a:r>
                <a:br>
                  <a:rPr lang="en-US" sz="1400">
                    <a:solidFill>
                      <a:sysClr val="windowText" lastClr="000000"/>
                    </a:solidFill>
                    <a:latin typeface="+mj-lt"/>
                  </a:rPr>
                </a:br>
                <a:r>
                  <a:rPr lang="en-US" sz="1400">
                    <a:solidFill>
                      <a:sysClr val="windowText" lastClr="000000"/>
                    </a:solidFill>
                    <a:latin typeface="+mj-lt"/>
                  </a:rPr>
                  <a:t>mappings</a:t>
                </a:r>
              </a:p>
            </p:txBody>
          </p:sp>
          <p:cxnSp>
            <p:nvCxnSpPr>
              <p:cNvPr id="94" name="Connector: Elbow 93">
                <a:extLst>
                  <a:ext uri="{FF2B5EF4-FFF2-40B4-BE49-F238E27FC236}">
                    <a16:creationId xmlns:a16="http://schemas.microsoft.com/office/drawing/2014/main" id="{946A5606-4234-928F-C9C3-B478F457A5A4}"/>
                  </a:ext>
                </a:extLst>
              </p:cNvPr>
              <p:cNvCxnSpPr>
                <a:cxnSpLocks/>
                <a:stCxn id="158" idx="0"/>
                <a:endCxn id="160" idx="2"/>
              </p:cNvCxnSpPr>
              <p:nvPr/>
            </p:nvCxnSpPr>
            <p:spPr>
              <a:xfrm rot="5400000" flipH="1" flipV="1">
                <a:off x="5063966" y="5034194"/>
                <a:ext cx="825795" cy="463746"/>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ED977D67-2F47-DF76-9A12-5D5F04A04C7B}"/>
                  </a:ext>
                </a:extLst>
              </p:cNvPr>
              <p:cNvCxnSpPr>
                <a:cxnSpLocks/>
                <a:stCxn id="90" idx="0"/>
                <a:endCxn id="160" idx="6"/>
              </p:cNvCxnSpPr>
              <p:nvPr/>
            </p:nvCxnSpPr>
            <p:spPr>
              <a:xfrm rot="16200000" flipV="1">
                <a:off x="6510942" y="5099293"/>
                <a:ext cx="861978" cy="369730"/>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B75AB06F-59D1-D230-1AD7-43AE42AB39AF}"/>
                  </a:ext>
                </a:extLst>
              </p:cNvPr>
              <p:cNvGrpSpPr/>
              <p:nvPr/>
            </p:nvGrpSpPr>
            <p:grpSpPr>
              <a:xfrm>
                <a:off x="4675179" y="5678964"/>
                <a:ext cx="1139622" cy="432425"/>
                <a:chOff x="2208770" y="5167163"/>
                <a:chExt cx="1139622" cy="432425"/>
              </a:xfrm>
              <a:solidFill>
                <a:srgbClr val="C3E5FF"/>
              </a:solidFill>
            </p:grpSpPr>
            <p:sp>
              <p:nvSpPr>
                <p:cNvPr id="158" name="Rectangle: Rounded Corners 157">
                  <a:extLst>
                    <a:ext uri="{FF2B5EF4-FFF2-40B4-BE49-F238E27FC236}">
                      <a16:creationId xmlns:a16="http://schemas.microsoft.com/office/drawing/2014/main" id="{5682F4BC-8F5C-8793-64E7-6851E10059D2}"/>
                    </a:ext>
                  </a:extLst>
                </p:cNvPr>
                <p:cNvSpPr/>
                <p:nvPr/>
              </p:nvSpPr>
              <p:spPr bwMode="auto">
                <a:xfrm>
                  <a:off x="2208770" y="5167163"/>
                  <a:ext cx="1139622"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9" name="TextBox 158">
                  <a:extLst>
                    <a:ext uri="{FF2B5EF4-FFF2-40B4-BE49-F238E27FC236}">
                      <a16:creationId xmlns:a16="http://schemas.microsoft.com/office/drawing/2014/main" id="{40448741-96D8-70C6-DE83-D7F686781112}"/>
                    </a:ext>
                  </a:extLst>
                </p:cNvPr>
                <p:cNvSpPr txBox="1"/>
                <p:nvPr/>
              </p:nvSpPr>
              <p:spPr>
                <a:xfrm>
                  <a:off x="2490585" y="5275653"/>
                  <a:ext cx="575992" cy="215444"/>
                </a:xfrm>
                <a:prstGeom prst="rect">
                  <a:avLst/>
                </a:prstGeom>
                <a:grpFill/>
              </p:spPr>
              <p:txBody>
                <a:bodyPr wrap="none" lIns="0" tIns="0" rIns="0" bIns="0" rtlCol="0">
                  <a:spAutoFit/>
                </a:bodyPr>
                <a:lstStyle/>
                <a:p>
                  <a:pPr algn="l"/>
                  <a:r>
                    <a:rPr lang="en-US" sz="1400">
                      <a:solidFill>
                        <a:sysClr val="windowText" lastClr="000000"/>
                      </a:solidFill>
                      <a:latin typeface="+mj-lt"/>
                    </a:rPr>
                    <a:t>Factors</a:t>
                  </a:r>
                  <a:endParaRPr lang="en-US" sz="2000">
                    <a:solidFill>
                      <a:sysClr val="windowText" lastClr="000000"/>
                    </a:solidFill>
                    <a:latin typeface="+mj-lt"/>
                  </a:endParaRPr>
                </a:p>
              </p:txBody>
            </p:sp>
          </p:grpSp>
          <p:sp>
            <p:nvSpPr>
              <p:cNvPr id="97" name="TextBox 96">
                <a:extLst>
                  <a:ext uri="{FF2B5EF4-FFF2-40B4-BE49-F238E27FC236}">
                    <a16:creationId xmlns:a16="http://schemas.microsoft.com/office/drawing/2014/main" id="{D6D5B0A7-BD14-AE8E-25D8-3F6D2DAB3FA4}"/>
                  </a:ext>
                </a:extLst>
              </p:cNvPr>
              <p:cNvSpPr txBox="1"/>
              <p:nvPr/>
            </p:nvSpPr>
            <p:spPr>
              <a:xfrm>
                <a:off x="5960613" y="5037476"/>
                <a:ext cx="565027" cy="215444"/>
              </a:xfrm>
              <a:prstGeom prst="rect">
                <a:avLst/>
              </a:prstGeom>
              <a:noFill/>
            </p:spPr>
            <p:txBody>
              <a:bodyPr wrap="none" lIns="0" tIns="0" rIns="0" bIns="0" rtlCol="0">
                <a:spAutoFit/>
              </a:bodyPr>
              <a:lstStyle/>
              <a:p>
                <a:pPr algn="ctr"/>
                <a:r>
                  <a:rPr lang="en-US" sz="1400">
                    <a:solidFill>
                      <a:sysClr val="windowText" lastClr="000000"/>
                    </a:solidFill>
                    <a:latin typeface="+mj-lt"/>
                  </a:rPr>
                  <a:t>Library</a:t>
                </a:r>
              </a:p>
            </p:txBody>
          </p:sp>
          <p:grpSp>
            <p:nvGrpSpPr>
              <p:cNvPr id="98" name="Group 97">
                <a:extLst>
                  <a:ext uri="{FF2B5EF4-FFF2-40B4-BE49-F238E27FC236}">
                    <a16:creationId xmlns:a16="http://schemas.microsoft.com/office/drawing/2014/main" id="{6609DF12-5DB7-64ED-BA3F-D077192CC2C5}"/>
                  </a:ext>
                </a:extLst>
              </p:cNvPr>
              <p:cNvGrpSpPr/>
              <p:nvPr/>
            </p:nvGrpSpPr>
            <p:grpSpPr>
              <a:xfrm>
                <a:off x="5708736" y="2637529"/>
                <a:ext cx="1048330" cy="1048330"/>
                <a:chOff x="3865772" y="1648074"/>
                <a:chExt cx="1048330" cy="1048330"/>
              </a:xfrm>
            </p:grpSpPr>
            <p:sp>
              <p:nvSpPr>
                <p:cNvPr id="155" name="Oval 154">
                  <a:extLst>
                    <a:ext uri="{FF2B5EF4-FFF2-40B4-BE49-F238E27FC236}">
                      <a16:creationId xmlns:a16="http://schemas.microsoft.com/office/drawing/2014/main" id="{39EB7F98-CCBA-C375-6A1B-E3173FA837C4}"/>
                    </a:ext>
                  </a:extLst>
                </p:cNvPr>
                <p:cNvSpPr/>
                <p:nvPr/>
              </p:nvSpPr>
              <p:spPr bwMode="auto">
                <a:xfrm>
                  <a:off x="3865772" y="1648074"/>
                  <a:ext cx="1048330" cy="1048330"/>
                </a:xfrm>
                <a:prstGeom prst="ellipse">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6" name="Graphic 155">
                  <a:extLst>
                    <a:ext uri="{FF2B5EF4-FFF2-40B4-BE49-F238E27FC236}">
                      <a16:creationId xmlns:a16="http://schemas.microsoft.com/office/drawing/2014/main" id="{E80E3445-76AC-7EBC-8A69-9BC809D58E1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96295" y="1770293"/>
                  <a:ext cx="605333" cy="605333"/>
                </a:xfrm>
                <a:prstGeom prst="rect">
                  <a:avLst/>
                </a:prstGeom>
              </p:spPr>
            </p:pic>
            <p:sp>
              <p:nvSpPr>
                <p:cNvPr id="157" name="TextBox 156">
                  <a:extLst>
                    <a:ext uri="{FF2B5EF4-FFF2-40B4-BE49-F238E27FC236}">
                      <a16:creationId xmlns:a16="http://schemas.microsoft.com/office/drawing/2014/main" id="{6BA6DF81-59B3-FC17-6DBE-3D12E0749D5A}"/>
                    </a:ext>
                  </a:extLst>
                </p:cNvPr>
                <p:cNvSpPr txBox="1"/>
                <p:nvPr/>
              </p:nvSpPr>
              <p:spPr>
                <a:xfrm>
                  <a:off x="4127846" y="2390123"/>
                  <a:ext cx="524182" cy="215444"/>
                </a:xfrm>
                <a:prstGeom prst="rect">
                  <a:avLst/>
                </a:prstGeom>
                <a:noFill/>
              </p:spPr>
              <p:txBody>
                <a:bodyPr wrap="none" lIns="0" tIns="0" rIns="0" bIns="0" rtlCol="0">
                  <a:spAutoFit/>
                </a:bodyPr>
                <a:lstStyle/>
                <a:p>
                  <a:pPr algn="ctr"/>
                  <a:r>
                    <a:rPr lang="en-US" sz="1400">
                      <a:solidFill>
                        <a:sysClr val="windowText" lastClr="000000"/>
                      </a:solidFill>
                      <a:latin typeface="+mj-lt"/>
                    </a:rPr>
                    <a:t>Model</a:t>
                  </a:r>
                </a:p>
              </p:txBody>
            </p:sp>
          </p:grpSp>
          <p:sp>
            <p:nvSpPr>
              <p:cNvPr id="99" name="TextBox 98">
                <a:extLst>
                  <a:ext uri="{FF2B5EF4-FFF2-40B4-BE49-F238E27FC236}">
                    <a16:creationId xmlns:a16="http://schemas.microsoft.com/office/drawing/2014/main" id="{6FD7740C-6112-04FF-A6E0-BB85500790F3}"/>
                  </a:ext>
                </a:extLst>
              </p:cNvPr>
              <p:cNvSpPr txBox="1"/>
              <p:nvPr/>
            </p:nvSpPr>
            <p:spPr>
              <a:xfrm>
                <a:off x="8673558" y="3337774"/>
                <a:ext cx="524439" cy="215444"/>
              </a:xfrm>
              <a:prstGeom prst="rect">
                <a:avLst/>
              </a:prstGeom>
              <a:noFill/>
            </p:spPr>
            <p:txBody>
              <a:bodyPr wrap="none" lIns="0" tIns="0" rIns="0" bIns="0" rtlCol="0">
                <a:spAutoFit/>
              </a:bodyPr>
              <a:lstStyle/>
              <a:p>
                <a:pPr algn="ctr"/>
                <a:r>
                  <a:rPr lang="en-US" sz="1400">
                    <a:solidFill>
                      <a:schemeClr val="bg1"/>
                    </a:solidFill>
                    <a:latin typeface="+mj-lt"/>
                  </a:rPr>
                  <a:t>Profile</a:t>
                </a:r>
              </a:p>
            </p:txBody>
          </p:sp>
          <p:grpSp>
            <p:nvGrpSpPr>
              <p:cNvPr id="100" name="Group 99">
                <a:extLst>
                  <a:ext uri="{FF2B5EF4-FFF2-40B4-BE49-F238E27FC236}">
                    <a16:creationId xmlns:a16="http://schemas.microsoft.com/office/drawing/2014/main" id="{AFE16AF7-24F1-E1A8-87C0-602B2CACC478}"/>
                  </a:ext>
                </a:extLst>
              </p:cNvPr>
              <p:cNvGrpSpPr/>
              <p:nvPr/>
            </p:nvGrpSpPr>
            <p:grpSpPr>
              <a:xfrm>
                <a:off x="10394452" y="2945481"/>
                <a:ext cx="1139622" cy="432425"/>
                <a:chOff x="1241240" y="2094026"/>
                <a:chExt cx="1139622" cy="432425"/>
              </a:xfrm>
            </p:grpSpPr>
            <p:grpSp>
              <p:nvGrpSpPr>
                <p:cNvPr id="112" name="Group 111">
                  <a:extLst>
                    <a:ext uri="{FF2B5EF4-FFF2-40B4-BE49-F238E27FC236}">
                      <a16:creationId xmlns:a16="http://schemas.microsoft.com/office/drawing/2014/main" id="{E2616FCE-06BE-8549-0A07-FEE7971AC277}"/>
                    </a:ext>
                  </a:extLst>
                </p:cNvPr>
                <p:cNvGrpSpPr/>
                <p:nvPr/>
              </p:nvGrpSpPr>
              <p:grpSpPr>
                <a:xfrm>
                  <a:off x="1241240" y="2094026"/>
                  <a:ext cx="1139622" cy="432425"/>
                  <a:chOff x="1748582" y="5167163"/>
                  <a:chExt cx="1139622" cy="432425"/>
                </a:xfrm>
              </p:grpSpPr>
              <p:sp>
                <p:nvSpPr>
                  <p:cNvPr id="115" name="Rectangle: Rounded Corners 114">
                    <a:extLst>
                      <a:ext uri="{FF2B5EF4-FFF2-40B4-BE49-F238E27FC236}">
                        <a16:creationId xmlns:a16="http://schemas.microsoft.com/office/drawing/2014/main" id="{22193F2E-076B-E253-65D4-AC7C676CA773}"/>
                      </a:ext>
                    </a:extLst>
                  </p:cNvPr>
                  <p:cNvSpPr/>
                  <p:nvPr/>
                </p:nvSpPr>
                <p:spPr bwMode="auto">
                  <a:xfrm>
                    <a:off x="1748582" y="5167163"/>
                    <a:ext cx="1139622" cy="432425"/>
                  </a:xfrm>
                  <a:prstGeom prst="roundRect">
                    <a:avLst>
                      <a:gd name="adj" fmla="val 8854"/>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2" name="TextBox 131">
                    <a:extLst>
                      <a:ext uri="{FF2B5EF4-FFF2-40B4-BE49-F238E27FC236}">
                        <a16:creationId xmlns:a16="http://schemas.microsoft.com/office/drawing/2014/main" id="{8BFB59A9-2BF0-FD1E-3199-82885484E7B1}"/>
                      </a:ext>
                    </a:extLst>
                  </p:cNvPr>
                  <p:cNvSpPr txBox="1"/>
                  <p:nvPr/>
                </p:nvSpPr>
                <p:spPr>
                  <a:xfrm>
                    <a:off x="2170339" y="5270085"/>
                    <a:ext cx="609141" cy="215444"/>
                  </a:xfrm>
                  <a:prstGeom prst="rect">
                    <a:avLst/>
                  </a:prstGeom>
                  <a:noFill/>
                </p:spPr>
                <p:txBody>
                  <a:bodyPr wrap="none" lIns="0" tIns="0" rIns="0" bIns="0" rtlCol="0">
                    <a:spAutoFit/>
                  </a:bodyPr>
                  <a:lstStyle/>
                  <a:p>
                    <a:pPr algn="l"/>
                    <a:r>
                      <a:rPr lang="en-US" sz="1400">
                        <a:solidFill>
                          <a:sysClr val="windowText" lastClr="000000"/>
                        </a:solidFill>
                        <a:latin typeface="+mj-lt"/>
                      </a:rPr>
                      <a:t>Activity</a:t>
                    </a:r>
                    <a:endParaRPr lang="en-US" sz="2000">
                      <a:solidFill>
                        <a:sysClr val="windowText" lastClr="000000"/>
                      </a:solidFill>
                      <a:latin typeface="+mj-lt"/>
                    </a:endParaRPr>
                  </a:p>
                </p:txBody>
              </p:sp>
            </p:grpSp>
            <p:pic>
              <p:nvPicPr>
                <p:cNvPr id="113" name="Graphic 112">
                  <a:extLst>
                    <a:ext uri="{FF2B5EF4-FFF2-40B4-BE49-F238E27FC236}">
                      <a16:creationId xmlns:a16="http://schemas.microsoft.com/office/drawing/2014/main" id="{D82FB40D-AD9D-7F32-6C28-2ADF833AC97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317399" y="2154081"/>
                  <a:ext cx="301178" cy="301178"/>
                </a:xfrm>
                <a:prstGeom prst="rect">
                  <a:avLst/>
                </a:prstGeom>
              </p:spPr>
            </p:pic>
          </p:grpSp>
          <p:grpSp>
            <p:nvGrpSpPr>
              <p:cNvPr id="101" name="Group 100">
                <a:extLst>
                  <a:ext uri="{FF2B5EF4-FFF2-40B4-BE49-F238E27FC236}">
                    <a16:creationId xmlns:a16="http://schemas.microsoft.com/office/drawing/2014/main" id="{B8D75FB9-9690-C154-B45C-8EEEC2BA1FE3}"/>
                  </a:ext>
                </a:extLst>
              </p:cNvPr>
              <p:cNvGrpSpPr/>
              <p:nvPr/>
            </p:nvGrpSpPr>
            <p:grpSpPr>
              <a:xfrm>
                <a:off x="7849478" y="4663820"/>
                <a:ext cx="2172597" cy="432425"/>
                <a:chOff x="2208770" y="5167163"/>
                <a:chExt cx="1648158" cy="432425"/>
              </a:xfrm>
              <a:solidFill>
                <a:srgbClr val="C3E5FF"/>
              </a:solidFill>
            </p:grpSpPr>
            <p:sp>
              <p:nvSpPr>
                <p:cNvPr id="110" name="Rectangle: Rounded Corners 109">
                  <a:extLst>
                    <a:ext uri="{FF2B5EF4-FFF2-40B4-BE49-F238E27FC236}">
                      <a16:creationId xmlns:a16="http://schemas.microsoft.com/office/drawing/2014/main" id="{2B31A66D-6C93-E4D7-3D3E-8FC1B8CCE8DD}"/>
                    </a:ext>
                  </a:extLst>
                </p:cNvPr>
                <p:cNvSpPr/>
                <p:nvPr/>
              </p:nvSpPr>
              <p:spPr bwMode="auto">
                <a:xfrm>
                  <a:off x="2208770" y="5167163"/>
                  <a:ext cx="1648158"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TextBox 110">
                  <a:extLst>
                    <a:ext uri="{FF2B5EF4-FFF2-40B4-BE49-F238E27FC236}">
                      <a16:creationId xmlns:a16="http://schemas.microsoft.com/office/drawing/2014/main" id="{625A64F2-1B10-9D3A-81A8-A388A0C16B9F}"/>
                    </a:ext>
                  </a:extLst>
                </p:cNvPr>
                <p:cNvSpPr txBox="1"/>
                <p:nvPr/>
              </p:nvSpPr>
              <p:spPr>
                <a:xfrm>
                  <a:off x="2295467" y="5275653"/>
                  <a:ext cx="1520072" cy="215444"/>
                </a:xfrm>
                <a:prstGeom prst="rect">
                  <a:avLst/>
                </a:prstGeom>
                <a:grpFill/>
              </p:spPr>
              <p:txBody>
                <a:bodyPr wrap="none" lIns="0" tIns="0" rIns="0" bIns="0" rtlCol="0">
                  <a:spAutoFit/>
                </a:bodyPr>
                <a:lstStyle/>
                <a:p>
                  <a:pPr algn="l"/>
                  <a:r>
                    <a:rPr lang="en-US" sz="1400">
                      <a:solidFill>
                        <a:sysClr val="windowText" lastClr="000000"/>
                      </a:solidFill>
                      <a:latin typeface="+mj-lt"/>
                    </a:rPr>
                    <a:t>Greenhouse gases GWPs</a:t>
                  </a:r>
                  <a:endParaRPr lang="en-US" sz="2000">
                    <a:solidFill>
                      <a:sysClr val="windowText" lastClr="000000"/>
                    </a:solidFill>
                    <a:latin typeface="+mj-lt"/>
                  </a:endParaRPr>
                </a:p>
              </p:txBody>
            </p:sp>
          </p:grpSp>
          <p:cxnSp>
            <p:nvCxnSpPr>
              <p:cNvPr id="102" name="Straight Arrow Connector 101">
                <a:extLst>
                  <a:ext uri="{FF2B5EF4-FFF2-40B4-BE49-F238E27FC236}">
                    <a16:creationId xmlns:a16="http://schemas.microsoft.com/office/drawing/2014/main" id="{EADF1AEE-DDDD-03DE-F31B-D206FB93E6AE}"/>
                  </a:ext>
                </a:extLst>
              </p:cNvPr>
              <p:cNvCxnSpPr>
                <a:cxnSpLocks/>
                <a:stCxn id="155" idx="6"/>
                <a:endCxn id="89" idx="2"/>
              </p:cNvCxnSpPr>
              <p:nvPr/>
            </p:nvCxnSpPr>
            <p:spPr>
              <a:xfrm>
                <a:off x="6757066" y="3161694"/>
                <a:ext cx="1354631"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CB6E439-AF4F-BE99-199A-91BB35868739}"/>
                  </a:ext>
                </a:extLst>
              </p:cNvPr>
              <p:cNvCxnSpPr>
                <a:stCxn id="160" idx="0"/>
                <a:endCxn id="155" idx="4"/>
              </p:cNvCxnSpPr>
              <p:nvPr/>
            </p:nvCxnSpPr>
            <p:spPr>
              <a:xfrm flipV="1">
                <a:off x="6232901" y="3685859"/>
                <a:ext cx="0" cy="643145"/>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92AC7E-3539-934F-D5DA-6E5A969F6F69}"/>
                  </a:ext>
                </a:extLst>
              </p:cNvPr>
              <p:cNvCxnSpPr>
                <a:cxnSpLocks/>
                <a:stCxn id="115" idx="1"/>
                <a:endCxn id="89" idx="6"/>
              </p:cNvCxnSpPr>
              <p:nvPr/>
            </p:nvCxnSpPr>
            <p:spPr>
              <a:xfrm flipH="1">
                <a:off x="9769636" y="3161694"/>
                <a:ext cx="624816"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7F283D8-1B86-DEC8-3ECC-89C466960F97}"/>
                  </a:ext>
                </a:extLst>
              </p:cNvPr>
              <p:cNvCxnSpPr>
                <a:cxnSpLocks/>
                <a:stCxn id="110" idx="0"/>
                <a:endCxn id="89" idx="4"/>
              </p:cNvCxnSpPr>
              <p:nvPr/>
            </p:nvCxnSpPr>
            <p:spPr>
              <a:xfrm flipV="1">
                <a:off x="8935777" y="3990664"/>
                <a:ext cx="4890" cy="673156"/>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4D46E6B0-3141-9F35-5B4D-E4C28850FF2F}"/>
                  </a:ext>
                </a:extLst>
              </p:cNvPr>
              <p:cNvSpPr/>
              <p:nvPr/>
            </p:nvSpPr>
            <p:spPr bwMode="auto">
              <a:xfrm>
                <a:off x="7849477" y="1164712"/>
                <a:ext cx="2172597" cy="720536"/>
              </a:xfrm>
              <a:prstGeom prst="roundRect">
                <a:avLst>
                  <a:gd name="adj" fmla="val 885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7" name="TextBox 106">
                <a:extLst>
                  <a:ext uri="{FF2B5EF4-FFF2-40B4-BE49-F238E27FC236}">
                    <a16:creationId xmlns:a16="http://schemas.microsoft.com/office/drawing/2014/main" id="{0AFDCF92-7D9E-AA61-2D2F-1F1C6700D2F2}"/>
                  </a:ext>
                </a:extLst>
              </p:cNvPr>
              <p:cNvSpPr txBox="1"/>
              <p:nvPr/>
            </p:nvSpPr>
            <p:spPr>
              <a:xfrm>
                <a:off x="8426822" y="1371526"/>
                <a:ext cx="1017906" cy="276999"/>
              </a:xfrm>
              <a:prstGeom prst="rect">
                <a:avLst/>
              </a:prstGeom>
              <a:noFill/>
            </p:spPr>
            <p:txBody>
              <a:bodyPr wrap="none" lIns="0" tIns="0" rIns="0" bIns="0" rtlCol="0">
                <a:spAutoFit/>
              </a:bodyPr>
              <a:lstStyle/>
              <a:p>
                <a:pPr algn="l"/>
                <a:r>
                  <a:rPr lang="en-US" sz="1800">
                    <a:solidFill>
                      <a:sysClr val="windowText" lastClr="000000"/>
                    </a:solidFill>
                    <a:latin typeface="+mj-lt"/>
                  </a:rPr>
                  <a:t>Emissions</a:t>
                </a:r>
                <a:endParaRPr lang="en-US" sz="2800">
                  <a:solidFill>
                    <a:sysClr val="windowText" lastClr="000000"/>
                  </a:solidFill>
                  <a:latin typeface="+mj-lt"/>
                </a:endParaRPr>
              </a:p>
            </p:txBody>
          </p:sp>
          <p:cxnSp>
            <p:nvCxnSpPr>
              <p:cNvPr id="108" name="Straight Arrow Connector 107">
                <a:extLst>
                  <a:ext uri="{FF2B5EF4-FFF2-40B4-BE49-F238E27FC236}">
                    <a16:creationId xmlns:a16="http://schemas.microsoft.com/office/drawing/2014/main" id="{55BFC0A0-7680-ED9F-0E42-47CA7E36EE67}"/>
                  </a:ext>
                </a:extLst>
              </p:cNvPr>
              <p:cNvCxnSpPr>
                <a:cxnSpLocks/>
                <a:stCxn id="89" idx="0"/>
                <a:endCxn id="106" idx="2"/>
              </p:cNvCxnSpPr>
              <p:nvPr/>
            </p:nvCxnSpPr>
            <p:spPr>
              <a:xfrm flipH="1" flipV="1">
                <a:off x="8935776" y="1885248"/>
                <a:ext cx="4891" cy="447477"/>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9" name="Graphic 108">
                <a:extLst>
                  <a:ext uri="{FF2B5EF4-FFF2-40B4-BE49-F238E27FC236}">
                    <a16:creationId xmlns:a16="http://schemas.microsoft.com/office/drawing/2014/main" id="{9FD20D91-DF3A-D5EC-D767-1485096B39FB}"/>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rot="16200000">
                <a:off x="7912973" y="1277150"/>
                <a:ext cx="450353" cy="450353"/>
              </a:xfrm>
              <a:prstGeom prst="rect">
                <a:avLst/>
              </a:prstGeom>
            </p:spPr>
          </p:pic>
        </p:grpSp>
        <p:pic>
          <p:nvPicPr>
            <p:cNvPr id="88" name="Graphic 87">
              <a:extLst>
                <a:ext uri="{FF2B5EF4-FFF2-40B4-BE49-F238E27FC236}">
                  <a16:creationId xmlns:a16="http://schemas.microsoft.com/office/drawing/2014/main" id="{ACA8EF3D-1D1B-2C25-C78A-B4BC43262FD5}"/>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532065" y="6101402"/>
              <a:ext cx="240540" cy="240540"/>
            </a:xfrm>
            <a:prstGeom prst="rect">
              <a:avLst/>
            </a:prstGeom>
          </p:spPr>
        </p:pic>
      </p:grpSp>
      <p:grpSp>
        <p:nvGrpSpPr>
          <p:cNvPr id="152" name="Group 151">
            <a:extLst>
              <a:ext uri="{FF2B5EF4-FFF2-40B4-BE49-F238E27FC236}">
                <a16:creationId xmlns:a16="http://schemas.microsoft.com/office/drawing/2014/main" id="{78C8CB8E-BA05-4E2D-8755-623904AF2F4C}"/>
              </a:ext>
            </a:extLst>
          </p:cNvPr>
          <p:cNvGrpSpPr/>
          <p:nvPr/>
        </p:nvGrpSpPr>
        <p:grpSpPr>
          <a:xfrm>
            <a:off x="7913792" y="0"/>
            <a:ext cx="4307967" cy="6858000"/>
            <a:chOff x="6359988" y="0"/>
            <a:chExt cx="5861772" cy="6858000"/>
          </a:xfrm>
        </p:grpSpPr>
        <p:sp>
          <p:nvSpPr>
            <p:cNvPr id="153" name="Rectangle 152">
              <a:extLst>
                <a:ext uri="{FF2B5EF4-FFF2-40B4-BE49-F238E27FC236}">
                  <a16:creationId xmlns:a16="http://schemas.microsoft.com/office/drawing/2014/main" id="{14CC0D16-6CA9-43B2-AAD3-23794ACC963D}"/>
                </a:ext>
              </a:extLst>
            </p:cNvPr>
            <p:cNvSpPr/>
            <p:nvPr/>
          </p:nvSpPr>
          <p:spPr bwMode="auto">
            <a:xfrm>
              <a:off x="6359988"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4" name="Straight Connector 153">
              <a:extLst>
                <a:ext uri="{FF2B5EF4-FFF2-40B4-BE49-F238E27FC236}">
                  <a16:creationId xmlns:a16="http://schemas.microsoft.com/office/drawing/2014/main" id="{F31BF751-5C21-45DE-9E23-810B38C9FF6B}"/>
                </a:ext>
              </a:extLst>
            </p:cNvPr>
            <p:cNvCxnSpPr/>
            <p:nvPr/>
          </p:nvCxnSpPr>
          <p:spPr>
            <a:xfrm>
              <a:off x="6359988" y="2523461"/>
              <a:ext cx="0" cy="1661158"/>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sp>
        <p:nvSpPr>
          <p:cNvPr id="2" name="Rectangle 1">
            <a:extLst>
              <a:ext uri="{FF2B5EF4-FFF2-40B4-BE49-F238E27FC236}">
                <a16:creationId xmlns:a16="http://schemas.microsoft.com/office/drawing/2014/main" id="{2C57543A-6B1D-D48C-EEE3-272B80FD5443}"/>
              </a:ext>
            </a:extLst>
          </p:cNvPr>
          <p:cNvSpPr/>
          <p:nvPr/>
        </p:nvSpPr>
        <p:spPr bwMode="auto">
          <a:xfrm>
            <a:off x="0" y="-10489"/>
            <a:ext cx="12221759" cy="10161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95BFD703-6253-467B-98DA-0135A25F1DC4}"/>
              </a:ext>
            </a:extLst>
          </p:cNvPr>
          <p:cNvSpPr txBox="1"/>
          <p:nvPr/>
        </p:nvSpPr>
        <p:spPr>
          <a:xfrm>
            <a:off x="8581519" y="2105893"/>
            <a:ext cx="3424285" cy="3339376"/>
          </a:xfrm>
          <a:prstGeom prst="rect">
            <a:avLst/>
          </a:prstGeom>
          <a:noFill/>
        </p:spPr>
        <p:txBody>
          <a:bodyPr wrap="square">
            <a:spAutoFit/>
          </a:bodyPr>
          <a:lstStyle/>
          <a:p>
            <a:pPr marL="682625" indent="-682625"/>
            <a:r>
              <a:rPr lang="en-US" sz="1600">
                <a:solidFill>
                  <a:srgbClr val="0078D4"/>
                </a:solidFill>
                <a:latin typeface="Segoe UI Semibold"/>
                <a:cs typeface="Segoe UI" panose="020B0502040204020203" pitchFamily="34" charset="0"/>
              </a:rPr>
              <a:t>Step 1:	</a:t>
            </a:r>
            <a:r>
              <a:rPr lang="en-US" sz="1400"/>
              <a:t>Determine the amount of electricity purchased. </a:t>
            </a:r>
          </a:p>
          <a:p>
            <a:pPr marL="682625" indent="-682625">
              <a:lnSpc>
                <a:spcPct val="150000"/>
              </a:lnSpc>
            </a:pPr>
            <a:r>
              <a:rPr lang="en-US" sz="1600">
                <a:solidFill>
                  <a:srgbClr val="0078D4"/>
                </a:solidFill>
                <a:latin typeface="Segoe UI Semibold"/>
                <a:cs typeface="Segoe UI" panose="020B0502040204020203" pitchFamily="34" charset="0"/>
              </a:rPr>
              <a:t>Step 2:	</a:t>
            </a:r>
            <a:r>
              <a:rPr lang="en-US" sz="1400"/>
              <a:t>Determine emission factors. </a:t>
            </a:r>
          </a:p>
          <a:p>
            <a:pPr marL="682625" indent="-682625">
              <a:lnSpc>
                <a:spcPct val="150000"/>
              </a:lnSpc>
            </a:pPr>
            <a:r>
              <a:rPr lang="en-US" sz="1600">
                <a:solidFill>
                  <a:srgbClr val="0078D4"/>
                </a:solidFill>
                <a:latin typeface="Segoe UI Semibold"/>
                <a:cs typeface="Segoe UI" panose="020B0502040204020203" pitchFamily="34" charset="0"/>
              </a:rPr>
              <a:t>Step 3:	</a:t>
            </a:r>
            <a:r>
              <a:rPr lang="en-US" sz="1400"/>
              <a:t>Calculate emissions. </a:t>
            </a:r>
            <a:br>
              <a:rPr lang="en-US" sz="1400"/>
            </a:br>
            <a:br>
              <a:rPr lang="en-US" sz="1400"/>
            </a:br>
            <a:r>
              <a:rPr lang="en-US" sz="1400"/>
              <a:t>Use </a:t>
            </a:r>
            <a:r>
              <a:rPr lang="en-US" sz="1400" b="1"/>
              <a:t>Equation 1</a:t>
            </a:r>
            <a:r>
              <a:rPr lang="en-US" sz="1400"/>
              <a:t> to calculate the emissions of CO</a:t>
            </a:r>
            <a:r>
              <a:rPr lang="en-US" sz="1400" baseline="-25000"/>
              <a:t>2</a:t>
            </a:r>
            <a:r>
              <a:rPr lang="en-US" sz="1400"/>
              <a:t>, CH</a:t>
            </a:r>
            <a:r>
              <a:rPr lang="en-US" sz="1400" baseline="-25000"/>
              <a:t>4</a:t>
            </a:r>
            <a:r>
              <a:rPr lang="en-US" sz="1400"/>
              <a:t>, and N</a:t>
            </a:r>
            <a:r>
              <a:rPr lang="en-US" sz="1400" baseline="-25000"/>
              <a:t>2</a:t>
            </a:r>
            <a:r>
              <a:rPr lang="en-US" sz="1400"/>
              <a:t>O. </a:t>
            </a:r>
          </a:p>
          <a:p>
            <a:endParaRPr lang="en-US" sz="1400"/>
          </a:p>
          <a:p>
            <a:r>
              <a:rPr lang="en-US" sz="1400"/>
              <a:t>Multiply the emissions of CH</a:t>
            </a:r>
            <a:r>
              <a:rPr lang="en-US" sz="1400" baseline="-25000"/>
              <a:t>4</a:t>
            </a:r>
            <a:r>
              <a:rPr lang="en-US" sz="1400"/>
              <a:t> and N</a:t>
            </a:r>
            <a:r>
              <a:rPr lang="en-US" sz="1400" baseline="-25000"/>
              <a:t>2</a:t>
            </a:r>
            <a:r>
              <a:rPr lang="en-US" sz="1400"/>
              <a:t>O by the respective </a:t>
            </a:r>
            <a:r>
              <a:rPr lang="en-US" sz="1400" b="1"/>
              <a:t>global warming potential </a:t>
            </a:r>
            <a:r>
              <a:rPr lang="en-US" sz="1400"/>
              <a:t>(GWP) to calculate </a:t>
            </a:r>
            <a:r>
              <a:rPr lang="en-US" sz="1400" b="1"/>
              <a:t>CO</a:t>
            </a:r>
            <a:r>
              <a:rPr lang="en-US" sz="1400" b="1" baseline="-25000"/>
              <a:t>2</a:t>
            </a:r>
            <a:r>
              <a:rPr lang="en-US" sz="1400" b="1"/>
              <a:t>-equivalent</a:t>
            </a:r>
            <a:r>
              <a:rPr lang="en-US" sz="1400"/>
              <a:t> emissions.</a:t>
            </a:r>
          </a:p>
        </p:txBody>
      </p:sp>
      <p:pic>
        <p:nvPicPr>
          <p:cNvPr id="17" name="Graphic 16" descr="Badge 3 with solid fill">
            <a:extLst>
              <a:ext uri="{FF2B5EF4-FFF2-40B4-BE49-F238E27FC236}">
                <a16:creationId xmlns:a16="http://schemas.microsoft.com/office/drawing/2014/main" id="{61BAA42A-181D-4ECE-8791-50FF8A2736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10796" y="3783898"/>
            <a:ext cx="400721" cy="400721"/>
          </a:xfrm>
          <a:prstGeom prst="rect">
            <a:avLst/>
          </a:prstGeom>
        </p:spPr>
      </p:pic>
      <p:pic>
        <p:nvPicPr>
          <p:cNvPr id="19" name="Graphic 18" descr="Badge with solid fill">
            <a:extLst>
              <a:ext uri="{FF2B5EF4-FFF2-40B4-BE49-F238E27FC236}">
                <a16:creationId xmlns:a16="http://schemas.microsoft.com/office/drawing/2014/main" id="{79865A8F-2780-47A4-9921-3C816848A0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28824" y="5125243"/>
            <a:ext cx="400721" cy="400721"/>
          </a:xfrm>
          <a:prstGeom prst="rect">
            <a:avLst/>
          </a:prstGeom>
        </p:spPr>
      </p:pic>
      <p:pic>
        <p:nvPicPr>
          <p:cNvPr id="22" name="Graphic 21" descr="Badge 1 with solid fill">
            <a:extLst>
              <a:ext uri="{FF2B5EF4-FFF2-40B4-BE49-F238E27FC236}">
                <a16:creationId xmlns:a16="http://schemas.microsoft.com/office/drawing/2014/main" id="{57A8A13F-D274-49BF-85DF-27EA7D9F9D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2068" y="3438765"/>
            <a:ext cx="400721" cy="400721"/>
          </a:xfrm>
          <a:prstGeom prst="rect">
            <a:avLst/>
          </a:prstGeom>
        </p:spPr>
      </p:pic>
      <p:pic>
        <p:nvPicPr>
          <p:cNvPr id="3" name="Graphic 2" descr="Badge 1 with solid fill">
            <a:extLst>
              <a:ext uri="{FF2B5EF4-FFF2-40B4-BE49-F238E27FC236}">
                <a16:creationId xmlns:a16="http://schemas.microsoft.com/office/drawing/2014/main" id="{D58568ED-D161-4C3E-A195-4A80B0B11FF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443129" y="3528933"/>
            <a:ext cx="400721" cy="400721"/>
          </a:xfrm>
          <a:prstGeom prst="rect">
            <a:avLst/>
          </a:prstGeom>
        </p:spPr>
      </p:pic>
      <p:sp>
        <p:nvSpPr>
          <p:cNvPr id="48" name="Title 1">
            <a:extLst>
              <a:ext uri="{FF2B5EF4-FFF2-40B4-BE49-F238E27FC236}">
                <a16:creationId xmlns:a16="http://schemas.microsoft.com/office/drawing/2014/main" id="{5484164D-6299-484C-BF4E-1CD727409A38}"/>
              </a:ext>
            </a:extLst>
          </p:cNvPr>
          <p:cNvSpPr txBox="1">
            <a:spLocks/>
          </p:cNvSpPr>
          <p:nvPr/>
        </p:nvSpPr>
        <p:spPr>
          <a:xfrm>
            <a:off x="645187" y="117599"/>
            <a:ext cx="10340691"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2"/>
                </a:solidFill>
                <a:effectLst/>
                <a:latin typeface="+mj-lt"/>
                <a:ea typeface="+mn-ea"/>
                <a:cs typeface="Segoe UI" pitchFamily="34" charset="0"/>
              </a:defRPr>
            </a:lvl1pPr>
          </a:lstStyle>
          <a:p>
            <a:r>
              <a:rPr lang="en-US">
                <a:solidFill>
                  <a:schemeClr val="bg1"/>
                </a:solidFill>
              </a:rPr>
              <a:t>Models</a:t>
            </a:r>
            <a:br>
              <a:rPr lang="en-US">
                <a:solidFill>
                  <a:schemeClr val="bg1"/>
                </a:solidFill>
              </a:rPr>
            </a:br>
            <a:r>
              <a:rPr lang="en-US" sz="2000">
                <a:solidFill>
                  <a:schemeClr val="bg1"/>
                </a:solidFill>
              </a:rPr>
              <a:t>The formula in action</a:t>
            </a:r>
            <a:endParaRPr lang="en-US">
              <a:solidFill>
                <a:schemeClr val="bg1"/>
              </a:solidFill>
            </a:endParaRPr>
          </a:p>
        </p:txBody>
      </p:sp>
      <p:pic>
        <p:nvPicPr>
          <p:cNvPr id="50" name="Graphic 49">
            <a:extLst>
              <a:ext uri="{FF2B5EF4-FFF2-40B4-BE49-F238E27FC236}">
                <a16:creationId xmlns:a16="http://schemas.microsoft.com/office/drawing/2014/main" id="{B5C7CC70-D2B1-E44A-B479-5A54EEDE68A0}"/>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1339127" y="182412"/>
            <a:ext cx="651372" cy="651372"/>
          </a:xfrm>
          <a:prstGeom prst="rect">
            <a:avLst/>
          </a:prstGeom>
        </p:spPr>
      </p:pic>
    </p:spTree>
    <p:extLst>
      <p:ext uri="{BB962C8B-B14F-4D97-AF65-F5344CB8AC3E}">
        <p14:creationId xmlns:p14="http://schemas.microsoft.com/office/powerpoint/2010/main" val="28201555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5F1F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CEF9D4-CD67-4E65-AAB7-8CDEEEAC1035}"/>
              </a:ext>
            </a:extLst>
          </p:cNvPr>
          <p:cNvSpPr/>
          <p:nvPr/>
        </p:nvSpPr>
        <p:spPr bwMode="auto">
          <a:xfrm>
            <a:off x="6314466"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0574C471-4C87-45A3-B4B9-8214A4FD439C}"/>
              </a:ext>
            </a:extLst>
          </p:cNvPr>
          <p:cNvSpPr txBox="1"/>
          <p:nvPr/>
        </p:nvSpPr>
        <p:spPr>
          <a:xfrm>
            <a:off x="569353" y="1808822"/>
            <a:ext cx="791242" cy="307777"/>
          </a:xfrm>
          <a:prstGeom prst="rect">
            <a:avLst/>
          </a:prstGeom>
          <a:noFill/>
        </p:spPr>
        <p:txBody>
          <a:bodyPr wrap="none" lIns="0" tIns="0" rIns="0" bIns="0" rtlCol="0">
            <a:spAutoFit/>
          </a:bodyPr>
          <a:lstStyle/>
          <a:p>
            <a:pPr algn="l"/>
            <a:r>
              <a:rPr lang="en-US" sz="2000">
                <a:solidFill>
                  <a:srgbClr val="0078D4"/>
                </a:solidFill>
                <a:latin typeface="+mj-lt"/>
              </a:rPr>
              <a:t>Source</a:t>
            </a:r>
            <a:endParaRPr lang="en-US" sz="2800">
              <a:solidFill>
                <a:srgbClr val="0078D4"/>
              </a:solidFill>
              <a:latin typeface="+mj-lt"/>
            </a:endParaRPr>
          </a:p>
        </p:txBody>
      </p:sp>
      <p:pic>
        <p:nvPicPr>
          <p:cNvPr id="6" name="Picture 5">
            <a:extLst>
              <a:ext uri="{FF2B5EF4-FFF2-40B4-BE49-F238E27FC236}">
                <a16:creationId xmlns:a16="http://schemas.microsoft.com/office/drawing/2014/main" id="{21FF0E9D-D122-410F-894E-39063EC322BA}"/>
              </a:ext>
            </a:extLst>
          </p:cNvPr>
          <p:cNvPicPr>
            <a:picLocks noChangeAspect="1"/>
          </p:cNvPicPr>
          <p:nvPr/>
        </p:nvPicPr>
        <p:blipFill>
          <a:blip r:embed="rId2"/>
          <a:stretch>
            <a:fillRect/>
          </a:stretch>
        </p:blipFill>
        <p:spPr>
          <a:xfrm>
            <a:off x="408385" y="2080329"/>
            <a:ext cx="3228999" cy="1219209"/>
          </a:xfrm>
          <a:prstGeom prst="rect">
            <a:avLst/>
          </a:prstGeom>
        </p:spPr>
      </p:pic>
      <p:pic>
        <p:nvPicPr>
          <p:cNvPr id="11" name="Picture 10">
            <a:extLst>
              <a:ext uri="{FF2B5EF4-FFF2-40B4-BE49-F238E27FC236}">
                <a16:creationId xmlns:a16="http://schemas.microsoft.com/office/drawing/2014/main" id="{CAB8E908-C8CC-42A6-97CD-1F213C960D04}"/>
              </a:ext>
            </a:extLst>
          </p:cNvPr>
          <p:cNvPicPr>
            <a:picLocks noChangeAspect="1"/>
          </p:cNvPicPr>
          <p:nvPr/>
        </p:nvPicPr>
        <p:blipFill>
          <a:blip r:embed="rId3"/>
          <a:stretch>
            <a:fillRect/>
          </a:stretch>
        </p:blipFill>
        <p:spPr>
          <a:xfrm>
            <a:off x="569353" y="3683254"/>
            <a:ext cx="2981347" cy="2419368"/>
          </a:xfrm>
          <a:prstGeom prst="rect">
            <a:avLst/>
          </a:prstGeom>
        </p:spPr>
      </p:pic>
      <p:grpSp>
        <p:nvGrpSpPr>
          <p:cNvPr id="3" name="Group 2">
            <a:extLst>
              <a:ext uri="{FF2B5EF4-FFF2-40B4-BE49-F238E27FC236}">
                <a16:creationId xmlns:a16="http://schemas.microsoft.com/office/drawing/2014/main" id="{A820ED79-F4AC-43E3-A465-516BD7656BFF}"/>
              </a:ext>
            </a:extLst>
          </p:cNvPr>
          <p:cNvGrpSpPr/>
          <p:nvPr/>
        </p:nvGrpSpPr>
        <p:grpSpPr>
          <a:xfrm>
            <a:off x="3404535" y="4486753"/>
            <a:ext cx="2634986" cy="430887"/>
            <a:chOff x="3404535" y="4486753"/>
            <a:chExt cx="2634986" cy="430887"/>
          </a:xfrm>
        </p:grpSpPr>
        <p:grpSp>
          <p:nvGrpSpPr>
            <p:cNvPr id="18" name="Group 17">
              <a:extLst>
                <a:ext uri="{FF2B5EF4-FFF2-40B4-BE49-F238E27FC236}">
                  <a16:creationId xmlns:a16="http://schemas.microsoft.com/office/drawing/2014/main" id="{12D94D3C-1819-4775-98A2-125E4A178FBE}"/>
                </a:ext>
              </a:extLst>
            </p:cNvPr>
            <p:cNvGrpSpPr/>
            <p:nvPr/>
          </p:nvGrpSpPr>
          <p:grpSpPr>
            <a:xfrm>
              <a:off x="3404535" y="4623370"/>
              <a:ext cx="722908" cy="157655"/>
              <a:chOff x="3578826" y="4749925"/>
              <a:chExt cx="722908" cy="157655"/>
            </a:xfrm>
          </p:grpSpPr>
          <p:cxnSp>
            <p:nvCxnSpPr>
              <p:cNvPr id="13" name="Straight Arrow Connector 12">
                <a:extLst>
                  <a:ext uri="{FF2B5EF4-FFF2-40B4-BE49-F238E27FC236}">
                    <a16:creationId xmlns:a16="http://schemas.microsoft.com/office/drawing/2014/main" id="{BC2779ED-F29B-4AF3-91E4-87E7E4479D54}"/>
                  </a:ext>
                </a:extLst>
              </p:cNvPr>
              <p:cNvCxnSpPr>
                <a:cxnSpLocks/>
              </p:cNvCxnSpPr>
              <p:nvPr/>
            </p:nvCxnSpPr>
            <p:spPr>
              <a:xfrm>
                <a:off x="3617060" y="4828753"/>
                <a:ext cx="68467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Oval 16">
                <a:extLst>
                  <a:ext uri="{FF2B5EF4-FFF2-40B4-BE49-F238E27FC236}">
                    <a16:creationId xmlns:a16="http://schemas.microsoft.com/office/drawing/2014/main" id="{043BAF8E-C7D9-47DE-B71D-74160BD622A8}"/>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7ADCB1C4-DA39-4A11-AB49-37B57A2F72E3}"/>
                </a:ext>
              </a:extLst>
            </p:cNvPr>
            <p:cNvSpPr txBox="1"/>
            <p:nvPr/>
          </p:nvSpPr>
          <p:spPr>
            <a:xfrm>
              <a:off x="4165677" y="4486753"/>
              <a:ext cx="1873844"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Source data to be used for the calculation</a:t>
              </a:r>
            </a:p>
          </p:txBody>
        </p:sp>
      </p:grpSp>
      <p:sp>
        <p:nvSpPr>
          <p:cNvPr id="21" name="Rectangle 20">
            <a:extLst>
              <a:ext uri="{FF2B5EF4-FFF2-40B4-BE49-F238E27FC236}">
                <a16:creationId xmlns:a16="http://schemas.microsoft.com/office/drawing/2014/main" id="{D484A944-E1B3-4F29-92E2-B31AA808DF49}"/>
              </a:ext>
            </a:extLst>
          </p:cNvPr>
          <p:cNvSpPr/>
          <p:nvPr/>
        </p:nvSpPr>
        <p:spPr bwMode="auto">
          <a:xfrm>
            <a:off x="588263" y="4518877"/>
            <a:ext cx="2619185" cy="323202"/>
          </a:xfrm>
          <a:prstGeom prst="rect">
            <a:avLst/>
          </a:prstGeom>
          <a:noFill/>
          <a:ln w="12700">
            <a:solidFill>
              <a:srgbClr val="0078D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8A5C8FE-84BB-4458-84FC-F0439BCDF1CB}"/>
              </a:ext>
            </a:extLst>
          </p:cNvPr>
          <p:cNvGrpSpPr/>
          <p:nvPr/>
        </p:nvGrpSpPr>
        <p:grpSpPr>
          <a:xfrm>
            <a:off x="2230150" y="2859735"/>
            <a:ext cx="2916342" cy="430887"/>
            <a:chOff x="2230150" y="2859735"/>
            <a:chExt cx="2916342" cy="430887"/>
          </a:xfrm>
        </p:grpSpPr>
        <p:grpSp>
          <p:nvGrpSpPr>
            <p:cNvPr id="60" name="Group 59">
              <a:extLst>
                <a:ext uri="{FF2B5EF4-FFF2-40B4-BE49-F238E27FC236}">
                  <a16:creationId xmlns:a16="http://schemas.microsoft.com/office/drawing/2014/main" id="{179F88C1-99FE-476E-AC5C-320024A7946F}"/>
                </a:ext>
              </a:extLst>
            </p:cNvPr>
            <p:cNvGrpSpPr/>
            <p:nvPr/>
          </p:nvGrpSpPr>
          <p:grpSpPr>
            <a:xfrm>
              <a:off x="2230150" y="2926362"/>
              <a:ext cx="722908" cy="157655"/>
              <a:chOff x="3578826" y="4749925"/>
              <a:chExt cx="722908" cy="157655"/>
            </a:xfrm>
          </p:grpSpPr>
          <p:cxnSp>
            <p:nvCxnSpPr>
              <p:cNvPr id="61" name="Straight Arrow Connector 60">
                <a:extLst>
                  <a:ext uri="{FF2B5EF4-FFF2-40B4-BE49-F238E27FC236}">
                    <a16:creationId xmlns:a16="http://schemas.microsoft.com/office/drawing/2014/main" id="{2ACD2C12-E220-496B-8D84-621677E01EC6}"/>
                  </a:ext>
                </a:extLst>
              </p:cNvPr>
              <p:cNvCxnSpPr>
                <a:cxnSpLocks/>
              </p:cNvCxnSpPr>
              <p:nvPr/>
            </p:nvCxnSpPr>
            <p:spPr>
              <a:xfrm>
                <a:off x="3617060" y="4828753"/>
                <a:ext cx="68467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Oval 62">
                <a:extLst>
                  <a:ext uri="{FF2B5EF4-FFF2-40B4-BE49-F238E27FC236}">
                    <a16:creationId xmlns:a16="http://schemas.microsoft.com/office/drawing/2014/main" id="{A8D4E279-5E46-4A07-8A92-918B04AB9FF4}"/>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Box 21">
              <a:extLst>
                <a:ext uri="{FF2B5EF4-FFF2-40B4-BE49-F238E27FC236}">
                  <a16:creationId xmlns:a16="http://schemas.microsoft.com/office/drawing/2014/main" id="{1B9AAF94-179B-4CF9-8AAE-B427F94878BC}"/>
                </a:ext>
              </a:extLst>
            </p:cNvPr>
            <p:cNvSpPr txBox="1"/>
            <p:nvPr/>
          </p:nvSpPr>
          <p:spPr>
            <a:xfrm>
              <a:off x="3272648" y="2859735"/>
              <a:ext cx="1873844"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mj-lt"/>
                </a:rPr>
                <a:t>Next </a:t>
              </a:r>
              <a:r>
                <a:rPr lang="en-US" sz="1400">
                  <a:solidFill>
                    <a:srgbClr val="0078D4"/>
                  </a:solidFill>
                  <a:latin typeface="+mj-lt"/>
                </a:rPr>
                <a:t>action</a:t>
              </a:r>
              <a:r>
                <a:rPr lang="en-US" sz="1400">
                  <a:gradFill>
                    <a:gsLst>
                      <a:gs pos="2917">
                        <a:schemeClr val="tx1"/>
                      </a:gs>
                      <a:gs pos="30000">
                        <a:schemeClr val="tx1"/>
                      </a:gs>
                    </a:gsLst>
                    <a:lin ang="5400000" scaled="0"/>
                  </a:gradFill>
                  <a:latin typeface="+mj-lt"/>
                </a:rPr>
                <a:t> in the calculation flow</a:t>
              </a:r>
            </a:p>
          </p:txBody>
        </p:sp>
      </p:grpSp>
      <p:grpSp>
        <p:nvGrpSpPr>
          <p:cNvPr id="4" name="Group 3">
            <a:extLst>
              <a:ext uri="{FF2B5EF4-FFF2-40B4-BE49-F238E27FC236}">
                <a16:creationId xmlns:a16="http://schemas.microsoft.com/office/drawing/2014/main" id="{060B4144-9497-4699-9F24-760AE7200584}"/>
              </a:ext>
            </a:extLst>
          </p:cNvPr>
          <p:cNvGrpSpPr/>
          <p:nvPr/>
        </p:nvGrpSpPr>
        <p:grpSpPr>
          <a:xfrm>
            <a:off x="3327763" y="2229189"/>
            <a:ext cx="2683828" cy="430887"/>
            <a:chOff x="3327763" y="2229189"/>
            <a:chExt cx="2683828" cy="430887"/>
          </a:xfrm>
        </p:grpSpPr>
        <p:grpSp>
          <p:nvGrpSpPr>
            <p:cNvPr id="66" name="Group 65">
              <a:extLst>
                <a:ext uri="{FF2B5EF4-FFF2-40B4-BE49-F238E27FC236}">
                  <a16:creationId xmlns:a16="http://schemas.microsoft.com/office/drawing/2014/main" id="{E787C685-2860-4A91-AD73-BF4253D25500}"/>
                </a:ext>
              </a:extLst>
            </p:cNvPr>
            <p:cNvGrpSpPr/>
            <p:nvPr/>
          </p:nvGrpSpPr>
          <p:grpSpPr>
            <a:xfrm>
              <a:off x="3327763" y="2365806"/>
              <a:ext cx="722908" cy="157655"/>
              <a:chOff x="3578826" y="4749925"/>
              <a:chExt cx="722908" cy="157655"/>
            </a:xfrm>
          </p:grpSpPr>
          <p:cxnSp>
            <p:nvCxnSpPr>
              <p:cNvPr id="67" name="Straight Arrow Connector 66">
                <a:extLst>
                  <a:ext uri="{FF2B5EF4-FFF2-40B4-BE49-F238E27FC236}">
                    <a16:creationId xmlns:a16="http://schemas.microsoft.com/office/drawing/2014/main" id="{A6B8F275-A9F6-40B6-8A41-7B248AF21120}"/>
                  </a:ext>
                </a:extLst>
              </p:cNvPr>
              <p:cNvCxnSpPr>
                <a:cxnSpLocks/>
              </p:cNvCxnSpPr>
              <p:nvPr/>
            </p:nvCxnSpPr>
            <p:spPr>
              <a:xfrm>
                <a:off x="3617060" y="4828753"/>
                <a:ext cx="68467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8" name="Oval 67">
                <a:extLst>
                  <a:ext uri="{FF2B5EF4-FFF2-40B4-BE49-F238E27FC236}">
                    <a16:creationId xmlns:a16="http://schemas.microsoft.com/office/drawing/2014/main" id="{CA0B492B-554F-4E9A-B494-F787A384ADBE}"/>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3A88614B-AE3D-42C6-8800-AB1F1A83AB24}"/>
                </a:ext>
              </a:extLst>
            </p:cNvPr>
            <p:cNvSpPr txBox="1"/>
            <p:nvPr/>
          </p:nvSpPr>
          <p:spPr>
            <a:xfrm>
              <a:off x="4137747" y="2229189"/>
              <a:ext cx="1873844"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Mandatory definition missing</a:t>
              </a:r>
            </a:p>
          </p:txBody>
        </p:sp>
      </p:grpSp>
      <p:grpSp>
        <p:nvGrpSpPr>
          <p:cNvPr id="8" name="Group 7">
            <a:extLst>
              <a:ext uri="{FF2B5EF4-FFF2-40B4-BE49-F238E27FC236}">
                <a16:creationId xmlns:a16="http://schemas.microsoft.com/office/drawing/2014/main" id="{C12C62A6-23E4-40FE-B53E-BB5510D00DFF}"/>
              </a:ext>
            </a:extLst>
          </p:cNvPr>
          <p:cNvGrpSpPr/>
          <p:nvPr/>
        </p:nvGrpSpPr>
        <p:grpSpPr>
          <a:xfrm>
            <a:off x="6579984" y="4805050"/>
            <a:ext cx="2126820" cy="1968942"/>
            <a:chOff x="6743720" y="5366795"/>
            <a:chExt cx="2126820" cy="1968942"/>
          </a:xfrm>
        </p:grpSpPr>
        <p:sp>
          <p:nvSpPr>
            <p:cNvPr id="31" name="TextBox 30">
              <a:extLst>
                <a:ext uri="{FF2B5EF4-FFF2-40B4-BE49-F238E27FC236}">
                  <a16:creationId xmlns:a16="http://schemas.microsoft.com/office/drawing/2014/main" id="{2A585E7C-BAFD-41E9-86E5-D6157483BCA0}"/>
                </a:ext>
              </a:extLst>
            </p:cNvPr>
            <p:cNvSpPr txBox="1"/>
            <p:nvPr/>
          </p:nvSpPr>
          <p:spPr>
            <a:xfrm>
              <a:off x="6850766" y="6043075"/>
              <a:ext cx="2019774" cy="1292662"/>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Decision path </a:t>
              </a:r>
              <a:r>
                <a:rPr kumimoji="0" lang="en-US" sz="1400" b="0" i="0" u="none" strike="noStrike" kern="1200" cap="none" spc="0" normalizeH="0" baseline="0" noProof="0">
                  <a:ln>
                    <a:noFill/>
                  </a:ln>
                  <a:effectLst/>
                  <a:uLnTx/>
                  <a:uFillTx/>
                  <a:ea typeface="+mn-ea"/>
                  <a:cs typeface="Segoe UI" panose="020B0502040204020203" pitchFamily="34" charset="0"/>
                </a:rPr>
                <a:t>(True/False)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a:cs typeface="Segoe UI" panose="020B0502040204020203" pitchFamily="34" charset="0"/>
                </a:rPr>
                <a:t>Enable multiple scenarios per calc model with conditions.</a:t>
              </a:r>
              <a:endParaRPr kumimoji="0" lang="en-US" sz="1400" i="0" u="none" strike="noStrike" kern="1200" cap="none" spc="0" normalizeH="0" baseline="0" noProof="0">
                <a:ln>
                  <a:noFill/>
                </a:ln>
                <a:effectLst/>
                <a:uLnTx/>
                <a:uFillTx/>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p:txBody>
        </p:sp>
        <p:pic>
          <p:nvPicPr>
            <p:cNvPr id="45" name="Picture 44">
              <a:extLst>
                <a:ext uri="{FF2B5EF4-FFF2-40B4-BE49-F238E27FC236}">
                  <a16:creationId xmlns:a16="http://schemas.microsoft.com/office/drawing/2014/main" id="{5FA6A111-7293-4596-B83E-37D27CA052C7}"/>
                </a:ext>
              </a:extLst>
            </p:cNvPr>
            <p:cNvPicPr>
              <a:picLocks noChangeAspect="1"/>
            </p:cNvPicPr>
            <p:nvPr/>
          </p:nvPicPr>
          <p:blipFill>
            <a:blip r:embed="rId4"/>
            <a:stretch>
              <a:fillRect/>
            </a:stretch>
          </p:blipFill>
          <p:spPr>
            <a:xfrm>
              <a:off x="6743720" y="5366795"/>
              <a:ext cx="1885964" cy="676280"/>
            </a:xfrm>
            <a:prstGeom prst="rect">
              <a:avLst/>
            </a:prstGeom>
          </p:spPr>
        </p:pic>
      </p:grpSp>
      <p:grpSp>
        <p:nvGrpSpPr>
          <p:cNvPr id="7" name="Group 6">
            <a:extLst>
              <a:ext uri="{FF2B5EF4-FFF2-40B4-BE49-F238E27FC236}">
                <a16:creationId xmlns:a16="http://schemas.microsoft.com/office/drawing/2014/main" id="{73EC569D-C200-402A-AFFC-EBBDCB8CA787}"/>
              </a:ext>
            </a:extLst>
          </p:cNvPr>
          <p:cNvGrpSpPr/>
          <p:nvPr/>
        </p:nvGrpSpPr>
        <p:grpSpPr>
          <a:xfrm>
            <a:off x="6541205" y="109667"/>
            <a:ext cx="5650795" cy="4442675"/>
            <a:chOff x="6519660" y="96970"/>
            <a:chExt cx="5650795" cy="4442675"/>
          </a:xfrm>
        </p:grpSpPr>
        <p:pic>
          <p:nvPicPr>
            <p:cNvPr id="33" name="Picture 32">
              <a:extLst>
                <a:ext uri="{FF2B5EF4-FFF2-40B4-BE49-F238E27FC236}">
                  <a16:creationId xmlns:a16="http://schemas.microsoft.com/office/drawing/2014/main" id="{F0FAC44E-DBCE-4725-A9CA-5179C0A74624}"/>
                </a:ext>
              </a:extLst>
            </p:cNvPr>
            <p:cNvPicPr>
              <a:picLocks noChangeAspect="1"/>
            </p:cNvPicPr>
            <p:nvPr/>
          </p:nvPicPr>
          <p:blipFill>
            <a:blip r:embed="rId5"/>
            <a:stretch>
              <a:fillRect/>
            </a:stretch>
          </p:blipFill>
          <p:spPr>
            <a:xfrm>
              <a:off x="6519660" y="595427"/>
              <a:ext cx="1647837" cy="685805"/>
            </a:xfrm>
            <a:prstGeom prst="rect">
              <a:avLst/>
            </a:prstGeom>
          </p:spPr>
        </p:pic>
        <p:sp>
          <p:nvSpPr>
            <p:cNvPr id="81" name="TextBox 80">
              <a:extLst>
                <a:ext uri="{FF2B5EF4-FFF2-40B4-BE49-F238E27FC236}">
                  <a16:creationId xmlns:a16="http://schemas.microsoft.com/office/drawing/2014/main" id="{7BC43BC2-BB89-46BB-9458-FC4231248969}"/>
                </a:ext>
              </a:extLst>
            </p:cNvPr>
            <p:cNvSpPr txBox="1"/>
            <p:nvPr/>
          </p:nvSpPr>
          <p:spPr>
            <a:xfrm>
              <a:off x="6743720" y="96970"/>
              <a:ext cx="1942383"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Actions</a:t>
              </a:r>
              <a:endParaRPr lang="en-US"/>
            </a:p>
          </p:txBody>
        </p:sp>
        <p:pic>
          <p:nvPicPr>
            <p:cNvPr id="37" name="Picture 36">
              <a:extLst>
                <a:ext uri="{FF2B5EF4-FFF2-40B4-BE49-F238E27FC236}">
                  <a16:creationId xmlns:a16="http://schemas.microsoft.com/office/drawing/2014/main" id="{D5A453EE-F625-42E4-B4D8-75654803D26F}"/>
                </a:ext>
              </a:extLst>
            </p:cNvPr>
            <p:cNvPicPr>
              <a:picLocks noChangeAspect="1"/>
            </p:cNvPicPr>
            <p:nvPr/>
          </p:nvPicPr>
          <p:blipFill>
            <a:blip r:embed="rId6"/>
            <a:stretch>
              <a:fillRect/>
            </a:stretch>
          </p:blipFill>
          <p:spPr>
            <a:xfrm>
              <a:off x="8395126" y="619239"/>
              <a:ext cx="1657362" cy="638180"/>
            </a:xfrm>
            <a:prstGeom prst="rect">
              <a:avLst/>
            </a:prstGeom>
          </p:spPr>
        </p:pic>
        <p:pic>
          <p:nvPicPr>
            <p:cNvPr id="40" name="Picture 39">
              <a:extLst>
                <a:ext uri="{FF2B5EF4-FFF2-40B4-BE49-F238E27FC236}">
                  <a16:creationId xmlns:a16="http://schemas.microsoft.com/office/drawing/2014/main" id="{2B77DC63-D72C-4D5D-83E6-042BD10C2CEC}"/>
                </a:ext>
              </a:extLst>
            </p:cNvPr>
            <p:cNvPicPr>
              <a:picLocks noChangeAspect="1"/>
            </p:cNvPicPr>
            <p:nvPr/>
          </p:nvPicPr>
          <p:blipFill>
            <a:blip r:embed="rId7"/>
            <a:stretch>
              <a:fillRect/>
            </a:stretch>
          </p:blipFill>
          <p:spPr>
            <a:xfrm>
              <a:off x="10372955" y="576377"/>
              <a:ext cx="1647837" cy="704855"/>
            </a:xfrm>
            <a:prstGeom prst="rect">
              <a:avLst/>
            </a:prstGeom>
          </p:spPr>
        </p:pic>
        <p:sp>
          <p:nvSpPr>
            <p:cNvPr id="47" name="TextBox 46">
              <a:extLst>
                <a:ext uri="{FF2B5EF4-FFF2-40B4-BE49-F238E27FC236}">
                  <a16:creationId xmlns:a16="http://schemas.microsoft.com/office/drawing/2014/main" id="{29A4A810-3979-48E1-8AA2-D3B94610179E}"/>
                </a:ext>
              </a:extLst>
            </p:cNvPr>
            <p:cNvSpPr txBox="1"/>
            <p:nvPr/>
          </p:nvSpPr>
          <p:spPr>
            <a:xfrm>
              <a:off x="8457030" y="1523435"/>
              <a:ext cx="1906269" cy="3016210"/>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Calculation </a:t>
              </a:r>
              <a:r>
                <a:rPr lang="en-US" sz="1400">
                  <a:solidFill>
                    <a:srgbClr val="000000"/>
                  </a:solidFill>
                  <a:cs typeface="Segoe UI" panose="020B0502040204020203" pitchFamily="34" charset="0"/>
                </a:rPr>
                <a:t>using </a:t>
              </a:r>
              <a:r>
                <a:rPr lang="en-US" sz="1400" b="1">
                  <a:solidFill>
                    <a:srgbClr val="000000"/>
                  </a:solidFill>
                  <a:cs typeface="Segoe UI" panose="020B0502040204020203" pitchFamily="34" charset="0"/>
                </a:rPr>
                <a:t>emission factors </a:t>
              </a:r>
              <a:r>
                <a:rPr lang="en-US" sz="1400">
                  <a:solidFill>
                    <a:srgbClr val="000000"/>
                  </a:solidFill>
                  <a:cs typeface="Segoe UI" panose="020B0502040204020203" pitchFamily="34" charset="0"/>
                </a:rPr>
                <a:t>from the library </a:t>
              </a:r>
              <a:r>
                <a:rPr lang="en-US" sz="1400" b="1">
                  <a:solidFill>
                    <a:srgbClr val="000000"/>
                  </a:solidFill>
                  <a:cs typeface="Segoe UI" panose="020B0502040204020203" pitchFamily="34" charset="0"/>
                </a:rPr>
                <a:t>dynamically</a:t>
              </a:r>
              <a:r>
                <a:rPr lang="en-US" sz="1400">
                  <a:solidFill>
                    <a:srgbClr val="000000"/>
                  </a:solidFill>
                  <a:cs typeface="Segoe UI" panose="020B0502040204020203" pitchFamily="34" charset="0"/>
                </a:rPr>
                <a:t>, based on the context defined.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ea typeface="+mn-ea"/>
                  <a:cs typeface="Segoe UI" panose="020B0502040204020203" pitchFamily="34" charset="0"/>
                </a:rPr>
                <a:t>Can use an </a:t>
              </a:r>
              <a:r>
                <a:rPr kumimoji="0" lang="en-US" sz="1400" b="1" i="0" u="none" strike="noStrike" kern="1200" cap="none" spc="0" normalizeH="0" baseline="0" noProof="0">
                  <a:ln>
                    <a:noFill/>
                  </a:ln>
                  <a:effectLst/>
                  <a:uLnTx/>
                  <a:uFillTx/>
                  <a:ea typeface="+mn-ea"/>
                  <a:cs typeface="Segoe UI" panose="020B0502040204020203" pitchFamily="34" charset="0"/>
                </a:rPr>
                <a:t>output </a:t>
              </a:r>
              <a:r>
                <a:rPr kumimoji="0" lang="en-US" sz="1400" i="0" u="none" strike="noStrike" kern="1200" cap="none" spc="0" normalizeH="0" baseline="0" noProof="0">
                  <a:ln>
                    <a:noFill/>
                  </a:ln>
                  <a:effectLst/>
                  <a:uLnTx/>
                  <a:uFillTx/>
                  <a:ea typeface="+mn-ea"/>
                  <a:cs typeface="Segoe UI" panose="020B0502040204020203" pitchFamily="34" charset="0"/>
                </a:rPr>
                <a:t>value from a previous </a:t>
              </a:r>
              <a:r>
                <a:rPr kumimoji="0" lang="en-US" sz="1400" i="0" u="none" strike="noStrike" kern="1200" cap="none" spc="0" normalizeH="0" baseline="0" noProof="0">
                  <a:ln>
                    <a:noFill/>
                  </a:ln>
                  <a:solidFill>
                    <a:srgbClr val="0078D4"/>
                  </a:solidFill>
                  <a:effectLst/>
                  <a:uLnTx/>
                  <a:uFillTx/>
                  <a:ea typeface="+mn-ea"/>
                  <a:cs typeface="Segoe UI" panose="020B0502040204020203" pitchFamily="34" charset="0"/>
                </a:rPr>
                <a:t>calculation.</a:t>
              </a:r>
              <a:br>
                <a:rPr kumimoji="0" lang="en-US" sz="1400" i="0" u="none" strike="noStrike" kern="1200" cap="none" spc="0" normalizeH="0" baseline="0" noProof="0">
                  <a:ln>
                    <a:noFill/>
                  </a:ln>
                  <a:solidFill>
                    <a:srgbClr val="0078D4"/>
                  </a:solidFill>
                  <a:effectLst/>
                  <a:uLnTx/>
                  <a:uFillTx/>
                  <a:ea typeface="+mn-ea"/>
                  <a:cs typeface="Segoe UI" panose="020B0502040204020203" pitchFamily="34" charset="0"/>
                </a:rPr>
              </a:br>
              <a:br>
                <a:rPr kumimoji="0" lang="en-US" sz="1400" i="0" u="none" strike="noStrike" kern="1200" cap="none" spc="0" normalizeH="0" baseline="0" noProof="0">
                  <a:ln>
                    <a:noFill/>
                  </a:ln>
                  <a:solidFill>
                    <a:srgbClr val="0078D4"/>
                  </a:solidFill>
                  <a:effectLst/>
                  <a:uLnTx/>
                  <a:uFillTx/>
                  <a:ea typeface="+mn-ea"/>
                  <a:cs typeface="Segoe UI" panose="020B0502040204020203" pitchFamily="34" charset="0"/>
                </a:rPr>
              </a:br>
              <a:r>
                <a:rPr kumimoji="0" lang="en-US" sz="1400" b="1" i="0" u="none" strike="noStrike" kern="1200" cap="none" spc="0" normalizeH="0" baseline="0" noProof="0">
                  <a:ln>
                    <a:noFill/>
                  </a:ln>
                  <a:effectLst/>
                  <a:uLnTx/>
                  <a:uFillTx/>
                  <a:ea typeface="+mn-ea"/>
                  <a:cs typeface="Segoe UI" panose="020B0502040204020203" pitchFamily="34" charset="0"/>
                </a:rPr>
                <a:t>Market-based </a:t>
              </a:r>
              <a:r>
                <a:rPr kumimoji="0" lang="en-US" sz="1400" i="0" u="none" strike="noStrike" kern="1200" cap="none" spc="0" normalizeH="0" baseline="0" noProof="0">
                  <a:ln>
                    <a:noFill/>
                  </a:ln>
                  <a:effectLst/>
                  <a:uLnTx/>
                  <a:uFillTx/>
                  <a:ea typeface="+mn-ea"/>
                  <a:cs typeface="Segoe UI" panose="020B0502040204020203" pitchFamily="34" charset="0"/>
                </a:rPr>
                <a:t>can be </a:t>
              </a:r>
              <a:r>
                <a:rPr kumimoji="0" lang="en-US" sz="1400" b="1" i="0" u="none" strike="noStrike" kern="1200" cap="none" spc="0" normalizeH="0" baseline="0" noProof="0">
                  <a:ln>
                    <a:noFill/>
                  </a:ln>
                  <a:effectLst/>
                  <a:uLnTx/>
                  <a:uFillTx/>
                  <a:ea typeface="+mn-ea"/>
                  <a:cs typeface="Segoe UI" panose="020B0502040204020203" pitchFamily="34" charset="0"/>
                </a:rPr>
                <a:t>flagged</a:t>
              </a:r>
              <a:r>
                <a:rPr lang="en-US" sz="1400" b="1">
                  <a:cs typeface="Segoe UI" panose="020B0502040204020203" pitchFamily="34" charset="0"/>
                </a:rPr>
                <a:t> </a:t>
              </a:r>
              <a:r>
                <a:rPr lang="en-US" sz="1400">
                  <a:cs typeface="Segoe UI" panose="020B0502040204020203" pitchFamily="34" charset="0"/>
                </a:rPr>
                <a:t>so that</a:t>
              </a:r>
              <a:r>
                <a:rPr lang="en-US" sz="1400" b="1">
                  <a:cs typeface="Segoe UI" panose="020B0502040204020203" pitchFamily="34" charset="0"/>
                </a:rPr>
                <a:t> </a:t>
              </a:r>
              <a:r>
                <a:rPr kumimoji="0" lang="en-US" sz="1400" b="1" i="0" u="none" strike="noStrike" kern="1200" cap="none" spc="0" normalizeH="0" baseline="0" noProof="0">
                  <a:ln>
                    <a:noFill/>
                  </a:ln>
                  <a:effectLst/>
                  <a:uLnTx/>
                  <a:uFillTx/>
                  <a:ea typeface="+mn-ea"/>
                  <a:cs typeface="Segoe UI" panose="020B0502040204020203" pitchFamily="34" charset="0"/>
                </a:rPr>
                <a:t>Analytics</a:t>
              </a:r>
              <a:r>
                <a:rPr kumimoji="0" lang="en-US" sz="1400" i="0" u="none" strike="noStrike" kern="1200" cap="none" spc="0" normalizeH="0" baseline="0" noProof="0">
                  <a:ln>
                    <a:noFill/>
                  </a:ln>
                  <a:effectLst/>
                  <a:uLnTx/>
                  <a:uFillTx/>
                  <a:ea typeface="+mn-ea"/>
                  <a:cs typeface="Segoe UI" panose="020B0502040204020203" pitchFamily="34" charset="0"/>
                </a:rPr>
                <a:t> will consider this emission this way.</a:t>
              </a:r>
            </a:p>
          </p:txBody>
        </p:sp>
        <p:sp>
          <p:nvSpPr>
            <p:cNvPr id="57" name="TextBox 56">
              <a:extLst>
                <a:ext uri="{FF2B5EF4-FFF2-40B4-BE49-F238E27FC236}">
                  <a16:creationId xmlns:a16="http://schemas.microsoft.com/office/drawing/2014/main" id="{830A6D21-294C-456B-82AE-EBDD864B4074}"/>
                </a:ext>
              </a:extLst>
            </p:cNvPr>
            <p:cNvSpPr txBox="1"/>
            <p:nvPr/>
          </p:nvSpPr>
          <p:spPr>
            <a:xfrm>
              <a:off x="10522618" y="1495914"/>
              <a:ext cx="164783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Calculation </a:t>
              </a:r>
              <a:r>
                <a:rPr lang="en-US" sz="1400" b="1">
                  <a:solidFill>
                    <a:srgbClr val="000000"/>
                  </a:solidFill>
                  <a:latin typeface="Segoe UI Semibold"/>
                  <a:cs typeface="Segoe UI" panose="020B0502040204020203" pitchFamily="34" charset="0"/>
                </a:rPr>
                <a:t>using greenhouse GWP factors</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91" name="TextBox 90">
              <a:extLst>
                <a:ext uri="{FF2B5EF4-FFF2-40B4-BE49-F238E27FC236}">
                  <a16:creationId xmlns:a16="http://schemas.microsoft.com/office/drawing/2014/main" id="{E999784C-AD4B-4E6F-981F-1A554D4C1745}"/>
                </a:ext>
              </a:extLst>
            </p:cNvPr>
            <p:cNvSpPr txBox="1"/>
            <p:nvPr/>
          </p:nvSpPr>
          <p:spPr>
            <a:xfrm>
              <a:off x="6633005" y="1533940"/>
              <a:ext cx="1647837" cy="2369880"/>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Calculation </a:t>
              </a:r>
              <a:r>
                <a:rPr lang="en-US" sz="1400">
                  <a:solidFill>
                    <a:srgbClr val="000000"/>
                  </a:solidFill>
                  <a:cs typeface="Segoe UI" panose="020B0502040204020203" pitchFamily="34" charset="0"/>
                </a:rPr>
                <a:t>directly done in the formula </a:t>
              </a:r>
              <a:r>
                <a:rPr lang="en-US" sz="1400" b="1">
                  <a:solidFill>
                    <a:srgbClr val="000000"/>
                  </a:solidFill>
                  <a:cs typeface="Segoe UI" panose="020B0502040204020203" pitchFamily="34" charset="0"/>
                </a:rPr>
                <a:t>without </a:t>
              </a:r>
              <a:r>
                <a:rPr lang="en-US" sz="1400">
                  <a:solidFill>
                    <a:srgbClr val="000000"/>
                  </a:solidFill>
                  <a:cs typeface="Segoe UI" panose="020B0502040204020203" pitchFamily="34" charset="0"/>
                </a:rPr>
                <a:t>the need to consume emission factors from the </a:t>
              </a:r>
              <a:r>
                <a:rPr lang="en-US" sz="1400" b="1">
                  <a:solidFill>
                    <a:srgbClr val="000000"/>
                  </a:solidFill>
                  <a:cs typeface="Segoe UI" panose="020B0502040204020203" pitchFamily="34" charset="0"/>
                </a:rPr>
                <a:t>library</a:t>
              </a:r>
              <a:r>
                <a:rPr lang="en-US" sz="1400">
                  <a:solidFill>
                    <a:srgbClr val="000000"/>
                  </a:solidFill>
                  <a:cs typeface="Segoe UI" panose="020B05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a:solidFill>
                  <a:srgbClr val="000000"/>
                </a:solidFill>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a:solidFill>
                    <a:srgbClr val="000000"/>
                  </a:solidFill>
                  <a:cs typeface="Segoe UI" panose="020B0502040204020203" pitchFamily="34" charset="0"/>
                </a:rPr>
                <a:t>Output</a:t>
              </a:r>
              <a:r>
                <a:rPr lang="en-US" sz="1400">
                  <a:solidFill>
                    <a:srgbClr val="000000"/>
                  </a:solidFill>
                  <a:cs typeface="Segoe UI" panose="020B0502040204020203" pitchFamily="34" charset="0"/>
                </a:rPr>
                <a:t> stored on a defined </a:t>
              </a:r>
              <a:r>
                <a:rPr lang="en-US" sz="1400" b="1">
                  <a:solidFill>
                    <a:srgbClr val="000000"/>
                  </a:solidFill>
                  <a:cs typeface="Segoe UI" panose="020B0502040204020203" pitchFamily="34" charset="0"/>
                </a:rPr>
                <a:t>variable.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p:txBody>
        </p:sp>
      </p:grpSp>
      <p:sp>
        <p:nvSpPr>
          <p:cNvPr id="38" name="Title 1">
            <a:extLst>
              <a:ext uri="{FF2B5EF4-FFF2-40B4-BE49-F238E27FC236}">
                <a16:creationId xmlns:a16="http://schemas.microsoft.com/office/drawing/2014/main" id="{0ACC6568-3E76-B34B-8C03-36446E04D2E2}"/>
              </a:ext>
            </a:extLst>
          </p:cNvPr>
          <p:cNvSpPr txBox="1">
            <a:spLocks/>
          </p:cNvSpPr>
          <p:nvPr/>
        </p:nvSpPr>
        <p:spPr>
          <a:xfrm>
            <a:off x="1266092" y="457200"/>
            <a:ext cx="10340691"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2"/>
                </a:solidFill>
                <a:effectLst/>
                <a:latin typeface="+mj-lt"/>
                <a:ea typeface="+mn-ea"/>
                <a:cs typeface="Segoe UI" pitchFamily="34" charset="0"/>
              </a:defRPr>
            </a:lvl1pPr>
          </a:lstStyle>
          <a:p>
            <a:r>
              <a:rPr lang="en-US"/>
              <a:t>Models</a:t>
            </a:r>
            <a:br>
              <a:rPr lang="en-US"/>
            </a:br>
            <a:r>
              <a:rPr lang="en-US" sz="2000">
                <a:solidFill>
                  <a:srgbClr val="074F88"/>
                </a:solidFill>
              </a:rPr>
              <a:t>Formula components</a:t>
            </a:r>
            <a:endParaRPr lang="en-US">
              <a:solidFill>
                <a:srgbClr val="074F88"/>
              </a:solidFill>
            </a:endParaRPr>
          </a:p>
        </p:txBody>
      </p:sp>
      <p:pic>
        <p:nvPicPr>
          <p:cNvPr id="39" name="Graphic 38">
            <a:extLst>
              <a:ext uri="{FF2B5EF4-FFF2-40B4-BE49-F238E27FC236}">
                <a16:creationId xmlns:a16="http://schemas.microsoft.com/office/drawing/2014/main" id="{EDA34E62-C412-6F42-AF92-D72719394F54}"/>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9034" y="551154"/>
            <a:ext cx="651372" cy="651372"/>
          </a:xfrm>
          <a:prstGeom prst="rect">
            <a:avLst/>
          </a:prstGeom>
        </p:spPr>
      </p:pic>
      <p:pic>
        <p:nvPicPr>
          <p:cNvPr id="9" name="Picture 8">
            <a:extLst>
              <a:ext uri="{FF2B5EF4-FFF2-40B4-BE49-F238E27FC236}">
                <a16:creationId xmlns:a16="http://schemas.microsoft.com/office/drawing/2014/main" id="{416DB30E-F219-5AFE-A0EC-08BC3D9EC760}"/>
              </a:ext>
            </a:extLst>
          </p:cNvPr>
          <p:cNvPicPr>
            <a:picLocks noChangeAspect="1"/>
          </p:cNvPicPr>
          <p:nvPr/>
        </p:nvPicPr>
        <p:blipFill>
          <a:blip r:embed="rId10"/>
          <a:stretch>
            <a:fillRect/>
          </a:stretch>
        </p:blipFill>
        <p:spPr>
          <a:xfrm>
            <a:off x="9447073" y="4892938"/>
            <a:ext cx="1748040" cy="558966"/>
          </a:xfrm>
          <a:prstGeom prst="rect">
            <a:avLst/>
          </a:prstGeom>
        </p:spPr>
      </p:pic>
      <p:sp>
        <p:nvSpPr>
          <p:cNvPr id="10" name="TextBox 9">
            <a:extLst>
              <a:ext uri="{FF2B5EF4-FFF2-40B4-BE49-F238E27FC236}">
                <a16:creationId xmlns:a16="http://schemas.microsoft.com/office/drawing/2014/main" id="{FF78148F-A3E1-BB04-816C-DB5674C92748}"/>
              </a:ext>
            </a:extLst>
          </p:cNvPr>
          <p:cNvSpPr txBox="1"/>
          <p:nvPr/>
        </p:nvSpPr>
        <p:spPr>
          <a:xfrm>
            <a:off x="9534276" y="5512615"/>
            <a:ext cx="2019774" cy="1292662"/>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Estimation Factors </a:t>
            </a:r>
            <a:r>
              <a:rPr kumimoji="0" lang="en-US" sz="1400" b="0" i="0" u="none" strike="noStrike" kern="1200" cap="none" spc="0" normalizeH="0" baseline="0" noProof="0">
                <a:ln>
                  <a:noFill/>
                </a:ln>
                <a:effectLst/>
                <a:uLnTx/>
                <a:uFillTx/>
                <a:ea typeface="+mn-ea"/>
                <a:cs typeface="Segoe UI" panose="020B0502040204020203" pitchFamily="34" charset="0"/>
              </a:rPr>
              <a:t>enable calculating real activity data from proxy data. For example, convert square footage to kwh.</a:t>
            </a:r>
          </a:p>
        </p:txBody>
      </p:sp>
    </p:spTree>
    <p:extLst>
      <p:ext uri="{BB962C8B-B14F-4D97-AF65-F5344CB8AC3E}">
        <p14:creationId xmlns:p14="http://schemas.microsoft.com/office/powerpoint/2010/main" val="786613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0444897-9321-766D-6AFE-38C9BA38AD90}"/>
              </a:ext>
            </a:extLst>
          </p:cNvPr>
          <p:cNvSpPr/>
          <p:nvPr/>
        </p:nvSpPr>
        <p:spPr bwMode="auto">
          <a:xfrm>
            <a:off x="0" y="0"/>
            <a:ext cx="12221757" cy="1016196"/>
          </a:xfrm>
          <a:prstGeom prst="rect">
            <a:avLst/>
          </a:prstGeom>
          <a:solidFill>
            <a:srgbClr val="1A2B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0985AB4-63B7-4823-A197-B621EED22A27}"/>
              </a:ext>
            </a:extLst>
          </p:cNvPr>
          <p:cNvSpPr>
            <a:spLocks noGrp="1"/>
          </p:cNvSpPr>
          <p:nvPr>
            <p:ph type="title"/>
          </p:nvPr>
        </p:nvSpPr>
        <p:spPr>
          <a:xfrm>
            <a:off x="1437329" y="261877"/>
            <a:ext cx="11018520" cy="492443"/>
          </a:xfrm>
        </p:spPr>
        <p:txBody>
          <a:bodyPr/>
          <a:lstStyle/>
          <a:p>
            <a:r>
              <a:rPr lang="en-US">
                <a:solidFill>
                  <a:srgbClr val="FFFFFF"/>
                </a:solidFill>
              </a:rPr>
              <a:t>Co2-equivalent emissions data</a:t>
            </a:r>
          </a:p>
        </p:txBody>
      </p:sp>
      <p:sp>
        <p:nvSpPr>
          <p:cNvPr id="3" name="TextBox 2">
            <a:extLst>
              <a:ext uri="{FF2B5EF4-FFF2-40B4-BE49-F238E27FC236}">
                <a16:creationId xmlns:a16="http://schemas.microsoft.com/office/drawing/2014/main" id="{8D83F57A-60C4-4959-8F8A-811ABA8209E4}"/>
              </a:ext>
            </a:extLst>
          </p:cNvPr>
          <p:cNvSpPr txBox="1"/>
          <p:nvPr/>
        </p:nvSpPr>
        <p:spPr>
          <a:xfrm>
            <a:off x="546410" y="1795346"/>
            <a:ext cx="5676590" cy="2154436"/>
          </a:xfrm>
          <a:prstGeom prst="rect">
            <a:avLst/>
          </a:prstGeom>
          <a:noFill/>
        </p:spPr>
        <p:txBody>
          <a:bodyPr wrap="square" lIns="0" tIns="0" rIns="0" bIns="0" rtlCol="0">
            <a:spAutoFit/>
          </a:bodyPr>
          <a:lstStyle/>
          <a:p>
            <a:pPr algn="l">
              <a:spcBef>
                <a:spcPts val="600"/>
              </a:spcBef>
              <a:spcAft>
                <a:spcPts val="600"/>
              </a:spcAft>
            </a:pPr>
            <a:r>
              <a:rPr lang="en-US" sz="2000">
                <a:gradFill>
                  <a:gsLst>
                    <a:gs pos="2917">
                      <a:schemeClr val="tx1"/>
                    </a:gs>
                    <a:gs pos="30000">
                      <a:schemeClr val="tx1"/>
                    </a:gs>
                  </a:gsLst>
                  <a:lin ang="5400000" scaled="0"/>
                </a:gradFill>
                <a:latin typeface="+mj-lt"/>
              </a:rPr>
              <a:t>Multiple gases cause global warming, including:</a:t>
            </a:r>
          </a:p>
          <a:p>
            <a:pPr marL="342900" indent="-342900" algn="l">
              <a:spcBef>
                <a:spcPts val="600"/>
              </a:spcBef>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Carbon dioxide (Co2)</a:t>
            </a:r>
          </a:p>
          <a:p>
            <a:pPr marL="342900" indent="-342900" algn="l">
              <a:spcBef>
                <a:spcPts val="600"/>
              </a:spcBef>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Methane (CH4)</a:t>
            </a:r>
          </a:p>
          <a:p>
            <a:pPr marL="342900" indent="-342900" algn="l">
              <a:spcBef>
                <a:spcPts val="600"/>
              </a:spcBef>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Nitrous oxide (N2O)</a:t>
            </a:r>
          </a:p>
          <a:p>
            <a:pPr marL="342900" indent="-342900" algn="l">
              <a:spcBef>
                <a:spcPts val="600"/>
              </a:spcBef>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Different gases behave differently</a:t>
            </a:r>
          </a:p>
        </p:txBody>
      </p:sp>
      <p:sp>
        <p:nvSpPr>
          <p:cNvPr id="5" name="TextBox 4">
            <a:extLst>
              <a:ext uri="{FF2B5EF4-FFF2-40B4-BE49-F238E27FC236}">
                <a16:creationId xmlns:a16="http://schemas.microsoft.com/office/drawing/2014/main" id="{0004C3F4-810F-1446-1E77-AD6BC3CC65F4}"/>
              </a:ext>
            </a:extLst>
          </p:cNvPr>
          <p:cNvSpPr txBox="1"/>
          <p:nvPr/>
        </p:nvSpPr>
        <p:spPr>
          <a:xfrm>
            <a:off x="6946589" y="1795346"/>
            <a:ext cx="4546601" cy="2308324"/>
          </a:xfrm>
          <a:prstGeom prst="rect">
            <a:avLst/>
          </a:prstGeom>
          <a:solidFill>
            <a:schemeClr val="tx1">
              <a:lumMod val="75000"/>
              <a:lumOff val="25000"/>
            </a:schemeClr>
          </a:solidFill>
        </p:spPr>
        <p:txBody>
          <a:bodyPr wrap="square">
            <a:spAutoFit/>
          </a:bodyPr>
          <a:lstStyle/>
          <a:p>
            <a:pPr algn="l"/>
            <a:r>
              <a:rPr lang="en-US" sz="1600">
                <a:solidFill>
                  <a:srgbClr val="FFFFFF"/>
                </a:solidFill>
              </a:rPr>
              <a:t>Helpful to have a unified metric to describe global warming impact.</a:t>
            </a:r>
          </a:p>
          <a:p>
            <a:pPr algn="l"/>
            <a:endParaRPr lang="en-US" sz="1600">
              <a:solidFill>
                <a:srgbClr val="FFFFFF"/>
              </a:solidFill>
            </a:endParaRPr>
          </a:p>
          <a:p>
            <a:pPr algn="l"/>
            <a:r>
              <a:rPr lang="en-US" sz="1600">
                <a:solidFill>
                  <a:srgbClr val="FFFFFF"/>
                </a:solidFill>
              </a:rPr>
              <a:t>Multiplying emissions by global warming potential (GWP) provides Co2-equivalent data, an easily-understandable figure.</a:t>
            </a:r>
          </a:p>
          <a:p>
            <a:pPr algn="l"/>
            <a:endParaRPr lang="en-US" sz="1600">
              <a:solidFill>
                <a:srgbClr val="FFFFFF"/>
              </a:solidFill>
            </a:endParaRPr>
          </a:p>
          <a:p>
            <a:pPr algn="l"/>
            <a:r>
              <a:rPr lang="en-US" sz="1600">
                <a:solidFill>
                  <a:srgbClr val="FFFFFF"/>
                </a:solidFill>
              </a:rPr>
              <a:t>GWPs are pre-loaded into Sustainability Manager.</a:t>
            </a:r>
          </a:p>
        </p:txBody>
      </p:sp>
      <p:pic>
        <p:nvPicPr>
          <p:cNvPr id="7" name="Graphic 6">
            <a:extLst>
              <a:ext uri="{FF2B5EF4-FFF2-40B4-BE49-F238E27FC236}">
                <a16:creationId xmlns:a16="http://schemas.microsoft.com/office/drawing/2014/main" id="{9D806423-90A8-1215-738B-B47EB6853F5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46410" y="183486"/>
            <a:ext cx="649224" cy="649224"/>
          </a:xfrm>
          <a:prstGeom prst="rect">
            <a:avLst/>
          </a:prstGeom>
        </p:spPr>
      </p:pic>
    </p:spTree>
    <p:extLst>
      <p:ext uri="{BB962C8B-B14F-4D97-AF65-F5344CB8AC3E}">
        <p14:creationId xmlns:p14="http://schemas.microsoft.com/office/powerpoint/2010/main" val="32872546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2"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49817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6D5533A-0F74-441B-BCBA-E102907987C2}"/>
              </a:ext>
            </a:extLst>
          </p:cNvPr>
          <p:cNvSpPr/>
          <p:nvPr/>
        </p:nvSpPr>
        <p:spPr bwMode="auto">
          <a:xfrm>
            <a:off x="9422498" y="2816536"/>
            <a:ext cx="2302245" cy="2631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6A2EC03-30B5-471E-86DF-EEA17A3A7978}"/>
              </a:ext>
            </a:extLst>
          </p:cNvPr>
          <p:cNvGrpSpPr/>
          <p:nvPr/>
        </p:nvGrpSpPr>
        <p:grpSpPr>
          <a:xfrm>
            <a:off x="0" y="2534935"/>
            <a:ext cx="11920466" cy="3847393"/>
            <a:chOff x="37906" y="2553407"/>
            <a:chExt cx="11920466" cy="3847393"/>
          </a:xfrm>
        </p:grpSpPr>
        <p:grpSp>
          <p:nvGrpSpPr>
            <p:cNvPr id="16" name="Group 15">
              <a:extLst>
                <a:ext uri="{FF2B5EF4-FFF2-40B4-BE49-F238E27FC236}">
                  <a16:creationId xmlns:a16="http://schemas.microsoft.com/office/drawing/2014/main" id="{450BF635-9B02-4D48-B0AD-C14C1F0E3D72}"/>
                </a:ext>
              </a:extLst>
            </p:cNvPr>
            <p:cNvGrpSpPr/>
            <p:nvPr/>
          </p:nvGrpSpPr>
          <p:grpSpPr>
            <a:xfrm>
              <a:off x="37906" y="2553407"/>
              <a:ext cx="11920466" cy="3847393"/>
              <a:chOff x="37906" y="2553407"/>
              <a:chExt cx="11920466" cy="3847393"/>
            </a:xfrm>
          </p:grpSpPr>
          <p:sp>
            <p:nvSpPr>
              <p:cNvPr id="10" name="Rectangle 9">
                <a:extLst>
                  <a:ext uri="{FF2B5EF4-FFF2-40B4-BE49-F238E27FC236}">
                    <a16:creationId xmlns:a16="http://schemas.microsoft.com/office/drawing/2014/main" id="{A329BE3E-9075-4E9D-905D-8B8FCBD87510}"/>
                  </a:ext>
                </a:extLst>
              </p:cNvPr>
              <p:cNvSpPr/>
              <p:nvPr/>
            </p:nvSpPr>
            <p:spPr bwMode="auto">
              <a:xfrm>
                <a:off x="9529256" y="2793996"/>
                <a:ext cx="2429116" cy="2631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416B62E-6FBE-46AC-AE7F-836CEE46BB76}"/>
                  </a:ext>
                </a:extLst>
              </p:cNvPr>
              <p:cNvSpPr/>
              <p:nvPr/>
            </p:nvSpPr>
            <p:spPr bwMode="auto">
              <a:xfrm>
                <a:off x="37906" y="2553407"/>
                <a:ext cx="3345838" cy="3940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3C3244B-AE59-461E-8AF8-02DD4AF446A0}"/>
                  </a:ext>
                </a:extLst>
              </p:cNvPr>
              <p:cNvSpPr/>
              <p:nvPr/>
            </p:nvSpPr>
            <p:spPr bwMode="auto">
              <a:xfrm>
                <a:off x="37906" y="3365975"/>
                <a:ext cx="3345838" cy="43087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9DC44458-1E3C-4905-A2D5-14DA50F568ED}"/>
                  </a:ext>
                </a:extLst>
              </p:cNvPr>
              <p:cNvSpPr/>
              <p:nvPr/>
            </p:nvSpPr>
            <p:spPr bwMode="auto">
              <a:xfrm>
                <a:off x="37906" y="4188188"/>
                <a:ext cx="3345838" cy="22126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0" name="Rectangle 19">
              <a:extLst>
                <a:ext uri="{FF2B5EF4-FFF2-40B4-BE49-F238E27FC236}">
                  <a16:creationId xmlns:a16="http://schemas.microsoft.com/office/drawing/2014/main" id="{CB49C1EA-91DE-4D7D-A8D9-82B30AC7F991}"/>
                </a:ext>
              </a:extLst>
            </p:cNvPr>
            <p:cNvSpPr/>
            <p:nvPr/>
          </p:nvSpPr>
          <p:spPr bwMode="auto">
            <a:xfrm>
              <a:off x="839361" y="3092571"/>
              <a:ext cx="321045" cy="2631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D0A8A06D-8660-4F64-9EC6-8FA813284C42}"/>
              </a:ext>
            </a:extLst>
          </p:cNvPr>
          <p:cNvSpPr txBox="1"/>
          <p:nvPr/>
        </p:nvSpPr>
        <p:spPr>
          <a:xfrm>
            <a:off x="509033" y="1410800"/>
            <a:ext cx="8705305" cy="600164"/>
          </a:xfrm>
          <a:prstGeom prst="rect">
            <a:avLst/>
          </a:prstGeom>
          <a:noFill/>
        </p:spPr>
        <p:txBody>
          <a:bodyPr wrap="square" numCol="2">
            <a:spAutoFit/>
          </a:bodyPr>
          <a:lstStyle/>
          <a:p>
            <a:r>
              <a:rPr lang="en-US" sz="1100">
                <a:latin typeface="+mj-lt"/>
              </a:rPr>
              <a:t>Fuel type</a:t>
            </a:r>
            <a:br>
              <a:rPr lang="en-US" sz="1100">
                <a:latin typeface="+mj-lt"/>
              </a:rPr>
            </a:br>
            <a:r>
              <a:rPr lang="en-US" sz="1100">
                <a:latin typeface="+mj-lt"/>
              </a:rPr>
              <a:t>Fuel use</a:t>
            </a:r>
            <a:br>
              <a:rPr lang="en-US" sz="1100">
                <a:latin typeface="+mj-lt"/>
              </a:rPr>
            </a:br>
            <a:r>
              <a:rPr lang="en-US" sz="1100">
                <a:latin typeface="+mj-lt"/>
              </a:rPr>
              <a:t>Distance traveled (for on road vehicles)</a:t>
            </a:r>
            <a:br>
              <a:rPr lang="en-US" sz="1100">
                <a:latin typeface="+mj-lt"/>
              </a:rPr>
            </a:br>
            <a:r>
              <a:rPr lang="en-US" sz="1100">
                <a:latin typeface="+mj-lt"/>
              </a:rPr>
              <a:t>Fuel economy (if either fuel use or distance traveled is unavailable)</a:t>
            </a:r>
            <a:br>
              <a:rPr lang="en-US" sz="1100">
                <a:latin typeface="+mj-lt"/>
              </a:rPr>
            </a:br>
            <a:r>
              <a:rPr lang="en-US" sz="1100">
                <a:latin typeface="+mj-lt"/>
              </a:rPr>
              <a:t>Vehicle type</a:t>
            </a:r>
            <a:br>
              <a:rPr lang="en-US" sz="1100">
                <a:latin typeface="+mj-lt"/>
              </a:rPr>
            </a:br>
            <a:r>
              <a:rPr lang="en-US" sz="1100">
                <a:latin typeface="+mj-lt"/>
              </a:rPr>
              <a:t>Emissions control technology and/or model year</a:t>
            </a:r>
          </a:p>
        </p:txBody>
      </p:sp>
      <p:pic>
        <p:nvPicPr>
          <p:cNvPr id="27" name="Graphic 26">
            <a:extLst>
              <a:ext uri="{FF2B5EF4-FFF2-40B4-BE49-F238E27FC236}">
                <a16:creationId xmlns:a16="http://schemas.microsoft.com/office/drawing/2014/main" id="{BA92597E-5FF3-43FB-A144-FAEEBB7E4492}"/>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9034" y="551154"/>
            <a:ext cx="651372" cy="651372"/>
          </a:xfrm>
          <a:prstGeom prst="rect">
            <a:avLst/>
          </a:prstGeom>
        </p:spPr>
      </p:pic>
      <p:cxnSp>
        <p:nvCxnSpPr>
          <p:cNvPr id="17" name="Straight Connector 16">
            <a:extLst>
              <a:ext uri="{FF2B5EF4-FFF2-40B4-BE49-F238E27FC236}">
                <a16:creationId xmlns:a16="http://schemas.microsoft.com/office/drawing/2014/main" id="{5DC6AC36-27AF-F81A-D9D6-A2A924CFA147}"/>
              </a:ext>
            </a:extLst>
          </p:cNvPr>
          <p:cNvCxnSpPr>
            <a:cxnSpLocks/>
          </p:cNvCxnSpPr>
          <p:nvPr/>
        </p:nvCxnSpPr>
        <p:spPr>
          <a:xfrm flipV="1">
            <a:off x="0" y="2865179"/>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C030A38-D7CD-0E1D-031B-05C2A4708E09}"/>
              </a:ext>
            </a:extLst>
          </p:cNvPr>
          <p:cNvSpPr/>
          <p:nvPr/>
        </p:nvSpPr>
        <p:spPr bwMode="auto">
          <a:xfrm>
            <a:off x="0" y="2412464"/>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515BA1E-8FC2-6F4B-0DAF-489EA9895EF6}"/>
              </a:ext>
            </a:extLst>
          </p:cNvPr>
          <p:cNvPicPr>
            <a:picLocks noChangeAspect="1"/>
          </p:cNvPicPr>
          <p:nvPr/>
        </p:nvPicPr>
        <p:blipFill>
          <a:blip r:embed="rId4"/>
          <a:stretch>
            <a:fillRect/>
          </a:stretch>
        </p:blipFill>
        <p:spPr>
          <a:xfrm>
            <a:off x="1683325" y="2969971"/>
            <a:ext cx="9332835" cy="3877266"/>
          </a:xfrm>
          <a:prstGeom prst="rect">
            <a:avLst/>
          </a:prstGeom>
        </p:spPr>
      </p:pic>
    </p:spTree>
    <p:extLst>
      <p:ext uri="{BB962C8B-B14F-4D97-AF65-F5344CB8AC3E}">
        <p14:creationId xmlns:p14="http://schemas.microsoft.com/office/powerpoint/2010/main" val="43778010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9488B-A0D1-AFF1-4380-BDA51F7AE6C4}"/>
              </a:ext>
            </a:extLst>
          </p:cNvPr>
          <p:cNvPicPr>
            <a:picLocks noChangeAspect="1"/>
          </p:cNvPicPr>
          <p:nvPr/>
        </p:nvPicPr>
        <p:blipFill>
          <a:blip r:embed="rId2"/>
          <a:stretch>
            <a:fillRect/>
          </a:stretch>
        </p:blipFill>
        <p:spPr>
          <a:xfrm>
            <a:off x="1160406" y="2043123"/>
            <a:ext cx="9651423" cy="4858298"/>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2" y="457200"/>
            <a:ext cx="3979148"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54262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803A72B-FA1D-4CF2-B7A1-5E5C135AE772}"/>
              </a:ext>
            </a:extLst>
          </p:cNvPr>
          <p:cNvSpPr/>
          <p:nvPr/>
        </p:nvSpPr>
        <p:spPr bwMode="auto">
          <a:xfrm>
            <a:off x="8561531" y="5103009"/>
            <a:ext cx="2114744" cy="1439584"/>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9" name="Connector: Elbow 18">
            <a:extLst>
              <a:ext uri="{FF2B5EF4-FFF2-40B4-BE49-F238E27FC236}">
                <a16:creationId xmlns:a16="http://schemas.microsoft.com/office/drawing/2014/main" id="{1897A474-7A78-484F-8C4F-F210F7A2ED88}"/>
              </a:ext>
            </a:extLst>
          </p:cNvPr>
          <p:cNvCxnSpPr>
            <a:cxnSpLocks/>
            <a:endCxn id="17" idx="1"/>
          </p:cNvCxnSpPr>
          <p:nvPr/>
        </p:nvCxnSpPr>
        <p:spPr>
          <a:xfrm>
            <a:off x="5874327" y="4682836"/>
            <a:ext cx="2687204" cy="1139965"/>
          </a:xfrm>
          <a:prstGeom prst="bentConnector3">
            <a:avLst/>
          </a:prstGeom>
          <a:ln w="19050">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388907" y="93391"/>
            <a:ext cx="2849571" cy="1954381"/>
          </a:xfrm>
          <a:prstGeom prst="rect">
            <a:avLst/>
          </a:prstGeom>
          <a:noFill/>
        </p:spPr>
        <p:txBody>
          <a:bodyPr wrap="square">
            <a:spAutoFit/>
          </a:bodyPr>
          <a:lstStyle/>
          <a:p>
            <a:r>
              <a:rPr lang="en-US" sz="1100">
                <a:solidFill>
                  <a:srgbClr val="0078D4"/>
                </a:solidFill>
                <a:latin typeface="+mj-lt"/>
              </a:rPr>
              <a:t>Condition</a:t>
            </a:r>
            <a:r>
              <a:rPr lang="en-US" sz="1100">
                <a:latin typeface="+mj-lt"/>
              </a:rPr>
              <a:t> can use Power </a:t>
            </a:r>
            <a:r>
              <a:rPr lang="en-US" sz="1100" err="1">
                <a:latin typeface="+mj-lt"/>
              </a:rPr>
              <a:t>Fx</a:t>
            </a:r>
            <a:r>
              <a:rPr lang="en-US" sz="1100">
                <a:latin typeface="+mj-lt"/>
              </a:rPr>
              <a:t> experience for a custom formula decision making using all entities and fields available across the solution</a:t>
            </a:r>
            <a:br>
              <a:rPr lang="en-US" sz="1100">
                <a:latin typeface="+mj-lt"/>
              </a:rPr>
            </a:br>
            <a:br>
              <a:rPr lang="en-US" sz="1100">
                <a:latin typeface="+mj-lt"/>
              </a:rPr>
            </a:br>
            <a:r>
              <a:rPr lang="en-US" sz="1100" b="1" i="0">
                <a:solidFill>
                  <a:srgbClr val="323130"/>
                </a:solidFill>
                <a:effectLst/>
                <a:latin typeface="Segoe UI" panose="020B0502040204020203" pitchFamily="34" charset="0"/>
              </a:rPr>
              <a:t>Power </a:t>
            </a:r>
            <a:r>
              <a:rPr lang="en-US" sz="1100" b="1" i="0" err="1">
                <a:solidFill>
                  <a:srgbClr val="323130"/>
                </a:solidFill>
                <a:effectLst/>
                <a:latin typeface="Segoe UI" panose="020B0502040204020203" pitchFamily="34" charset="0"/>
              </a:rPr>
              <a:t>Fx</a:t>
            </a:r>
            <a:r>
              <a:rPr lang="en-US" sz="1100" b="1" i="0">
                <a:solidFill>
                  <a:srgbClr val="323130"/>
                </a:solidFill>
                <a:effectLst/>
                <a:latin typeface="Segoe UI" panose="020B0502040204020203" pitchFamily="34" charset="0"/>
              </a:rPr>
              <a:t> </a:t>
            </a:r>
            <a:r>
              <a:rPr lang="en-US" sz="1100" b="0" i="0">
                <a:solidFill>
                  <a:srgbClr val="323130"/>
                </a:solidFill>
                <a:effectLst/>
                <a:latin typeface="Segoe UI" panose="020B0502040204020203" pitchFamily="34" charset="0"/>
              </a:rPr>
              <a:t>is a low-code human-friendly language used across the Power Platform which makes common programming tasks easy for business users or developers.</a:t>
            </a:r>
            <a:br>
              <a:rPr lang="en-US" sz="1100" b="0" i="0">
                <a:solidFill>
                  <a:srgbClr val="323130"/>
                </a:solidFill>
                <a:effectLst/>
                <a:latin typeface="Segoe UI" panose="020B0502040204020203" pitchFamily="34" charset="0"/>
              </a:rPr>
            </a:br>
            <a:r>
              <a:rPr lang="en-US" sz="1100">
                <a:hlinkClick r:id="rId3"/>
              </a:rPr>
              <a:t>Microsoft Power </a:t>
            </a:r>
            <a:r>
              <a:rPr lang="en-US" sz="1100" err="1">
                <a:hlinkClick r:id="rId3"/>
              </a:rPr>
              <a:t>Fx</a:t>
            </a:r>
            <a:r>
              <a:rPr lang="en-US" sz="1100">
                <a:hlinkClick r:id="rId3"/>
              </a:rPr>
              <a:t> overview - Power Platform | Microsoft Docs</a:t>
            </a:r>
            <a:endParaRPr lang="en-US" sz="1100">
              <a:latin typeface="+mj-lt"/>
            </a:endParaRPr>
          </a:p>
        </p:txBody>
      </p:sp>
      <p:sp>
        <p:nvSpPr>
          <p:cNvPr id="22" name="Rectangle 21">
            <a:extLst>
              <a:ext uri="{FF2B5EF4-FFF2-40B4-BE49-F238E27FC236}">
                <a16:creationId xmlns:a16="http://schemas.microsoft.com/office/drawing/2014/main" id="{3A4BEF44-741C-424F-8490-970B397516AA}"/>
              </a:ext>
            </a:extLst>
          </p:cNvPr>
          <p:cNvSpPr/>
          <p:nvPr/>
        </p:nvSpPr>
        <p:spPr bwMode="auto">
          <a:xfrm>
            <a:off x="9388907" y="952341"/>
            <a:ext cx="2765187" cy="1090782"/>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CA0217AD-022E-9F43-8154-6945D974C964}"/>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9034" y="551154"/>
            <a:ext cx="651372" cy="651372"/>
          </a:xfrm>
          <a:prstGeom prst="rect">
            <a:avLst/>
          </a:prstGeom>
        </p:spPr>
      </p:pic>
      <p:sp>
        <p:nvSpPr>
          <p:cNvPr id="26" name="TextBox 25">
            <a:extLst>
              <a:ext uri="{FF2B5EF4-FFF2-40B4-BE49-F238E27FC236}">
                <a16:creationId xmlns:a16="http://schemas.microsoft.com/office/drawing/2014/main" id="{B632B688-5E79-0743-BE89-443589EE035E}"/>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
        <p:nvSpPr>
          <p:cNvPr id="12" name="Rectangle 11">
            <a:extLst>
              <a:ext uri="{FF2B5EF4-FFF2-40B4-BE49-F238E27FC236}">
                <a16:creationId xmlns:a16="http://schemas.microsoft.com/office/drawing/2014/main" id="{0827B486-2AA8-DB93-95D0-543E9464E618}"/>
              </a:ext>
            </a:extLst>
          </p:cNvPr>
          <p:cNvSpPr/>
          <p:nvPr/>
        </p:nvSpPr>
        <p:spPr bwMode="auto">
          <a:xfrm>
            <a:off x="0" y="2093704"/>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906255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grpSp>
        <p:nvGrpSpPr>
          <p:cNvPr id="4" name="Group 3">
            <a:extLst>
              <a:ext uri="{FF2B5EF4-FFF2-40B4-BE49-F238E27FC236}">
                <a16:creationId xmlns:a16="http://schemas.microsoft.com/office/drawing/2014/main" id="{F0B397D3-D1CF-7284-6AC0-340E7CC6DCA8}"/>
              </a:ext>
            </a:extLst>
          </p:cNvPr>
          <p:cNvGrpSpPr/>
          <p:nvPr/>
        </p:nvGrpSpPr>
        <p:grpSpPr>
          <a:xfrm>
            <a:off x="3745499" y="1332066"/>
            <a:ext cx="7470853" cy="5096218"/>
            <a:chOff x="3478799" y="1255866"/>
            <a:chExt cx="7470853" cy="5096218"/>
          </a:xfrm>
        </p:grpSpPr>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
          <p:nvSpPr>
            <p:cNvPr id="3" name="TextBox 2">
              <a:extLst>
                <a:ext uri="{FF2B5EF4-FFF2-40B4-BE49-F238E27FC236}">
                  <a16:creationId xmlns:a16="http://schemas.microsoft.com/office/drawing/2014/main" id="{4C85472B-88B1-4228-9E99-39527CBD808D}"/>
                </a:ext>
              </a:extLst>
            </p:cNvPr>
            <p:cNvSpPr txBox="1"/>
            <p:nvPr/>
          </p:nvSpPr>
          <p:spPr>
            <a:xfrm>
              <a:off x="7971412" y="1807085"/>
              <a:ext cx="2978240" cy="492443"/>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latin typeface="+mj-lt"/>
                </a:rPr>
                <a:t>Foundational intelligence supports all scenarios</a:t>
              </a:r>
            </a:p>
          </p:txBody>
        </p:sp>
        <p:grpSp>
          <p:nvGrpSpPr>
            <p:cNvPr id="12" name="Group 11">
              <a:extLst>
                <a:ext uri="{FF2B5EF4-FFF2-40B4-BE49-F238E27FC236}">
                  <a16:creationId xmlns:a16="http://schemas.microsoft.com/office/drawing/2014/main" id="{38606EEE-79FC-4ACF-AE85-A216BD4EF641}"/>
                </a:ext>
              </a:extLst>
            </p:cNvPr>
            <p:cNvGrpSpPr/>
            <p:nvPr/>
          </p:nvGrpSpPr>
          <p:grpSpPr>
            <a:xfrm rot="21146256">
              <a:off x="3478799" y="1255866"/>
              <a:ext cx="5272723" cy="5096218"/>
              <a:chOff x="3344554" y="1158491"/>
              <a:chExt cx="5502894" cy="5318684"/>
            </a:xfrm>
            <a:solidFill>
              <a:schemeClr val="accent1">
                <a:lumMod val="40000"/>
                <a:lumOff val="60000"/>
              </a:schemeClr>
            </a:solidFill>
          </p:grpSpPr>
          <p:sp>
            <p:nvSpPr>
              <p:cNvPr id="54" name="Freeform: Shape 53">
                <a:extLst>
                  <a:ext uri="{FF2B5EF4-FFF2-40B4-BE49-F238E27FC236}">
                    <a16:creationId xmlns:a16="http://schemas.microsoft.com/office/drawing/2014/main" id="{EA5D37C4-81C5-4D95-A239-C24E48EDE0A9}"/>
                  </a:ext>
                </a:extLst>
              </p:cNvPr>
              <p:cNvSpPr/>
              <p:nvPr/>
            </p:nvSpPr>
            <p:spPr bwMode="auto">
              <a:xfrm>
                <a:off x="3344554" y="1158491"/>
                <a:ext cx="5502894" cy="5318684"/>
              </a:xfrm>
              <a:custGeom>
                <a:avLst/>
                <a:gdLst>
                  <a:gd name="connsiteX0" fmla="*/ 2751447 w 5502894"/>
                  <a:gd name="connsiteY0" fmla="*/ 0 h 5318684"/>
                  <a:gd name="connsiteX1" fmla="*/ 4501623 w 5502894"/>
                  <a:gd name="connsiteY1" fmla="*/ 607264 h 5318684"/>
                  <a:gd name="connsiteX2" fmla="*/ 4507795 w 5502894"/>
                  <a:gd name="connsiteY2" fmla="*/ 612685 h 5318684"/>
                  <a:gd name="connsiteX3" fmla="*/ 4430594 w 5502894"/>
                  <a:gd name="connsiteY3" fmla="*/ 667017 h 5318684"/>
                  <a:gd name="connsiteX4" fmla="*/ 4239373 w 5502894"/>
                  <a:gd name="connsiteY4" fmla="*/ 528973 h 5318684"/>
                  <a:gd name="connsiteX5" fmla="*/ 2751447 w 5502894"/>
                  <a:gd name="connsiteY5" fmla="*/ 90205 h 5318684"/>
                  <a:gd name="connsiteX6" fmla="*/ 90205 w 5502894"/>
                  <a:gd name="connsiteY6" fmla="*/ 2659342 h 5318684"/>
                  <a:gd name="connsiteX7" fmla="*/ 2751447 w 5502894"/>
                  <a:gd name="connsiteY7" fmla="*/ 5228479 h 5318684"/>
                  <a:gd name="connsiteX8" fmla="*/ 5412689 w 5502894"/>
                  <a:gd name="connsiteY8" fmla="*/ 2659342 h 5318684"/>
                  <a:gd name="connsiteX9" fmla="*/ 5293045 w 5502894"/>
                  <a:gd name="connsiteY9" fmla="*/ 1895359 h 5318684"/>
                  <a:gd name="connsiteX10" fmla="*/ 5267276 w 5502894"/>
                  <a:gd name="connsiteY10" fmla="*/ 1827390 h 5318684"/>
                  <a:gd name="connsiteX11" fmla="*/ 5343342 w 5502894"/>
                  <a:gd name="connsiteY11" fmla="*/ 1773858 h 5318684"/>
                  <a:gd name="connsiteX12" fmla="*/ 5379194 w 5502894"/>
                  <a:gd name="connsiteY12" fmla="*/ 1868535 h 5318684"/>
                  <a:gd name="connsiteX13" fmla="*/ 5502894 w 5502894"/>
                  <a:gd name="connsiteY13" fmla="*/ 2659342 h 5318684"/>
                  <a:gd name="connsiteX14" fmla="*/ 2751447 w 5502894"/>
                  <a:gd name="connsiteY14" fmla="*/ 5318684 h 5318684"/>
                  <a:gd name="connsiteX15" fmla="*/ 0 w 5502894"/>
                  <a:gd name="connsiteY15" fmla="*/ 2659342 h 5318684"/>
                  <a:gd name="connsiteX16" fmla="*/ 2751447 w 5502894"/>
                  <a:gd name="connsiteY16" fmla="*/ 0 h 531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894" h="5318684">
                    <a:moveTo>
                      <a:pt x="2751447" y="0"/>
                    </a:moveTo>
                    <a:cubicBezTo>
                      <a:pt x="3416264" y="0"/>
                      <a:pt x="4026011" y="227894"/>
                      <a:pt x="4501623" y="607264"/>
                    </a:cubicBezTo>
                    <a:lnTo>
                      <a:pt x="4507795" y="612685"/>
                    </a:lnTo>
                    <a:lnTo>
                      <a:pt x="4430594" y="667017"/>
                    </a:lnTo>
                    <a:lnTo>
                      <a:pt x="4239373" y="528973"/>
                    </a:lnTo>
                    <a:cubicBezTo>
                      <a:pt x="3814636" y="251958"/>
                      <a:pt x="3302608" y="90205"/>
                      <a:pt x="2751447" y="90205"/>
                    </a:cubicBezTo>
                    <a:cubicBezTo>
                      <a:pt x="1281684" y="90205"/>
                      <a:pt x="90205" y="1240447"/>
                      <a:pt x="90205" y="2659342"/>
                    </a:cubicBezTo>
                    <a:cubicBezTo>
                      <a:pt x="90205" y="4078237"/>
                      <a:pt x="1281684" y="5228479"/>
                      <a:pt x="2751447" y="5228479"/>
                    </a:cubicBezTo>
                    <a:cubicBezTo>
                      <a:pt x="4221210" y="5228479"/>
                      <a:pt x="5412689" y="4078237"/>
                      <a:pt x="5412689" y="2659342"/>
                    </a:cubicBezTo>
                    <a:cubicBezTo>
                      <a:pt x="5412689" y="2393299"/>
                      <a:pt x="5370801" y="2136701"/>
                      <a:pt x="5293045" y="1895359"/>
                    </a:cubicBezTo>
                    <a:lnTo>
                      <a:pt x="5267276" y="1827390"/>
                    </a:lnTo>
                    <a:lnTo>
                      <a:pt x="5343342" y="1773858"/>
                    </a:lnTo>
                    <a:lnTo>
                      <a:pt x="5379194" y="1868535"/>
                    </a:lnTo>
                    <a:cubicBezTo>
                      <a:pt x="5459586" y="2118351"/>
                      <a:pt x="5502894" y="2383958"/>
                      <a:pt x="5502894" y="2659342"/>
                    </a:cubicBezTo>
                    <a:cubicBezTo>
                      <a:pt x="5502894" y="4128056"/>
                      <a:pt x="4271029" y="5318684"/>
                      <a:pt x="2751447" y="5318684"/>
                    </a:cubicBezTo>
                    <a:cubicBezTo>
                      <a:pt x="1231865" y="5318684"/>
                      <a:pt x="0" y="4128056"/>
                      <a:pt x="0" y="2659342"/>
                    </a:cubicBezTo>
                    <a:cubicBezTo>
                      <a:pt x="0" y="1190628"/>
                      <a:pt x="1231865" y="0"/>
                      <a:pt x="27514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a:extLst>
                  <a:ext uri="{FF2B5EF4-FFF2-40B4-BE49-F238E27FC236}">
                    <a16:creationId xmlns:a16="http://schemas.microsoft.com/office/drawing/2014/main" id="{08F09711-6361-4FA5-A086-30310863F77C}"/>
                  </a:ext>
                </a:extLst>
              </p:cNvPr>
              <p:cNvSpPr/>
              <p:nvPr/>
            </p:nvSpPr>
            <p:spPr bwMode="auto">
              <a:xfrm rot="8004217">
                <a:off x="7699157" y="1725387"/>
                <a:ext cx="303947" cy="2719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5255862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85619B-6ADD-D2BD-B1E7-224AD2A8228A}"/>
              </a:ext>
            </a:extLst>
          </p:cNvPr>
          <p:cNvPicPr>
            <a:picLocks noChangeAspect="1"/>
          </p:cNvPicPr>
          <p:nvPr/>
        </p:nvPicPr>
        <p:blipFill>
          <a:blip r:embed="rId2"/>
          <a:stretch>
            <a:fillRect/>
          </a:stretch>
        </p:blipFill>
        <p:spPr>
          <a:xfrm>
            <a:off x="0" y="2185108"/>
            <a:ext cx="12192000" cy="4672892"/>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1"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630229"/>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407861" y="1395419"/>
            <a:ext cx="2849571" cy="769441"/>
          </a:xfrm>
          <a:prstGeom prst="rect">
            <a:avLst/>
          </a:prstGeom>
          <a:noFill/>
        </p:spPr>
        <p:txBody>
          <a:bodyPr wrap="square">
            <a:spAutoFit/>
          </a:bodyPr>
          <a:lstStyle/>
          <a:p>
            <a:r>
              <a:rPr lang="en-US" sz="1100">
                <a:solidFill>
                  <a:srgbClr val="0078D4"/>
                </a:solidFill>
                <a:latin typeface="+mj-lt"/>
              </a:rPr>
              <a:t>Report</a:t>
            </a:r>
            <a:r>
              <a:rPr lang="en-US" sz="1100">
                <a:latin typeface="+mj-lt"/>
              </a:rPr>
              <a:t> will calculate the emissions based on the fuel consumed multiplied for the fuel type emission factor using the EPA library.</a:t>
            </a:r>
          </a:p>
        </p:txBody>
      </p:sp>
      <p:grpSp>
        <p:nvGrpSpPr>
          <p:cNvPr id="3" name="Group 2">
            <a:extLst>
              <a:ext uri="{FF2B5EF4-FFF2-40B4-BE49-F238E27FC236}">
                <a16:creationId xmlns:a16="http://schemas.microsoft.com/office/drawing/2014/main" id="{1BEE76D7-2486-4E69-9025-F2356345E2D0}"/>
              </a:ext>
            </a:extLst>
          </p:cNvPr>
          <p:cNvGrpSpPr/>
          <p:nvPr/>
        </p:nvGrpSpPr>
        <p:grpSpPr>
          <a:xfrm>
            <a:off x="9286633" y="4696731"/>
            <a:ext cx="420017" cy="1615169"/>
            <a:chOff x="9153283" y="4599259"/>
            <a:chExt cx="420017" cy="1615169"/>
          </a:xfrm>
        </p:grpSpPr>
        <p:grpSp>
          <p:nvGrpSpPr>
            <p:cNvPr id="27" name="Group 26">
              <a:extLst>
                <a:ext uri="{FF2B5EF4-FFF2-40B4-BE49-F238E27FC236}">
                  <a16:creationId xmlns:a16="http://schemas.microsoft.com/office/drawing/2014/main" id="{2A4AA7FB-2E05-420F-8BEE-EC11EAB35D3F}"/>
                </a:ext>
              </a:extLst>
            </p:cNvPr>
            <p:cNvGrpSpPr/>
            <p:nvPr/>
          </p:nvGrpSpPr>
          <p:grpSpPr>
            <a:xfrm>
              <a:off x="9169361" y="4599259"/>
              <a:ext cx="397995" cy="157655"/>
              <a:chOff x="3941839" y="4749924"/>
              <a:chExt cx="397995" cy="157655"/>
            </a:xfrm>
          </p:grpSpPr>
          <p:cxnSp>
            <p:nvCxnSpPr>
              <p:cNvPr id="28" name="Straight Arrow Connector 27">
                <a:extLst>
                  <a:ext uri="{FF2B5EF4-FFF2-40B4-BE49-F238E27FC236}">
                    <a16:creationId xmlns:a16="http://schemas.microsoft.com/office/drawing/2014/main" id="{D3D32B22-3095-4608-A780-F240F9BFB7D5}"/>
                  </a:ext>
                </a:extLst>
              </p:cNvPr>
              <p:cNvCxnSpPr>
                <a:cxnSpLocks/>
              </p:cNvCxnSpPr>
              <p:nvPr/>
            </p:nvCxnSpPr>
            <p:spPr>
              <a:xfrm>
                <a:off x="39638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76D938BE-1DD0-41B3-8C9F-A35161B14F72}"/>
                  </a:ext>
                </a:extLst>
              </p:cNvPr>
              <p:cNvSpPr/>
              <p:nvPr/>
            </p:nvSpPr>
            <p:spPr bwMode="auto">
              <a:xfrm>
                <a:off x="39418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11547A2D-C7B7-4020-ADDC-542E5E9934B1}"/>
                </a:ext>
              </a:extLst>
            </p:cNvPr>
            <p:cNvGrpSpPr/>
            <p:nvPr/>
          </p:nvGrpSpPr>
          <p:grpSpPr>
            <a:xfrm>
              <a:off x="9153283" y="5104491"/>
              <a:ext cx="397995" cy="157655"/>
              <a:chOff x="3903739" y="4749924"/>
              <a:chExt cx="397995" cy="157655"/>
            </a:xfrm>
          </p:grpSpPr>
          <p:cxnSp>
            <p:nvCxnSpPr>
              <p:cNvPr id="32" name="Straight Arrow Connector 31">
                <a:extLst>
                  <a:ext uri="{FF2B5EF4-FFF2-40B4-BE49-F238E27FC236}">
                    <a16:creationId xmlns:a16="http://schemas.microsoft.com/office/drawing/2014/main" id="{8CDFE43B-22BA-4DC0-98DF-E2C733EAFFA6}"/>
                  </a:ext>
                </a:extLst>
              </p:cNvPr>
              <p:cNvCxnSpPr>
                <a:cxnSpLocks/>
              </p:cNvCxnSpPr>
              <p:nvPr/>
            </p:nvCxnSpPr>
            <p:spPr>
              <a:xfrm>
                <a:off x="39257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EDD71DD3-989B-46E0-9B96-FC1919F0B9A5}"/>
                  </a:ext>
                </a:extLst>
              </p:cNvPr>
              <p:cNvSpPr/>
              <p:nvPr/>
            </p:nvSpPr>
            <p:spPr bwMode="auto">
              <a:xfrm>
                <a:off x="39037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E7B5C89-A16B-4BF0-AD2D-BF6E0F852A75}"/>
                </a:ext>
              </a:extLst>
            </p:cNvPr>
            <p:cNvGrpSpPr/>
            <p:nvPr/>
          </p:nvGrpSpPr>
          <p:grpSpPr>
            <a:xfrm>
              <a:off x="9175305" y="5591002"/>
              <a:ext cx="397995" cy="157655"/>
              <a:chOff x="3903739" y="4749924"/>
              <a:chExt cx="397995" cy="157655"/>
            </a:xfrm>
          </p:grpSpPr>
          <p:cxnSp>
            <p:nvCxnSpPr>
              <p:cNvPr id="35" name="Straight Arrow Connector 34">
                <a:extLst>
                  <a:ext uri="{FF2B5EF4-FFF2-40B4-BE49-F238E27FC236}">
                    <a16:creationId xmlns:a16="http://schemas.microsoft.com/office/drawing/2014/main" id="{03CBAFC6-B67C-4265-8C3C-2C9F260F016F}"/>
                  </a:ext>
                </a:extLst>
              </p:cNvPr>
              <p:cNvCxnSpPr>
                <a:cxnSpLocks/>
              </p:cNvCxnSpPr>
              <p:nvPr/>
            </p:nvCxnSpPr>
            <p:spPr>
              <a:xfrm>
                <a:off x="39257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DBCC0E4F-857B-4A68-A216-D3E89B5638F8}"/>
                  </a:ext>
                </a:extLst>
              </p:cNvPr>
              <p:cNvSpPr/>
              <p:nvPr/>
            </p:nvSpPr>
            <p:spPr bwMode="auto">
              <a:xfrm>
                <a:off x="39037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02395E2-49F0-4A97-BB58-BBA98CB98138}"/>
                </a:ext>
              </a:extLst>
            </p:cNvPr>
            <p:cNvGrpSpPr/>
            <p:nvPr/>
          </p:nvGrpSpPr>
          <p:grpSpPr>
            <a:xfrm>
              <a:off x="9164293" y="6056773"/>
              <a:ext cx="397995" cy="157655"/>
              <a:chOff x="3903739" y="4661024"/>
              <a:chExt cx="397995" cy="157655"/>
            </a:xfrm>
          </p:grpSpPr>
          <p:cxnSp>
            <p:nvCxnSpPr>
              <p:cNvPr id="38" name="Straight Arrow Connector 37">
                <a:extLst>
                  <a:ext uri="{FF2B5EF4-FFF2-40B4-BE49-F238E27FC236}">
                    <a16:creationId xmlns:a16="http://schemas.microsoft.com/office/drawing/2014/main" id="{3B6C1151-C679-4718-99E0-163ACAA4D003}"/>
                  </a:ext>
                </a:extLst>
              </p:cNvPr>
              <p:cNvCxnSpPr>
                <a:cxnSpLocks/>
              </p:cNvCxnSpPr>
              <p:nvPr/>
            </p:nvCxnSpPr>
            <p:spPr>
              <a:xfrm>
                <a:off x="3925761" y="47398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Oval 38">
                <a:extLst>
                  <a:ext uri="{FF2B5EF4-FFF2-40B4-BE49-F238E27FC236}">
                    <a16:creationId xmlns:a16="http://schemas.microsoft.com/office/drawing/2014/main" id="{2DAD7004-6D00-4575-9225-5EACFE824BDB}"/>
                  </a:ext>
                </a:extLst>
              </p:cNvPr>
              <p:cNvSpPr/>
              <p:nvPr/>
            </p:nvSpPr>
            <p:spPr bwMode="auto">
              <a:xfrm>
                <a:off x="3903739" y="46610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1" name="Graphic 40">
            <a:extLst>
              <a:ext uri="{FF2B5EF4-FFF2-40B4-BE49-F238E27FC236}">
                <a16:creationId xmlns:a16="http://schemas.microsoft.com/office/drawing/2014/main" id="{6FBAE0C5-5994-5243-BA49-1EC8BCF23BC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9034" y="551154"/>
            <a:ext cx="651372" cy="651372"/>
          </a:xfrm>
          <a:prstGeom prst="rect">
            <a:avLst/>
          </a:prstGeom>
        </p:spPr>
      </p:pic>
      <p:sp>
        <p:nvSpPr>
          <p:cNvPr id="42" name="TextBox 41">
            <a:extLst>
              <a:ext uri="{FF2B5EF4-FFF2-40B4-BE49-F238E27FC236}">
                <a16:creationId xmlns:a16="http://schemas.microsoft.com/office/drawing/2014/main" id="{FD808B90-78C4-024B-8464-79890E616850}"/>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
        <p:nvSpPr>
          <p:cNvPr id="17" name="Rectangle 16">
            <a:extLst>
              <a:ext uri="{FF2B5EF4-FFF2-40B4-BE49-F238E27FC236}">
                <a16:creationId xmlns:a16="http://schemas.microsoft.com/office/drawing/2014/main" id="{0BE4DA80-D39D-6ADF-5A90-4A98A34E4E4B}"/>
              </a:ext>
            </a:extLst>
          </p:cNvPr>
          <p:cNvSpPr/>
          <p:nvPr/>
        </p:nvSpPr>
        <p:spPr bwMode="auto">
          <a:xfrm>
            <a:off x="0" y="2166391"/>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426361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FB61892-3A8E-363A-4A18-75DC6BF7D9DF}"/>
              </a:ext>
            </a:extLst>
          </p:cNvPr>
          <p:cNvPicPr>
            <a:picLocks noChangeAspect="1"/>
          </p:cNvPicPr>
          <p:nvPr/>
        </p:nvPicPr>
        <p:blipFill>
          <a:blip r:embed="rId2"/>
          <a:stretch>
            <a:fillRect/>
          </a:stretch>
        </p:blipFill>
        <p:spPr>
          <a:xfrm>
            <a:off x="0" y="2589106"/>
            <a:ext cx="12192000" cy="4225709"/>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1"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28751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407861" y="1395419"/>
            <a:ext cx="2849571" cy="769441"/>
          </a:xfrm>
          <a:prstGeom prst="rect">
            <a:avLst/>
          </a:prstGeom>
          <a:noFill/>
        </p:spPr>
        <p:txBody>
          <a:bodyPr wrap="square">
            <a:spAutoFit/>
          </a:bodyPr>
          <a:lstStyle/>
          <a:p>
            <a:r>
              <a:rPr lang="en-US" sz="1100">
                <a:solidFill>
                  <a:srgbClr val="0078D4"/>
                </a:solidFill>
                <a:latin typeface="+mj-lt"/>
              </a:rPr>
              <a:t>Report</a:t>
            </a:r>
            <a:r>
              <a:rPr lang="en-US" sz="1100">
                <a:latin typeface="+mj-lt"/>
              </a:rPr>
              <a:t> will calculate the emissions based on the fuel consumed multiplied for the fuel type emission factor using the EPA library.</a:t>
            </a:r>
          </a:p>
        </p:txBody>
      </p:sp>
      <p:grpSp>
        <p:nvGrpSpPr>
          <p:cNvPr id="3" name="Group 2">
            <a:extLst>
              <a:ext uri="{FF2B5EF4-FFF2-40B4-BE49-F238E27FC236}">
                <a16:creationId xmlns:a16="http://schemas.microsoft.com/office/drawing/2014/main" id="{BDE84088-5D2C-42DF-99B3-F6A5F66B05CE}"/>
              </a:ext>
            </a:extLst>
          </p:cNvPr>
          <p:cNvGrpSpPr/>
          <p:nvPr/>
        </p:nvGrpSpPr>
        <p:grpSpPr>
          <a:xfrm>
            <a:off x="9407283" y="4701961"/>
            <a:ext cx="2714868" cy="1594670"/>
            <a:chOff x="9153283" y="4587661"/>
            <a:chExt cx="2714868" cy="1594670"/>
          </a:xfrm>
        </p:grpSpPr>
        <p:grpSp>
          <p:nvGrpSpPr>
            <p:cNvPr id="17" name="Group 16">
              <a:extLst>
                <a:ext uri="{FF2B5EF4-FFF2-40B4-BE49-F238E27FC236}">
                  <a16:creationId xmlns:a16="http://schemas.microsoft.com/office/drawing/2014/main" id="{EECCFE7D-CCA8-4DFE-943D-76587E5DCA3D}"/>
                </a:ext>
              </a:extLst>
            </p:cNvPr>
            <p:cNvGrpSpPr/>
            <p:nvPr/>
          </p:nvGrpSpPr>
          <p:grpSpPr>
            <a:xfrm>
              <a:off x="9153283" y="4615865"/>
              <a:ext cx="420017" cy="1566466"/>
              <a:chOff x="9153283" y="4615865"/>
              <a:chExt cx="420017" cy="1566466"/>
            </a:xfrm>
          </p:grpSpPr>
          <p:grpSp>
            <p:nvGrpSpPr>
              <p:cNvPr id="27" name="Group 26">
                <a:extLst>
                  <a:ext uri="{FF2B5EF4-FFF2-40B4-BE49-F238E27FC236}">
                    <a16:creationId xmlns:a16="http://schemas.microsoft.com/office/drawing/2014/main" id="{2A4AA7FB-2E05-420F-8BEE-EC11EAB35D3F}"/>
                  </a:ext>
                </a:extLst>
              </p:cNvPr>
              <p:cNvGrpSpPr/>
              <p:nvPr/>
            </p:nvGrpSpPr>
            <p:grpSpPr>
              <a:xfrm>
                <a:off x="9153283" y="4615865"/>
                <a:ext cx="397995" cy="157655"/>
                <a:chOff x="3925761" y="4766530"/>
                <a:chExt cx="397995" cy="157655"/>
              </a:xfrm>
            </p:grpSpPr>
            <p:cxnSp>
              <p:nvCxnSpPr>
                <p:cNvPr id="28" name="Straight Arrow Connector 27">
                  <a:extLst>
                    <a:ext uri="{FF2B5EF4-FFF2-40B4-BE49-F238E27FC236}">
                      <a16:creationId xmlns:a16="http://schemas.microsoft.com/office/drawing/2014/main" id="{D3D32B22-3095-4608-A780-F240F9BFB7D5}"/>
                    </a:ext>
                  </a:extLst>
                </p:cNvPr>
                <p:cNvCxnSpPr>
                  <a:cxnSpLocks/>
                </p:cNvCxnSpPr>
                <p:nvPr/>
              </p:nvCxnSpPr>
              <p:spPr>
                <a:xfrm>
                  <a:off x="3947783" y="4845358"/>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76D938BE-1DD0-41B3-8C9F-A35161B14F72}"/>
                    </a:ext>
                  </a:extLst>
                </p:cNvPr>
                <p:cNvSpPr/>
                <p:nvPr/>
              </p:nvSpPr>
              <p:spPr bwMode="auto">
                <a:xfrm>
                  <a:off x="3925761" y="4766530"/>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11547A2D-C7B7-4020-ADDC-542E5E9934B1}"/>
                  </a:ext>
                </a:extLst>
              </p:cNvPr>
              <p:cNvGrpSpPr/>
              <p:nvPr/>
            </p:nvGrpSpPr>
            <p:grpSpPr>
              <a:xfrm>
                <a:off x="9153283" y="5104491"/>
                <a:ext cx="397995" cy="157655"/>
                <a:chOff x="3903739" y="4749924"/>
                <a:chExt cx="397995" cy="157655"/>
              </a:xfrm>
            </p:grpSpPr>
            <p:cxnSp>
              <p:nvCxnSpPr>
                <p:cNvPr id="32" name="Straight Arrow Connector 31">
                  <a:extLst>
                    <a:ext uri="{FF2B5EF4-FFF2-40B4-BE49-F238E27FC236}">
                      <a16:creationId xmlns:a16="http://schemas.microsoft.com/office/drawing/2014/main" id="{8CDFE43B-22BA-4DC0-98DF-E2C733EAFFA6}"/>
                    </a:ext>
                  </a:extLst>
                </p:cNvPr>
                <p:cNvCxnSpPr>
                  <a:cxnSpLocks/>
                </p:cNvCxnSpPr>
                <p:nvPr/>
              </p:nvCxnSpPr>
              <p:spPr>
                <a:xfrm>
                  <a:off x="3925761" y="4828752"/>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EDD71DD3-989B-46E0-9B96-FC1919F0B9A5}"/>
                    </a:ext>
                  </a:extLst>
                </p:cNvPr>
                <p:cNvSpPr/>
                <p:nvPr/>
              </p:nvSpPr>
              <p:spPr bwMode="auto">
                <a:xfrm>
                  <a:off x="39037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E7B5C89-A16B-4BF0-AD2D-BF6E0F852A75}"/>
                  </a:ext>
                </a:extLst>
              </p:cNvPr>
              <p:cNvGrpSpPr/>
              <p:nvPr/>
            </p:nvGrpSpPr>
            <p:grpSpPr>
              <a:xfrm>
                <a:off x="9175305" y="5591002"/>
                <a:ext cx="397995" cy="157655"/>
                <a:chOff x="3903739" y="4749924"/>
                <a:chExt cx="397995" cy="157655"/>
              </a:xfrm>
            </p:grpSpPr>
            <p:cxnSp>
              <p:nvCxnSpPr>
                <p:cNvPr id="35" name="Straight Arrow Connector 34">
                  <a:extLst>
                    <a:ext uri="{FF2B5EF4-FFF2-40B4-BE49-F238E27FC236}">
                      <a16:creationId xmlns:a16="http://schemas.microsoft.com/office/drawing/2014/main" id="{03CBAFC6-B67C-4265-8C3C-2C9F260F016F}"/>
                    </a:ext>
                  </a:extLst>
                </p:cNvPr>
                <p:cNvCxnSpPr>
                  <a:cxnSpLocks/>
                </p:cNvCxnSpPr>
                <p:nvPr/>
              </p:nvCxnSpPr>
              <p:spPr>
                <a:xfrm>
                  <a:off x="39257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DBCC0E4F-857B-4A68-A216-D3E89B5638F8}"/>
                    </a:ext>
                  </a:extLst>
                </p:cNvPr>
                <p:cNvSpPr/>
                <p:nvPr/>
              </p:nvSpPr>
              <p:spPr bwMode="auto">
                <a:xfrm>
                  <a:off x="39037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02395E2-49F0-4A97-BB58-BBA98CB98138}"/>
                  </a:ext>
                </a:extLst>
              </p:cNvPr>
              <p:cNvGrpSpPr/>
              <p:nvPr/>
            </p:nvGrpSpPr>
            <p:grpSpPr>
              <a:xfrm>
                <a:off x="9168498" y="6024676"/>
                <a:ext cx="397995" cy="157655"/>
                <a:chOff x="3907944" y="4628927"/>
                <a:chExt cx="397995" cy="157655"/>
              </a:xfrm>
            </p:grpSpPr>
            <p:cxnSp>
              <p:nvCxnSpPr>
                <p:cNvPr id="38" name="Straight Arrow Connector 37">
                  <a:extLst>
                    <a:ext uri="{FF2B5EF4-FFF2-40B4-BE49-F238E27FC236}">
                      <a16:creationId xmlns:a16="http://schemas.microsoft.com/office/drawing/2014/main" id="{3B6C1151-C679-4718-99E0-163ACAA4D003}"/>
                    </a:ext>
                  </a:extLst>
                </p:cNvPr>
                <p:cNvCxnSpPr>
                  <a:cxnSpLocks/>
                </p:cNvCxnSpPr>
                <p:nvPr/>
              </p:nvCxnSpPr>
              <p:spPr>
                <a:xfrm>
                  <a:off x="3929966" y="4707755"/>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Oval 38">
                  <a:extLst>
                    <a:ext uri="{FF2B5EF4-FFF2-40B4-BE49-F238E27FC236}">
                      <a16:creationId xmlns:a16="http://schemas.microsoft.com/office/drawing/2014/main" id="{2DAD7004-6D00-4575-9225-5EACFE824BDB}"/>
                    </a:ext>
                  </a:extLst>
                </p:cNvPr>
                <p:cNvSpPr/>
                <p:nvPr/>
              </p:nvSpPr>
              <p:spPr bwMode="auto">
                <a:xfrm>
                  <a:off x="3907944" y="4628927"/>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9" name="Rectangle 18">
              <a:extLst>
                <a:ext uri="{FF2B5EF4-FFF2-40B4-BE49-F238E27FC236}">
                  <a16:creationId xmlns:a16="http://schemas.microsoft.com/office/drawing/2014/main" id="{BD502C8B-F475-42F0-8435-0C61B1DF3DBE}"/>
                </a:ext>
              </a:extLst>
            </p:cNvPr>
            <p:cNvSpPr/>
            <p:nvPr/>
          </p:nvSpPr>
          <p:spPr bwMode="auto">
            <a:xfrm>
              <a:off x="9573300" y="4587661"/>
              <a:ext cx="2294850" cy="221177"/>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F9861F6C-4EB6-402F-ABDF-1E6569924797}"/>
                </a:ext>
              </a:extLst>
            </p:cNvPr>
            <p:cNvSpPr/>
            <p:nvPr/>
          </p:nvSpPr>
          <p:spPr bwMode="auto">
            <a:xfrm>
              <a:off x="9573301" y="5051754"/>
              <a:ext cx="2294850" cy="221179"/>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41" name="Graphic 40">
            <a:extLst>
              <a:ext uri="{FF2B5EF4-FFF2-40B4-BE49-F238E27FC236}">
                <a16:creationId xmlns:a16="http://schemas.microsoft.com/office/drawing/2014/main" id="{1DADBB4F-767B-764C-B8E3-A2D14B7ACB5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9034" y="551154"/>
            <a:ext cx="651372" cy="651372"/>
          </a:xfrm>
          <a:prstGeom prst="rect">
            <a:avLst/>
          </a:prstGeom>
        </p:spPr>
      </p:pic>
      <p:sp>
        <p:nvSpPr>
          <p:cNvPr id="42" name="TextBox 41">
            <a:extLst>
              <a:ext uri="{FF2B5EF4-FFF2-40B4-BE49-F238E27FC236}">
                <a16:creationId xmlns:a16="http://schemas.microsoft.com/office/drawing/2014/main" id="{6CA13665-CF71-E445-9D04-42AF83D4F4EE}"/>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Tree>
    <p:extLst>
      <p:ext uri="{BB962C8B-B14F-4D97-AF65-F5344CB8AC3E}">
        <p14:creationId xmlns:p14="http://schemas.microsoft.com/office/powerpoint/2010/main" val="131783402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4EEDAB-6867-C494-6A3F-8647C0658140}"/>
              </a:ext>
            </a:extLst>
          </p:cNvPr>
          <p:cNvPicPr>
            <a:picLocks noChangeAspect="1"/>
          </p:cNvPicPr>
          <p:nvPr/>
        </p:nvPicPr>
        <p:blipFill>
          <a:blip r:embed="rId2"/>
          <a:stretch>
            <a:fillRect/>
          </a:stretch>
        </p:blipFill>
        <p:spPr>
          <a:xfrm>
            <a:off x="0" y="2163228"/>
            <a:ext cx="12192000" cy="4672892"/>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1"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12508" y="259428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407861" y="1395419"/>
            <a:ext cx="2849571" cy="769441"/>
          </a:xfrm>
          <a:prstGeom prst="rect">
            <a:avLst/>
          </a:prstGeom>
          <a:noFill/>
        </p:spPr>
        <p:txBody>
          <a:bodyPr wrap="square">
            <a:spAutoFit/>
          </a:bodyPr>
          <a:lstStyle/>
          <a:p>
            <a:r>
              <a:rPr lang="en-US" sz="1100">
                <a:solidFill>
                  <a:srgbClr val="0078D4"/>
                </a:solidFill>
                <a:latin typeface="+mj-lt"/>
              </a:rPr>
              <a:t>Report</a:t>
            </a:r>
            <a:r>
              <a:rPr lang="en-US" sz="1100">
                <a:latin typeface="+mj-lt"/>
              </a:rPr>
              <a:t> will calculate the emissions based on the fuel consumed multiplied for the fuel type emission factor using the EPA library.</a:t>
            </a:r>
          </a:p>
        </p:txBody>
      </p:sp>
      <p:grpSp>
        <p:nvGrpSpPr>
          <p:cNvPr id="3" name="Group 2">
            <a:extLst>
              <a:ext uri="{FF2B5EF4-FFF2-40B4-BE49-F238E27FC236}">
                <a16:creationId xmlns:a16="http://schemas.microsoft.com/office/drawing/2014/main" id="{B262CEA8-DF90-42EE-BABE-10729D5F3383}"/>
              </a:ext>
            </a:extLst>
          </p:cNvPr>
          <p:cNvGrpSpPr/>
          <p:nvPr/>
        </p:nvGrpSpPr>
        <p:grpSpPr>
          <a:xfrm>
            <a:off x="9425234" y="4684165"/>
            <a:ext cx="2677868" cy="1577193"/>
            <a:chOff x="9153283" y="4548335"/>
            <a:chExt cx="2677868" cy="1577193"/>
          </a:xfrm>
        </p:grpSpPr>
        <p:grpSp>
          <p:nvGrpSpPr>
            <p:cNvPr id="17" name="Group 16">
              <a:extLst>
                <a:ext uri="{FF2B5EF4-FFF2-40B4-BE49-F238E27FC236}">
                  <a16:creationId xmlns:a16="http://schemas.microsoft.com/office/drawing/2014/main" id="{EECCFE7D-CCA8-4DFE-943D-76587E5DCA3D}"/>
                </a:ext>
              </a:extLst>
            </p:cNvPr>
            <p:cNvGrpSpPr/>
            <p:nvPr/>
          </p:nvGrpSpPr>
          <p:grpSpPr>
            <a:xfrm>
              <a:off x="9153283" y="4599259"/>
              <a:ext cx="414073" cy="1526269"/>
              <a:chOff x="9153283" y="4599259"/>
              <a:chExt cx="414073" cy="1526269"/>
            </a:xfrm>
          </p:grpSpPr>
          <p:grpSp>
            <p:nvGrpSpPr>
              <p:cNvPr id="27" name="Group 26">
                <a:extLst>
                  <a:ext uri="{FF2B5EF4-FFF2-40B4-BE49-F238E27FC236}">
                    <a16:creationId xmlns:a16="http://schemas.microsoft.com/office/drawing/2014/main" id="{2A4AA7FB-2E05-420F-8BEE-EC11EAB35D3F}"/>
                  </a:ext>
                </a:extLst>
              </p:cNvPr>
              <p:cNvGrpSpPr/>
              <p:nvPr/>
            </p:nvGrpSpPr>
            <p:grpSpPr>
              <a:xfrm>
                <a:off x="9169361" y="4599259"/>
                <a:ext cx="397995" cy="157655"/>
                <a:chOff x="3941839" y="4749924"/>
                <a:chExt cx="397995" cy="157655"/>
              </a:xfrm>
            </p:grpSpPr>
            <p:cxnSp>
              <p:nvCxnSpPr>
                <p:cNvPr id="28" name="Straight Arrow Connector 27">
                  <a:extLst>
                    <a:ext uri="{FF2B5EF4-FFF2-40B4-BE49-F238E27FC236}">
                      <a16:creationId xmlns:a16="http://schemas.microsoft.com/office/drawing/2014/main" id="{D3D32B22-3095-4608-A780-F240F9BFB7D5}"/>
                    </a:ext>
                  </a:extLst>
                </p:cNvPr>
                <p:cNvCxnSpPr>
                  <a:cxnSpLocks/>
                </p:cNvCxnSpPr>
                <p:nvPr/>
              </p:nvCxnSpPr>
              <p:spPr>
                <a:xfrm>
                  <a:off x="3963861" y="4828752"/>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76D938BE-1DD0-41B3-8C9F-A35161B14F72}"/>
                    </a:ext>
                  </a:extLst>
                </p:cNvPr>
                <p:cNvSpPr/>
                <p:nvPr/>
              </p:nvSpPr>
              <p:spPr bwMode="auto">
                <a:xfrm>
                  <a:off x="39418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11547A2D-C7B7-4020-ADDC-542E5E9934B1}"/>
                  </a:ext>
                </a:extLst>
              </p:cNvPr>
              <p:cNvGrpSpPr/>
              <p:nvPr/>
            </p:nvGrpSpPr>
            <p:grpSpPr>
              <a:xfrm>
                <a:off x="9153283" y="5104491"/>
                <a:ext cx="397995" cy="157655"/>
                <a:chOff x="3903739" y="4749924"/>
                <a:chExt cx="397995" cy="157655"/>
              </a:xfrm>
            </p:grpSpPr>
            <p:cxnSp>
              <p:nvCxnSpPr>
                <p:cNvPr id="32" name="Straight Arrow Connector 31">
                  <a:extLst>
                    <a:ext uri="{FF2B5EF4-FFF2-40B4-BE49-F238E27FC236}">
                      <a16:creationId xmlns:a16="http://schemas.microsoft.com/office/drawing/2014/main" id="{8CDFE43B-22BA-4DC0-98DF-E2C733EAFFA6}"/>
                    </a:ext>
                  </a:extLst>
                </p:cNvPr>
                <p:cNvCxnSpPr>
                  <a:cxnSpLocks/>
                </p:cNvCxnSpPr>
                <p:nvPr/>
              </p:nvCxnSpPr>
              <p:spPr>
                <a:xfrm>
                  <a:off x="3925761" y="4828752"/>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EDD71DD3-989B-46E0-9B96-FC1919F0B9A5}"/>
                    </a:ext>
                  </a:extLst>
                </p:cNvPr>
                <p:cNvSpPr/>
                <p:nvPr/>
              </p:nvSpPr>
              <p:spPr bwMode="auto">
                <a:xfrm>
                  <a:off x="39037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E7B5C89-A16B-4BF0-AD2D-BF6E0F852A75}"/>
                  </a:ext>
                </a:extLst>
              </p:cNvPr>
              <p:cNvGrpSpPr/>
              <p:nvPr/>
            </p:nvGrpSpPr>
            <p:grpSpPr>
              <a:xfrm>
                <a:off x="9168955" y="5514802"/>
                <a:ext cx="397995" cy="157655"/>
                <a:chOff x="3897389" y="4673724"/>
                <a:chExt cx="397995" cy="157655"/>
              </a:xfrm>
            </p:grpSpPr>
            <p:cxnSp>
              <p:nvCxnSpPr>
                <p:cNvPr id="35" name="Straight Arrow Connector 34">
                  <a:extLst>
                    <a:ext uri="{FF2B5EF4-FFF2-40B4-BE49-F238E27FC236}">
                      <a16:creationId xmlns:a16="http://schemas.microsoft.com/office/drawing/2014/main" id="{03CBAFC6-B67C-4265-8C3C-2C9F260F016F}"/>
                    </a:ext>
                  </a:extLst>
                </p:cNvPr>
                <p:cNvCxnSpPr>
                  <a:cxnSpLocks/>
                </p:cNvCxnSpPr>
                <p:nvPr/>
              </p:nvCxnSpPr>
              <p:spPr>
                <a:xfrm>
                  <a:off x="3919411" y="47525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DBCC0E4F-857B-4A68-A216-D3E89B5638F8}"/>
                    </a:ext>
                  </a:extLst>
                </p:cNvPr>
                <p:cNvSpPr/>
                <p:nvPr/>
              </p:nvSpPr>
              <p:spPr bwMode="auto">
                <a:xfrm>
                  <a:off x="3897389" y="46737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02395E2-49F0-4A97-BB58-BBA98CB98138}"/>
                  </a:ext>
                </a:extLst>
              </p:cNvPr>
              <p:cNvGrpSpPr/>
              <p:nvPr/>
            </p:nvGrpSpPr>
            <p:grpSpPr>
              <a:xfrm>
                <a:off x="9164293" y="5967873"/>
                <a:ext cx="397995" cy="157655"/>
                <a:chOff x="3903739" y="4572124"/>
                <a:chExt cx="397995" cy="157655"/>
              </a:xfrm>
            </p:grpSpPr>
            <p:cxnSp>
              <p:nvCxnSpPr>
                <p:cNvPr id="38" name="Straight Arrow Connector 37">
                  <a:extLst>
                    <a:ext uri="{FF2B5EF4-FFF2-40B4-BE49-F238E27FC236}">
                      <a16:creationId xmlns:a16="http://schemas.microsoft.com/office/drawing/2014/main" id="{3B6C1151-C679-4718-99E0-163ACAA4D003}"/>
                    </a:ext>
                  </a:extLst>
                </p:cNvPr>
                <p:cNvCxnSpPr>
                  <a:cxnSpLocks/>
                </p:cNvCxnSpPr>
                <p:nvPr/>
              </p:nvCxnSpPr>
              <p:spPr>
                <a:xfrm>
                  <a:off x="3925761" y="46509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Oval 38">
                  <a:extLst>
                    <a:ext uri="{FF2B5EF4-FFF2-40B4-BE49-F238E27FC236}">
                      <a16:creationId xmlns:a16="http://schemas.microsoft.com/office/drawing/2014/main" id="{2DAD7004-6D00-4575-9225-5EACFE824BDB}"/>
                    </a:ext>
                  </a:extLst>
                </p:cNvPr>
                <p:cNvSpPr/>
                <p:nvPr/>
              </p:nvSpPr>
              <p:spPr bwMode="auto">
                <a:xfrm>
                  <a:off x="3903739" y="45721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6CF66D17-3882-4379-A8F4-77D3CB3B544D}"/>
                </a:ext>
              </a:extLst>
            </p:cNvPr>
            <p:cNvSpPr/>
            <p:nvPr/>
          </p:nvSpPr>
          <p:spPr bwMode="auto">
            <a:xfrm>
              <a:off x="9551278" y="4548335"/>
              <a:ext cx="2279872" cy="224673"/>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AF291249-1504-40BB-ACB9-0A41533E7AF6}"/>
                </a:ext>
              </a:extLst>
            </p:cNvPr>
            <p:cNvSpPr/>
            <p:nvPr/>
          </p:nvSpPr>
          <p:spPr bwMode="auto">
            <a:xfrm>
              <a:off x="9529257" y="5007233"/>
              <a:ext cx="2301894" cy="254913"/>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41" name="Graphic 40">
            <a:extLst>
              <a:ext uri="{FF2B5EF4-FFF2-40B4-BE49-F238E27FC236}">
                <a16:creationId xmlns:a16="http://schemas.microsoft.com/office/drawing/2014/main" id="{137DAD6D-84C7-9643-AE36-ADD8005CC50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9034" y="551154"/>
            <a:ext cx="651372" cy="651372"/>
          </a:xfrm>
          <a:prstGeom prst="rect">
            <a:avLst/>
          </a:prstGeom>
        </p:spPr>
      </p:pic>
      <p:sp>
        <p:nvSpPr>
          <p:cNvPr id="42" name="TextBox 41">
            <a:extLst>
              <a:ext uri="{FF2B5EF4-FFF2-40B4-BE49-F238E27FC236}">
                <a16:creationId xmlns:a16="http://schemas.microsoft.com/office/drawing/2014/main" id="{48F4FD2D-3AD0-6F48-9686-41049D400761}"/>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
        <p:nvSpPr>
          <p:cNvPr id="18" name="Rectangle 17">
            <a:extLst>
              <a:ext uri="{FF2B5EF4-FFF2-40B4-BE49-F238E27FC236}">
                <a16:creationId xmlns:a16="http://schemas.microsoft.com/office/drawing/2014/main" id="{DD0AB59F-A92B-ED2A-BABC-E8B3EC2ECBBE}"/>
              </a:ext>
            </a:extLst>
          </p:cNvPr>
          <p:cNvSpPr/>
          <p:nvPr/>
        </p:nvSpPr>
        <p:spPr bwMode="auto">
          <a:xfrm>
            <a:off x="0" y="2166166"/>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47836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ABB08FD6-E646-4E3F-8E15-9407F356093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423" y="551154"/>
            <a:ext cx="679037" cy="679037"/>
          </a:xfrm>
          <a:prstGeom prst="rect">
            <a:avLst/>
          </a:prstGeom>
        </p:spPr>
      </p:pic>
      <p:grpSp>
        <p:nvGrpSpPr>
          <p:cNvPr id="152" name="Group 151">
            <a:extLst>
              <a:ext uri="{FF2B5EF4-FFF2-40B4-BE49-F238E27FC236}">
                <a16:creationId xmlns:a16="http://schemas.microsoft.com/office/drawing/2014/main" id="{78C8CB8E-BA05-4E2D-8755-623904AF2F4C}"/>
              </a:ext>
            </a:extLst>
          </p:cNvPr>
          <p:cNvGrpSpPr/>
          <p:nvPr/>
        </p:nvGrpSpPr>
        <p:grpSpPr>
          <a:xfrm>
            <a:off x="7848809" y="0"/>
            <a:ext cx="4307967" cy="6651448"/>
            <a:chOff x="6359988" y="0"/>
            <a:chExt cx="5861772" cy="6858000"/>
          </a:xfrm>
        </p:grpSpPr>
        <p:sp>
          <p:nvSpPr>
            <p:cNvPr id="153" name="Rectangle 152">
              <a:extLst>
                <a:ext uri="{FF2B5EF4-FFF2-40B4-BE49-F238E27FC236}">
                  <a16:creationId xmlns:a16="http://schemas.microsoft.com/office/drawing/2014/main" id="{14CC0D16-6CA9-43B2-AAD3-23794ACC963D}"/>
                </a:ext>
              </a:extLst>
            </p:cNvPr>
            <p:cNvSpPr/>
            <p:nvPr/>
          </p:nvSpPr>
          <p:spPr bwMode="auto">
            <a:xfrm>
              <a:off x="6359988"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4" name="Straight Connector 153">
              <a:extLst>
                <a:ext uri="{FF2B5EF4-FFF2-40B4-BE49-F238E27FC236}">
                  <a16:creationId xmlns:a16="http://schemas.microsoft.com/office/drawing/2014/main" id="{F31BF751-5C21-45DE-9E23-810B38C9FF6B}"/>
                </a:ext>
              </a:extLst>
            </p:cNvPr>
            <p:cNvCxnSpPr/>
            <p:nvPr/>
          </p:nvCxnSpPr>
          <p:spPr>
            <a:xfrm>
              <a:off x="6359988" y="2523461"/>
              <a:ext cx="0" cy="1661158"/>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386673" y="457199"/>
            <a:ext cx="5436158" cy="1107996"/>
          </a:xfrm>
        </p:spPr>
        <p:txBody>
          <a:bodyPr/>
          <a:lstStyle/>
          <a:p>
            <a:r>
              <a:rPr lang="en-US"/>
              <a:t>Profile</a:t>
            </a:r>
            <a:br>
              <a:rPr lang="en-US"/>
            </a:br>
            <a:r>
              <a:rPr lang="en-US" sz="2000">
                <a:solidFill>
                  <a:srgbClr val="074F88"/>
                </a:solidFill>
              </a:rPr>
              <a:t>The process of connecting the activity with the formula</a:t>
            </a:r>
            <a:endParaRPr lang="en-US">
              <a:solidFill>
                <a:srgbClr val="074F88"/>
              </a:solidFill>
            </a:endParaRPr>
          </a:p>
        </p:txBody>
      </p:sp>
      <p:sp>
        <p:nvSpPr>
          <p:cNvPr id="3" name="TextBox 2">
            <a:extLst>
              <a:ext uri="{FF2B5EF4-FFF2-40B4-BE49-F238E27FC236}">
                <a16:creationId xmlns:a16="http://schemas.microsoft.com/office/drawing/2014/main" id="{BD8C7225-FAC1-45B3-8DC1-71E705BE38A6}"/>
              </a:ext>
            </a:extLst>
          </p:cNvPr>
          <p:cNvSpPr txBox="1"/>
          <p:nvPr/>
        </p:nvSpPr>
        <p:spPr>
          <a:xfrm>
            <a:off x="588264" y="2396122"/>
            <a:ext cx="4856546" cy="3600986"/>
          </a:xfrm>
          <a:prstGeom prst="rect">
            <a:avLst/>
          </a:prstGeom>
          <a:noFill/>
        </p:spPr>
        <p:txBody>
          <a:bodyPr wrap="square" lIns="0" tIns="0" rIns="0" bIns="0" rtlCol="0">
            <a:spAutoFit/>
          </a:bodyPr>
          <a:lstStyle/>
          <a:p>
            <a:pPr algn="l"/>
            <a:r>
              <a:rPr lang="en-US" sz="1800">
                <a:gradFill>
                  <a:gsLst>
                    <a:gs pos="2917">
                      <a:schemeClr val="tx1"/>
                    </a:gs>
                    <a:gs pos="30000">
                      <a:schemeClr val="tx1"/>
                    </a:gs>
                  </a:gsLst>
                  <a:lin ang="5400000" scaled="0"/>
                </a:gradFill>
              </a:rPr>
              <a:t>Profile is a </a:t>
            </a:r>
            <a:r>
              <a:rPr lang="en-US" sz="1800" b="1">
                <a:gradFill>
                  <a:gsLst>
                    <a:gs pos="2917">
                      <a:schemeClr val="tx1"/>
                    </a:gs>
                    <a:gs pos="30000">
                      <a:schemeClr val="tx1"/>
                    </a:gs>
                  </a:gsLst>
                  <a:lin ang="5400000" scaled="0"/>
                </a:gradFill>
              </a:rPr>
              <a:t>job setup </a:t>
            </a:r>
            <a:r>
              <a:rPr lang="en-US" sz="1800">
                <a:gradFill>
                  <a:gsLst>
                    <a:gs pos="2917">
                      <a:schemeClr val="tx1"/>
                    </a:gs>
                    <a:gs pos="30000">
                      <a:schemeClr val="tx1"/>
                    </a:gs>
                  </a:gsLst>
                  <a:lin ang="5400000" scaled="0"/>
                </a:gradFill>
              </a:rPr>
              <a:t>that will execute as new activity is refreshed or will execute on demand.</a:t>
            </a:r>
          </a:p>
          <a:p>
            <a:pPr algn="l"/>
            <a:br>
              <a:rPr lang="en-US" sz="1800">
                <a:gradFill>
                  <a:gsLst>
                    <a:gs pos="2917">
                      <a:schemeClr val="tx1"/>
                    </a:gs>
                    <a:gs pos="30000">
                      <a:schemeClr val="tx1"/>
                    </a:gs>
                  </a:gsLst>
                  <a:lin ang="5400000" scaled="0"/>
                </a:gradFill>
              </a:rPr>
            </a:br>
            <a:r>
              <a:rPr lang="en-US" sz="1800">
                <a:gradFill>
                  <a:gsLst>
                    <a:gs pos="2917">
                      <a:schemeClr val="tx1"/>
                    </a:gs>
                    <a:gs pos="30000">
                      <a:schemeClr val="tx1"/>
                    </a:gs>
                  </a:gsLst>
                  <a:lin ang="5400000" scaled="0"/>
                </a:gradFill>
              </a:rPr>
              <a:t>The </a:t>
            </a:r>
            <a:r>
              <a:rPr lang="en-US" sz="1800" b="1">
                <a:gradFill>
                  <a:gsLst>
                    <a:gs pos="2917">
                      <a:schemeClr val="tx1"/>
                    </a:gs>
                    <a:gs pos="30000">
                      <a:schemeClr val="tx1"/>
                    </a:gs>
                  </a:gsLst>
                  <a:lin ang="5400000" scaled="0"/>
                </a:gradFill>
              </a:rPr>
              <a:t>outcome</a:t>
            </a:r>
            <a:r>
              <a:rPr lang="en-US" sz="1800">
                <a:gradFill>
                  <a:gsLst>
                    <a:gs pos="2917">
                      <a:schemeClr val="tx1"/>
                    </a:gs>
                    <a:gs pos="30000">
                      <a:schemeClr val="tx1"/>
                    </a:gs>
                  </a:gsLst>
                  <a:lin ang="5400000" scaled="0"/>
                </a:gradFill>
              </a:rPr>
              <a:t> will be the calculated </a:t>
            </a:r>
            <a:r>
              <a:rPr lang="en-US" sz="1800" b="1">
                <a:gradFill>
                  <a:gsLst>
                    <a:gs pos="2917">
                      <a:schemeClr val="tx1"/>
                    </a:gs>
                    <a:gs pos="30000">
                      <a:schemeClr val="tx1"/>
                    </a:gs>
                  </a:gsLst>
                  <a:lin ang="5400000" scaled="0"/>
                </a:gradFill>
              </a:rPr>
              <a:t>emissions </a:t>
            </a:r>
            <a:r>
              <a:rPr lang="en-US" sz="1800">
                <a:gradFill>
                  <a:gsLst>
                    <a:gs pos="2917">
                      <a:schemeClr val="tx1"/>
                    </a:gs>
                    <a:gs pos="30000">
                      <a:schemeClr val="tx1"/>
                    </a:gs>
                  </a:gsLst>
                  <a:lin ang="5400000" scaled="0"/>
                </a:gradFill>
              </a:rPr>
              <a:t>and can be previewed for validation before final setup.</a:t>
            </a:r>
          </a:p>
          <a:p>
            <a:pPr algn="l"/>
            <a:endParaRPr lang="en-US" sz="1800">
              <a:gradFill>
                <a:gsLst>
                  <a:gs pos="2917">
                    <a:schemeClr val="tx1"/>
                  </a:gs>
                  <a:gs pos="30000">
                    <a:schemeClr val="tx1"/>
                  </a:gs>
                </a:gsLst>
                <a:lin ang="5400000" scaled="0"/>
              </a:gradFill>
            </a:endParaRPr>
          </a:p>
          <a:p>
            <a:pPr algn="l"/>
            <a:r>
              <a:rPr lang="en-US" sz="1800">
                <a:gradFill>
                  <a:gsLst>
                    <a:gs pos="2917">
                      <a:schemeClr val="tx1"/>
                    </a:gs>
                    <a:gs pos="30000">
                      <a:schemeClr val="tx1"/>
                    </a:gs>
                  </a:gsLst>
                  <a:lin ang="5400000" scaled="0"/>
                </a:gradFill>
              </a:rPr>
              <a:t>Previous calculations can be removed.</a:t>
            </a:r>
          </a:p>
          <a:p>
            <a:pPr algn="l"/>
            <a:endParaRPr lang="en-US" sz="1800">
              <a:gradFill>
                <a:gsLst>
                  <a:gs pos="2917">
                    <a:schemeClr val="tx1"/>
                  </a:gs>
                  <a:gs pos="30000">
                    <a:schemeClr val="tx1"/>
                  </a:gs>
                </a:gsLst>
                <a:lin ang="5400000" scaled="0"/>
              </a:gradFill>
            </a:endParaRPr>
          </a:p>
          <a:p>
            <a:pPr algn="l"/>
            <a:endParaRPr lang="en-US" sz="1800">
              <a:gradFill>
                <a:gsLst>
                  <a:gs pos="2917">
                    <a:schemeClr val="tx1"/>
                  </a:gs>
                  <a:gs pos="30000">
                    <a:schemeClr val="tx1"/>
                  </a:gs>
                </a:gsLst>
                <a:lin ang="5400000" scaled="0"/>
              </a:gradFill>
            </a:endParaRPr>
          </a:p>
          <a:p>
            <a:pPr algn="l"/>
            <a:endParaRPr lang="en-US" sz="1800">
              <a:gradFill>
                <a:gsLst>
                  <a:gs pos="2917">
                    <a:schemeClr val="tx1"/>
                  </a:gs>
                  <a:gs pos="30000">
                    <a:schemeClr val="tx1"/>
                  </a:gs>
                </a:gsLst>
                <a:lin ang="5400000" scaled="0"/>
              </a:gradFill>
            </a:endParaRPr>
          </a:p>
          <a:p>
            <a:pPr algn="l"/>
            <a:r>
              <a:rPr lang="en-US" sz="1800">
                <a:gradFill>
                  <a:gsLst>
                    <a:gs pos="2917">
                      <a:schemeClr val="tx1"/>
                    </a:gs>
                    <a:gs pos="30000">
                      <a:schemeClr val="tx1"/>
                    </a:gs>
                  </a:gsLst>
                  <a:lin ang="5400000" scaled="0"/>
                </a:gradFill>
              </a:rPr>
              <a:t>Profile can also run for specific set of activity data if configured that way.</a:t>
            </a:r>
          </a:p>
        </p:txBody>
      </p:sp>
      <p:pic>
        <p:nvPicPr>
          <p:cNvPr id="7" name="Picture 6">
            <a:extLst>
              <a:ext uri="{FF2B5EF4-FFF2-40B4-BE49-F238E27FC236}">
                <a16:creationId xmlns:a16="http://schemas.microsoft.com/office/drawing/2014/main" id="{B59F0641-D736-4470-B5C8-1D465FD13D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08858" y="2447458"/>
            <a:ext cx="5768650" cy="1841078"/>
          </a:xfrm>
          <a:prstGeom prst="rect">
            <a:avLst/>
          </a:prstGeom>
          <a:ln>
            <a:solidFill>
              <a:schemeClr val="bg1">
                <a:lumMod val="75000"/>
              </a:schemeClr>
            </a:solidFill>
          </a:ln>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FF6866EC-0422-466C-8629-6CFAA65CED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08858" y="5154079"/>
            <a:ext cx="5768650" cy="1281127"/>
          </a:xfrm>
          <a:prstGeom prst="rect">
            <a:avLst/>
          </a:prstGeom>
          <a:ln>
            <a:solidFill>
              <a:schemeClr val="bg1">
                <a:lumMod val="75000"/>
              </a:schemeClr>
            </a:solidFill>
          </a:ln>
          <a:effectLst>
            <a:outerShdw blurRad="508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6A297905-BA96-21FF-36F8-ECA284ABC006}"/>
              </a:ext>
            </a:extLst>
          </p:cNvPr>
          <p:cNvGrpSpPr/>
          <p:nvPr/>
        </p:nvGrpSpPr>
        <p:grpSpPr>
          <a:xfrm>
            <a:off x="5638214" y="3289169"/>
            <a:ext cx="553301" cy="157655"/>
            <a:chOff x="5638214" y="3289169"/>
            <a:chExt cx="553301" cy="157655"/>
          </a:xfrm>
        </p:grpSpPr>
        <p:cxnSp>
          <p:nvCxnSpPr>
            <p:cNvPr id="8" name="Straight Arrow Connector 7">
              <a:extLst>
                <a:ext uri="{FF2B5EF4-FFF2-40B4-BE49-F238E27FC236}">
                  <a16:creationId xmlns:a16="http://schemas.microsoft.com/office/drawing/2014/main" id="{87FB7EBB-3D20-4288-B86F-45BB2DE1F55C}"/>
                </a:ext>
              </a:extLst>
            </p:cNvPr>
            <p:cNvCxnSpPr>
              <a:cxnSpLocks/>
            </p:cNvCxnSpPr>
            <p:nvPr/>
          </p:nvCxnSpPr>
          <p:spPr>
            <a:xfrm>
              <a:off x="5660979" y="3367996"/>
              <a:ext cx="530536"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Oval 11">
              <a:extLst>
                <a:ext uri="{FF2B5EF4-FFF2-40B4-BE49-F238E27FC236}">
                  <a16:creationId xmlns:a16="http://schemas.microsoft.com/office/drawing/2014/main" id="{9583911A-470C-1AFF-E7A3-E10284A70CA1}"/>
                </a:ext>
              </a:extLst>
            </p:cNvPr>
            <p:cNvSpPr/>
            <p:nvPr/>
          </p:nvSpPr>
          <p:spPr bwMode="auto">
            <a:xfrm>
              <a:off x="5638214" y="3289169"/>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DBCD3F5-2450-B411-A942-921BCFFEE007}"/>
              </a:ext>
            </a:extLst>
          </p:cNvPr>
          <p:cNvGrpSpPr/>
          <p:nvPr/>
        </p:nvGrpSpPr>
        <p:grpSpPr>
          <a:xfrm>
            <a:off x="5638214" y="5715815"/>
            <a:ext cx="553301" cy="157655"/>
            <a:chOff x="5638214" y="3289169"/>
            <a:chExt cx="553301" cy="157655"/>
          </a:xfrm>
        </p:grpSpPr>
        <p:cxnSp>
          <p:nvCxnSpPr>
            <p:cNvPr id="28" name="Straight Arrow Connector 27">
              <a:extLst>
                <a:ext uri="{FF2B5EF4-FFF2-40B4-BE49-F238E27FC236}">
                  <a16:creationId xmlns:a16="http://schemas.microsoft.com/office/drawing/2014/main" id="{254F93CE-ABDE-0570-CB91-AC24B0F90010}"/>
                </a:ext>
              </a:extLst>
            </p:cNvPr>
            <p:cNvCxnSpPr>
              <a:cxnSpLocks/>
            </p:cNvCxnSpPr>
            <p:nvPr/>
          </p:nvCxnSpPr>
          <p:spPr>
            <a:xfrm>
              <a:off x="5660979" y="3367996"/>
              <a:ext cx="530536"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18492848-C786-E9FB-4392-4CA94619EA96}"/>
                </a:ext>
              </a:extLst>
            </p:cNvPr>
            <p:cNvSpPr/>
            <p:nvPr/>
          </p:nvSpPr>
          <p:spPr bwMode="auto">
            <a:xfrm>
              <a:off x="5638214" y="3289169"/>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FF5EB0AA-480A-3A0D-6008-B74D12E48A09}"/>
              </a:ext>
            </a:extLst>
          </p:cNvPr>
          <p:cNvPicPr>
            <a:picLocks noChangeAspect="1"/>
          </p:cNvPicPr>
          <p:nvPr/>
        </p:nvPicPr>
        <p:blipFill>
          <a:blip r:embed="rId7"/>
          <a:stretch>
            <a:fillRect/>
          </a:stretch>
        </p:blipFill>
        <p:spPr>
          <a:xfrm>
            <a:off x="8616950" y="206552"/>
            <a:ext cx="2904236" cy="2075049"/>
          </a:xfrm>
          <a:prstGeom prst="rect">
            <a:avLst/>
          </a:prstGeom>
        </p:spPr>
      </p:pic>
    </p:spTree>
    <p:extLst>
      <p:ext uri="{BB962C8B-B14F-4D97-AF65-F5344CB8AC3E}">
        <p14:creationId xmlns:p14="http://schemas.microsoft.com/office/powerpoint/2010/main" val="148166846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6A4C3A9-0376-74D1-8C86-F654EFAF48F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5750" y="2419807"/>
            <a:ext cx="7854194" cy="2422156"/>
          </a:xfrm>
          <a:prstGeom prst="rect">
            <a:avLst/>
          </a:prstGeom>
          <a:ln>
            <a:solidFill>
              <a:schemeClr val="bg1">
                <a:lumMod val="65000"/>
              </a:schemeClr>
            </a:solidFill>
          </a:ln>
        </p:spPr>
      </p:pic>
      <p:sp>
        <p:nvSpPr>
          <p:cNvPr id="2" name="Title 1">
            <a:extLst>
              <a:ext uri="{FF2B5EF4-FFF2-40B4-BE49-F238E27FC236}">
                <a16:creationId xmlns:a16="http://schemas.microsoft.com/office/drawing/2014/main" id="{14C9A329-A313-48F5-9F8B-EC432531F292}"/>
              </a:ext>
            </a:extLst>
          </p:cNvPr>
          <p:cNvSpPr>
            <a:spLocks noGrp="1"/>
          </p:cNvSpPr>
          <p:nvPr>
            <p:ph type="title"/>
          </p:nvPr>
        </p:nvSpPr>
        <p:spPr>
          <a:xfrm>
            <a:off x="1266092" y="709013"/>
            <a:ext cx="10339168" cy="492443"/>
          </a:xfrm>
        </p:spPr>
        <p:txBody>
          <a:bodyPr/>
          <a:lstStyle/>
          <a:p>
            <a:r>
              <a:rPr lang="en-US"/>
              <a:t>Libraries</a:t>
            </a:r>
          </a:p>
        </p:txBody>
      </p:sp>
      <p:sp>
        <p:nvSpPr>
          <p:cNvPr id="6" name="TextBox 5">
            <a:extLst>
              <a:ext uri="{FF2B5EF4-FFF2-40B4-BE49-F238E27FC236}">
                <a16:creationId xmlns:a16="http://schemas.microsoft.com/office/drawing/2014/main" id="{5D7B339F-9AEA-4B16-8155-096E6C3034BF}"/>
              </a:ext>
            </a:extLst>
          </p:cNvPr>
          <p:cNvSpPr txBox="1"/>
          <p:nvPr/>
        </p:nvSpPr>
        <p:spPr>
          <a:xfrm>
            <a:off x="482070" y="2298490"/>
            <a:ext cx="3385486" cy="286232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74F88"/>
                </a:solidFill>
                <a:effectLst/>
                <a:uLnTx/>
                <a:uFillTx/>
                <a:latin typeface="Segoe UI"/>
                <a:ea typeface="+mn-ea"/>
                <a:cs typeface="+mn-cs"/>
              </a:rPr>
              <a:t>A container of emission factors and factor mapping for specific year and version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Factor mapping </a:t>
            </a: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will provide the flexibility to map factors based on the different </a:t>
            </a: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reference data </a:t>
            </a: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available in the solution.</a:t>
            </a:r>
          </a:p>
        </p:txBody>
      </p:sp>
      <p:sp>
        <p:nvSpPr>
          <p:cNvPr id="8" name="Rectangle 7">
            <a:extLst>
              <a:ext uri="{FF2B5EF4-FFF2-40B4-BE49-F238E27FC236}">
                <a16:creationId xmlns:a16="http://schemas.microsoft.com/office/drawing/2014/main" id="{1C7C9E31-950F-4155-963A-8433F3BDF282}"/>
              </a:ext>
            </a:extLst>
          </p:cNvPr>
          <p:cNvSpPr/>
          <p:nvPr/>
        </p:nvSpPr>
        <p:spPr bwMode="auto">
          <a:xfrm>
            <a:off x="4603350" y="2791310"/>
            <a:ext cx="1791100" cy="327241"/>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663CBB-3D65-41A0-925C-2ADF371A37A5}"/>
              </a:ext>
            </a:extLst>
          </p:cNvPr>
          <p:cNvSpPr/>
          <p:nvPr/>
        </p:nvSpPr>
        <p:spPr bwMode="auto">
          <a:xfrm>
            <a:off x="5365484" y="3490054"/>
            <a:ext cx="584465" cy="846848"/>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3A4B00F7-70D2-4865-91A5-2EBCFA9D4F1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7872" y="594246"/>
            <a:ext cx="612533" cy="612533"/>
          </a:xfrm>
          <a:prstGeom prst="rect">
            <a:avLst/>
          </a:prstGeom>
        </p:spPr>
      </p:pic>
      <p:sp>
        <p:nvSpPr>
          <p:cNvPr id="7" name="Rectangle 6">
            <a:extLst>
              <a:ext uri="{FF2B5EF4-FFF2-40B4-BE49-F238E27FC236}">
                <a16:creationId xmlns:a16="http://schemas.microsoft.com/office/drawing/2014/main" id="{5FA23015-6538-4219-3E35-9A0E2EE74DC1}"/>
              </a:ext>
            </a:extLst>
          </p:cNvPr>
          <p:cNvSpPr/>
          <p:nvPr/>
        </p:nvSpPr>
        <p:spPr bwMode="auto">
          <a:xfrm>
            <a:off x="10216884" y="3180781"/>
            <a:ext cx="1388376" cy="846848"/>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2747710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D8BCA6-8F0A-9015-C0A1-600274381EF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9830" y="2009523"/>
            <a:ext cx="6172170" cy="4472854"/>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383981" y="453627"/>
            <a:ext cx="4488223" cy="800219"/>
          </a:xfrm>
        </p:spPr>
        <p:txBody>
          <a:bodyPr/>
          <a:lstStyle/>
          <a:p>
            <a:r>
              <a:rPr lang="en-US"/>
              <a:t>Factor mapping</a:t>
            </a:r>
            <a:br>
              <a:rPr lang="en-US"/>
            </a:br>
            <a:r>
              <a:rPr lang="en-US" sz="2000">
                <a:solidFill>
                  <a:srgbClr val="074F88"/>
                </a:solidFill>
              </a:rPr>
              <a:t>Dynamic calculations at scale</a:t>
            </a:r>
            <a:endParaRPr lang="en-US">
              <a:solidFill>
                <a:srgbClr val="074F88"/>
              </a:solidFill>
            </a:endParaRPr>
          </a:p>
        </p:txBody>
      </p:sp>
      <p:pic>
        <p:nvPicPr>
          <p:cNvPr id="51" name="Graphic 50" descr="Icon of a cube, and an arrow above it, curving toward a cone shape. ">
            <a:extLst>
              <a:ext uri="{FF2B5EF4-FFF2-40B4-BE49-F238E27FC236}">
                <a16:creationId xmlns:a16="http://schemas.microsoft.com/office/drawing/2014/main" id="{78A25C5E-6C2C-4C0E-9727-7CA7EFBF1BF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028" y="553654"/>
            <a:ext cx="600164" cy="600164"/>
          </a:xfrm>
          <a:prstGeom prst="rect">
            <a:avLst/>
          </a:prstGeom>
        </p:spPr>
      </p:pic>
      <p:sp>
        <p:nvSpPr>
          <p:cNvPr id="29" name="TextBox 28">
            <a:extLst>
              <a:ext uri="{FF2B5EF4-FFF2-40B4-BE49-F238E27FC236}">
                <a16:creationId xmlns:a16="http://schemas.microsoft.com/office/drawing/2014/main" id="{9B2FC623-DB43-4411-B8B4-B341543AB9D8}"/>
              </a:ext>
            </a:extLst>
          </p:cNvPr>
          <p:cNvSpPr txBox="1"/>
          <p:nvPr/>
        </p:nvSpPr>
        <p:spPr>
          <a:xfrm>
            <a:off x="585217" y="1464867"/>
            <a:ext cx="5286987" cy="167738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Let’s suppose we need to calculate mobile combustion for</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gas-powered passenger vehicles of all model years.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Identifying the correct emission factors can be done by either:</a:t>
            </a:r>
          </a:p>
          <a:p>
            <a:pPr marL="137160" marR="0" lvl="0" indent="-13716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Mapping directly </a:t>
            </a:r>
            <a:r>
              <a:rPr kumimoji="0" lang="en-US" sz="1400" b="0" i="0" u="none" strike="noStrike" kern="1200" cap="none" spc="0" normalizeH="0" baseline="0" noProof="0">
                <a:ln>
                  <a:noFill/>
                </a:ln>
                <a:solidFill>
                  <a:srgbClr val="000000"/>
                </a:solidFill>
                <a:effectLst/>
                <a:uLnTx/>
                <a:uFillTx/>
                <a:latin typeface="Segoe UI"/>
                <a:ea typeface="+mn-ea"/>
                <a:cs typeface="+mn-cs"/>
              </a:rPr>
              <a:t>to specific emission factors by fuel type </a:t>
            </a:r>
            <a:r>
              <a:rPr kumimoji="0" lang="en-US" sz="1400" b="1" i="0" u="none" strike="noStrike" kern="1200" cap="none" spc="0" normalizeH="0" baseline="0" noProof="0">
                <a:ln>
                  <a:noFill/>
                </a:ln>
                <a:solidFill>
                  <a:srgbClr val="000000"/>
                </a:solidFill>
                <a:effectLst/>
                <a:uLnTx/>
                <a:uFillTx/>
                <a:latin typeface="Segoe UI"/>
                <a:ea typeface="+mn-ea"/>
                <a:cs typeface="+mn-cs"/>
              </a:rPr>
              <a:t>or</a:t>
            </a:r>
          </a:p>
          <a:p>
            <a:pPr marL="137160" marR="0" lvl="0" indent="-13716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Mapping in advance </a:t>
            </a:r>
            <a:r>
              <a:rPr kumimoji="0" lang="en-US" sz="1400" b="0" i="0" u="none" strike="noStrike" kern="1200" cap="none" spc="0" normalizeH="0" baseline="0" noProof="0">
                <a:ln>
                  <a:noFill/>
                </a:ln>
                <a:solidFill>
                  <a:srgbClr val="000000"/>
                </a:solidFill>
                <a:effectLst/>
                <a:uLnTx/>
                <a:uFillTx/>
                <a:latin typeface="Segoe UI"/>
                <a:ea typeface="+mn-ea"/>
                <a:cs typeface="+mn-cs"/>
              </a:rPr>
              <a:t>using the library for all the fuel types and emission factors.</a:t>
            </a:r>
          </a:p>
        </p:txBody>
      </p:sp>
      <p:grpSp>
        <p:nvGrpSpPr>
          <p:cNvPr id="6" name="Group 5" descr="Scenario 1. Emission factor can be set directly in the formula as Gasoline Passenger Car 2000, and it will be used for the calculations in this formular, working only for this combination. This approach requires creating several formulas according to fuel types available, ending with a complex setup.">
            <a:extLst>
              <a:ext uri="{FF2B5EF4-FFF2-40B4-BE49-F238E27FC236}">
                <a16:creationId xmlns:a16="http://schemas.microsoft.com/office/drawing/2014/main" id="{803B01CA-AAA7-46F2-958D-AAA92C72CD35}"/>
              </a:ext>
            </a:extLst>
          </p:cNvPr>
          <p:cNvGrpSpPr/>
          <p:nvPr/>
        </p:nvGrpSpPr>
        <p:grpSpPr>
          <a:xfrm>
            <a:off x="567613" y="3353270"/>
            <a:ext cx="5304591" cy="1538883"/>
            <a:chOff x="567613" y="3353270"/>
            <a:chExt cx="5304591" cy="1538883"/>
          </a:xfrm>
        </p:grpSpPr>
        <p:sp>
          <p:nvSpPr>
            <p:cNvPr id="46" name="Rectangle 45">
              <a:extLst>
                <a:ext uri="{FF2B5EF4-FFF2-40B4-BE49-F238E27FC236}">
                  <a16:creationId xmlns:a16="http://schemas.microsoft.com/office/drawing/2014/main" id="{B1742543-64DC-45F0-9629-89E4A12985CA}"/>
                </a:ext>
              </a:extLst>
            </p:cNvPr>
            <p:cNvSpPr/>
            <p:nvPr/>
          </p:nvSpPr>
          <p:spPr bwMode="auto">
            <a:xfrm>
              <a:off x="567613" y="3353270"/>
              <a:ext cx="5304591" cy="15388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Scenario</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Emission factor can be set directly in the formula as </a:t>
              </a:r>
              <a:r>
                <a:rPr kumimoji="0" lang="en-US" sz="1200" b="1" i="0" u="none" strike="noStrike" kern="1200" cap="none" spc="0" normalizeH="0" baseline="0" noProof="0">
                  <a:ln>
                    <a:noFill/>
                  </a:ln>
                  <a:solidFill>
                    <a:srgbClr val="000000"/>
                  </a:solidFill>
                  <a:effectLst/>
                  <a:uLnTx/>
                  <a:uFillTx/>
                  <a:latin typeface="Segoe UI"/>
                  <a:ea typeface="+mn-ea"/>
                  <a:cs typeface="+mn-cs"/>
                </a:rPr>
                <a:t>Gasoline Passenger Car 2000</a:t>
              </a:r>
              <a:r>
                <a:rPr kumimoji="0" lang="en-US" sz="1200" b="0" i="0" u="none" strike="noStrike" kern="1200" cap="none" spc="0" normalizeH="0" baseline="0" noProof="0">
                  <a:ln>
                    <a:noFill/>
                  </a:ln>
                  <a:solidFill>
                    <a:srgbClr val="000000"/>
                  </a:solidFill>
                  <a:effectLst/>
                  <a:uLnTx/>
                  <a:uFillTx/>
                  <a:latin typeface="Segoe UI"/>
                  <a:ea typeface="+mn-ea"/>
                  <a:cs typeface="+mn-cs"/>
                </a:rPr>
                <a:t>,</a:t>
              </a:r>
              <a:r>
                <a:rPr kumimoji="0" lang="en-US" sz="1200" b="1"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a:ea typeface="+mn-ea"/>
                  <a:cs typeface="+mn-cs"/>
                </a:rPr>
                <a:t>and it will be used for the calculations in this formula, working only for this combination.</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This approach requires creating several formulas according to fuel types available, ending with a complex setup.</a:t>
              </a:r>
            </a:p>
          </p:txBody>
        </p:sp>
        <p:pic>
          <p:nvPicPr>
            <p:cNvPr id="20" name="Graphic 19" descr="Badge 1 with solid fill">
              <a:extLst>
                <a:ext uri="{FF2B5EF4-FFF2-40B4-BE49-F238E27FC236}">
                  <a16:creationId xmlns:a16="http://schemas.microsoft.com/office/drawing/2014/main" id="{FF169962-6C65-4F0D-A45F-9333C56642C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01184" y="3438871"/>
              <a:ext cx="315781" cy="315781"/>
            </a:xfrm>
            <a:prstGeom prst="rect">
              <a:avLst/>
            </a:prstGeom>
          </p:spPr>
        </p:pic>
      </p:grpSp>
      <p:grpSp>
        <p:nvGrpSpPr>
          <p:cNvPr id="5" name="Group 4" descr="Scenario 2. When selecting a Factor Mapping of Fuel Type, the formula will use the library to dynamically search for the factor, to find a match with the correct emission factor and fuel type for the activity. This approach simplifies the number of formulas but requires defining a factor mapping in the library. ">
            <a:extLst>
              <a:ext uri="{FF2B5EF4-FFF2-40B4-BE49-F238E27FC236}">
                <a16:creationId xmlns:a16="http://schemas.microsoft.com/office/drawing/2014/main" id="{C75C03EA-7F58-4133-B339-FE402F1A5C24}"/>
              </a:ext>
            </a:extLst>
          </p:cNvPr>
          <p:cNvGrpSpPr/>
          <p:nvPr/>
        </p:nvGrpSpPr>
        <p:grpSpPr>
          <a:xfrm>
            <a:off x="567613" y="4941933"/>
            <a:ext cx="5304591" cy="1538883"/>
            <a:chOff x="567613" y="4941933"/>
            <a:chExt cx="5304591" cy="1538883"/>
          </a:xfrm>
        </p:grpSpPr>
        <p:sp>
          <p:nvSpPr>
            <p:cNvPr id="48" name="Rectangle 47">
              <a:extLst>
                <a:ext uri="{FF2B5EF4-FFF2-40B4-BE49-F238E27FC236}">
                  <a16:creationId xmlns:a16="http://schemas.microsoft.com/office/drawing/2014/main" id="{DEC86636-F762-44D4-BCC3-303BD8F031DF}"/>
                </a:ext>
              </a:extLst>
            </p:cNvPr>
            <p:cNvSpPr/>
            <p:nvPr/>
          </p:nvSpPr>
          <p:spPr bwMode="auto">
            <a:xfrm>
              <a:off x="567613" y="4941933"/>
              <a:ext cx="5304591" cy="15388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Scenario</a:t>
              </a:r>
            </a:p>
            <a:p>
              <a:pPr>
                <a:spcAft>
                  <a:spcPts val="600"/>
                </a:spcAft>
                <a:defRPr/>
              </a:pPr>
              <a:r>
                <a:rPr kumimoji="0" lang="en-US" sz="1200" b="0" i="0" u="none" strike="noStrike" kern="1200" cap="none" spc="0" normalizeH="0" baseline="0" noProof="0">
                  <a:ln>
                    <a:noFill/>
                  </a:ln>
                  <a:solidFill>
                    <a:srgbClr val="000000"/>
                  </a:solidFill>
                  <a:effectLst/>
                  <a:uLnTx/>
                  <a:uFillTx/>
                  <a:latin typeface="Segoe UI"/>
                  <a:ea typeface="+mn-ea"/>
                  <a:cs typeface="+mn-cs"/>
                </a:rPr>
                <a:t>When selecting a </a:t>
              </a:r>
              <a:r>
                <a:rPr kumimoji="0" lang="en-US" sz="1200" b="1" i="0" u="none" strike="noStrike" kern="1200" cap="none" spc="0" normalizeH="0" baseline="0" noProof="0">
                  <a:ln>
                    <a:noFill/>
                  </a:ln>
                  <a:solidFill>
                    <a:srgbClr val="000000"/>
                  </a:solidFill>
                  <a:effectLst/>
                  <a:uLnTx/>
                  <a:uFillTx/>
                  <a:latin typeface="Segoe UI"/>
                  <a:ea typeface="+mn-ea"/>
                  <a:cs typeface="+mn-cs"/>
                </a:rPr>
                <a:t>Factor Mapping </a:t>
              </a:r>
              <a:r>
                <a:rPr kumimoji="0" lang="en-US" sz="1200" b="0" i="0" u="none" strike="noStrike" kern="1200" cap="none" spc="0" normalizeH="0" baseline="0" noProof="0">
                  <a:ln>
                    <a:noFill/>
                  </a:ln>
                  <a:solidFill>
                    <a:srgbClr val="000000"/>
                  </a:solidFill>
                  <a:effectLst/>
                  <a:uLnTx/>
                  <a:uFillTx/>
                  <a:latin typeface="Segoe UI"/>
                  <a:ea typeface="+mn-ea"/>
                  <a:cs typeface="+mn-cs"/>
                </a:rPr>
                <a:t>of </a:t>
              </a:r>
              <a:r>
                <a:rPr kumimoji="0" lang="en-US" sz="1200" b="1" i="0" u="none" strike="noStrike" kern="1200" cap="none" spc="0" normalizeH="0" baseline="0" noProof="0">
                  <a:ln>
                    <a:noFill/>
                  </a:ln>
                  <a:solidFill>
                    <a:srgbClr val="000000"/>
                  </a:solidFill>
                  <a:effectLst/>
                  <a:uLnTx/>
                  <a:uFillTx/>
                  <a:latin typeface="Segoe UI"/>
                  <a:ea typeface="+mn-ea"/>
                  <a:cs typeface="+mn-cs"/>
                </a:rPr>
                <a:t>Fuel Type</a:t>
              </a:r>
              <a:r>
                <a:rPr lang="en-US" sz="1200" b="1">
                  <a:solidFill>
                    <a:srgbClr val="000000"/>
                  </a:solidFill>
                  <a:latin typeface="Segoe UI"/>
                </a:rPr>
                <a:t> (reference data)</a:t>
              </a:r>
              <a:r>
                <a:rPr lang="en-US" sz="1200">
                  <a:solidFill>
                    <a:srgbClr val="000000"/>
                  </a:solidFill>
                  <a:latin typeface="Segoe UI"/>
                </a:rPr>
                <a:t>,</a:t>
              </a:r>
              <a:r>
                <a:rPr kumimoji="0" lang="en-US" sz="1200" b="1"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a:ea typeface="+mn-ea"/>
                  <a:cs typeface="+mn-cs"/>
                </a:rPr>
                <a:t>the formula will use the library to dynamically search for the factor, to find a match with the correct emission factor and fuel type for the activity.</a:t>
              </a:r>
              <a:r>
                <a:rPr lang="en-US" sz="1200">
                  <a:solidFill>
                    <a:srgbClr val="000000"/>
                  </a:solidFill>
                  <a:latin typeface="Segoe UI"/>
                </a:rPr>
                <a:t> </a:t>
              </a:r>
              <a:endParaRPr lang="en-US" sz="1200" b="0" i="0" u="none" strike="noStrike" kern="1200" cap="none" spc="0" normalizeH="0" baseline="0" noProof="0">
                <a:ln>
                  <a:noFill/>
                </a:ln>
                <a:solidFill>
                  <a:srgbClr val="000000"/>
                </a:solidFill>
                <a:effectLst/>
                <a:uLnTx/>
                <a:uFillTx/>
                <a:latin typeface="Segoe UI"/>
                <a:cs typeface="Segoe UI"/>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This approach simplifies the number of formulas but requires defining a factor mapping in the library.</a:t>
              </a:r>
              <a:endParaRPr lang="en-US" sz="1200" b="0" i="0" u="none" strike="noStrike" kern="1200" cap="none" spc="0" normalizeH="0" baseline="0" noProof="0">
                <a:ln>
                  <a:noFill/>
                </a:ln>
                <a:solidFill>
                  <a:srgbClr val="000000"/>
                </a:solidFill>
                <a:effectLst/>
                <a:uLnTx/>
                <a:uFillTx/>
                <a:latin typeface="Segoe UI Semibold"/>
                <a:cs typeface="Segoe UI Semibold"/>
              </a:endParaRPr>
            </a:p>
          </p:txBody>
        </p:sp>
        <p:pic>
          <p:nvPicPr>
            <p:cNvPr id="32" name="Graphic 31" descr="Badge with solid fill">
              <a:extLst>
                <a:ext uri="{FF2B5EF4-FFF2-40B4-BE49-F238E27FC236}">
                  <a16:creationId xmlns:a16="http://schemas.microsoft.com/office/drawing/2014/main" id="{734C9CA4-1B2C-46D5-8F34-6AECAC888F88}"/>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01184" y="5022442"/>
              <a:ext cx="320040" cy="320040"/>
            </a:xfrm>
            <a:prstGeom prst="rect">
              <a:avLst/>
            </a:prstGeom>
          </p:spPr>
        </p:pic>
      </p:grpSp>
      <p:grpSp>
        <p:nvGrpSpPr>
          <p:cNvPr id="3" name="Group 2" descr="Screenshot of a Factor mapping list with the following options, including: &#10;Facility, Industrial Process Type, Fuel Type, and Vehicle Type. The list has another section titled &quot;Emission Factors.&quot; It includes the following items:  SRMW (SERC Midwest), Light-Duty Cars-Biodiesel, Gasoline Light-Duty Trucks 2012, Gasoline Heavy-Duty Vehicles 1990-1995, RFCW (RFC West), Gasoline Passenger Cars 1980, Gasoline Passenger Cars 2017, Gasoline Passenger Cars 2000, Isobutylene, Pentanes Plus, Light-Duty Cars-CNG, Bituminous Coal, SRVC (SERC Virginia/Carolina), MROW (MRO West), Distillate Fuel Oil No. 2, Logging Equipment-Gasoline (4-stroke) PRMS (Puerto Rico Miscellaneous), Gasoline Passenger Cars 1995, Heavy-Duty Trucks-CNG, Used Oil.  ">
            <a:extLst>
              <a:ext uri="{FF2B5EF4-FFF2-40B4-BE49-F238E27FC236}">
                <a16:creationId xmlns:a16="http://schemas.microsoft.com/office/drawing/2014/main" id="{648D90E0-C253-422F-A99D-6A9A521B813E}"/>
              </a:ext>
            </a:extLst>
          </p:cNvPr>
          <p:cNvGrpSpPr/>
          <p:nvPr/>
        </p:nvGrpSpPr>
        <p:grpSpPr>
          <a:xfrm>
            <a:off x="9609876" y="3448523"/>
            <a:ext cx="2511113" cy="2846912"/>
            <a:chOff x="9276655" y="2896073"/>
            <a:chExt cx="2511113" cy="2846912"/>
          </a:xfrm>
        </p:grpSpPr>
        <p:pic>
          <p:nvPicPr>
            <p:cNvPr id="15" name="Graphic 14" descr="Badge with solid fill">
              <a:extLst>
                <a:ext uri="{FF2B5EF4-FFF2-40B4-BE49-F238E27FC236}">
                  <a16:creationId xmlns:a16="http://schemas.microsoft.com/office/drawing/2014/main" id="{72FA57C2-8AFE-4E0E-AB82-40C284DED1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37693" y="2896073"/>
              <a:ext cx="402261" cy="402261"/>
            </a:xfrm>
            <a:prstGeom prst="rect">
              <a:avLst/>
            </a:prstGeom>
          </p:spPr>
        </p:pic>
        <p:pic>
          <p:nvPicPr>
            <p:cNvPr id="25" name="Graphic 24" descr="Badge 1 with solid fill">
              <a:extLst>
                <a:ext uri="{FF2B5EF4-FFF2-40B4-BE49-F238E27FC236}">
                  <a16:creationId xmlns:a16="http://schemas.microsoft.com/office/drawing/2014/main" id="{2322E32F-405D-477B-B397-7AE3493F7E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6765" y="5139595"/>
              <a:ext cx="402261" cy="402261"/>
            </a:xfrm>
            <a:prstGeom prst="rect">
              <a:avLst/>
            </a:prstGeom>
          </p:spPr>
        </p:pic>
        <p:sp>
          <p:nvSpPr>
            <p:cNvPr id="26" name="Rectangle 25">
              <a:extLst>
                <a:ext uri="{FF2B5EF4-FFF2-40B4-BE49-F238E27FC236}">
                  <a16:creationId xmlns:a16="http://schemas.microsoft.com/office/drawing/2014/main" id="{A7F3B360-F4C7-4D93-9312-8FAF7C6ED267}"/>
                </a:ext>
              </a:extLst>
            </p:cNvPr>
            <p:cNvSpPr/>
            <p:nvPr/>
          </p:nvSpPr>
          <p:spPr bwMode="auto">
            <a:xfrm>
              <a:off x="9276655" y="3155948"/>
              <a:ext cx="561898" cy="18536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1705D2F-CD47-4249-A903-2C9D5C23EF47}"/>
                </a:ext>
              </a:extLst>
            </p:cNvPr>
            <p:cNvSpPr/>
            <p:nvPr/>
          </p:nvSpPr>
          <p:spPr bwMode="auto">
            <a:xfrm>
              <a:off x="9322864" y="5557622"/>
              <a:ext cx="980166" cy="18536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AA198979-4236-4BC0-AF38-6BB83CC55FEB}"/>
                </a:ext>
              </a:extLst>
            </p:cNvPr>
            <p:cNvGrpSpPr/>
            <p:nvPr/>
          </p:nvGrpSpPr>
          <p:grpSpPr>
            <a:xfrm>
              <a:off x="9626921" y="3298432"/>
              <a:ext cx="803153" cy="2257613"/>
              <a:chOff x="9729037" y="3456257"/>
              <a:chExt cx="803153" cy="2257613"/>
            </a:xfrm>
          </p:grpSpPr>
          <p:grpSp>
            <p:nvGrpSpPr>
              <p:cNvPr id="34" name="Group 33">
                <a:extLst>
                  <a:ext uri="{FF2B5EF4-FFF2-40B4-BE49-F238E27FC236}">
                    <a16:creationId xmlns:a16="http://schemas.microsoft.com/office/drawing/2014/main" id="{0E652CCE-9284-4E3B-9CEF-8272B420BA89}"/>
                  </a:ext>
                </a:extLst>
              </p:cNvPr>
              <p:cNvGrpSpPr/>
              <p:nvPr/>
            </p:nvGrpSpPr>
            <p:grpSpPr>
              <a:xfrm rot="13021608">
                <a:off x="9729037" y="3456257"/>
                <a:ext cx="803153" cy="398927"/>
                <a:chOff x="3578826" y="4572614"/>
                <a:chExt cx="803153" cy="398927"/>
              </a:xfrm>
            </p:grpSpPr>
            <p:cxnSp>
              <p:nvCxnSpPr>
                <p:cNvPr id="36" name="Straight Arrow Connector 35" descr="Screenshot of the Factors Mapping list that includes: Facility, Industrial Process Type, Fuel Type, Vehicle Type, Emission Factors, SRMW (SERC Midwest), Light-Duty Cars-Biodiesel, Gasoline Light-Duty Trucks 2012, Gasoline Heavy-Duty Vehicles 1990-1995, RFCW (RFC West), Gasoline Passenger Cars 1980, Gasoline Passenger Cars 2017, Gasoline Passenger Cars 2000, Isobutylene, Pentanes Plus, Light-Duty Cars-CNG, Bituminous Coal, SRVC (SERC Virginia/Carolina), MROW (MRO West) Distillate Fuel Oil No. 2, Logging Equipment Gasoline-(4 stroke), PRMS (Puerto Rico Miscellaneous), Gasoline Passenger Cars 1995, Heavy-Duty Trucks-CNG, Used Oil. Behind this list is a shot of a search bar with menu icons across the top, including: a lightbulb, a plus symbol, an upside-down triangle with a small rectangle at the base, a gear wheel, a question mark, and on the far right is a profile icon represented as a circle with the letters &quot;AG&quot; inside it. To the left of the Factors mapping list described earlier, are four rectangles, two are partially obscurbed by the Factors mapping list, and the two that are not read &quot;Support, Fuel * EF (Fuel Type), and &quot;Report, Distance * EF (Vehicle Ty....&quot; There is a line through both rectangles, labeled as &quot;True&quot; and terminating with a plus symbol. To the right of the Factors mapping list is a list of form fields and dropdown lists. From the top, these read as &quot;Report Details, Last updated: 11/12/2021, 2:09:12 PM, Name * Fuel * EF (Fuel Type), Description: EPA Equation 1: Emissions = Fuel x EF1. After these is an empty checkbox titled &quot;Power Fx Experience.&quot; Under the checkbox is a series of dropdown lists, in order &quot;Emission Report Value *, with Fuel Quantity chosen. Next is &quot;Unit *&quot; with Fuel Quantity Unit chosen.&quot; Next is Calculation Library *&quot; with EPA selected. And lastly is &quot;Emission Factor *&quot; with Fuel Type chosen. Under this is another empty checkbox titled &quot;Market based&quot;. ">
                  <a:extLst>
                    <a:ext uri="{FF2B5EF4-FFF2-40B4-BE49-F238E27FC236}">
                      <a16:creationId xmlns:a16="http://schemas.microsoft.com/office/drawing/2014/main" id="{695CC3FC-1400-4C9A-909C-7D9F0FA6187B}"/>
                    </a:ext>
                  </a:extLst>
                </p:cNvPr>
                <p:cNvCxnSpPr>
                  <a:cxnSpLocks/>
                </p:cNvCxnSpPr>
                <p:nvPr/>
              </p:nvCxnSpPr>
              <p:spPr>
                <a:xfrm rot="8578392" flipH="1" flipV="1">
                  <a:off x="3664873" y="4572614"/>
                  <a:ext cx="717106" cy="398927"/>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2D83CC1A-3B1F-4D87-87C8-6B8482E9CCBE}"/>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3" name="Straight Arrow Connector 42">
                <a:extLst>
                  <a:ext uri="{FF2B5EF4-FFF2-40B4-BE49-F238E27FC236}">
                    <a16:creationId xmlns:a16="http://schemas.microsoft.com/office/drawing/2014/main" id="{9B5EE1FB-5A0D-48EF-B069-F0DD99A4C7DB}"/>
                  </a:ext>
                </a:extLst>
              </p:cNvPr>
              <p:cNvCxnSpPr>
                <a:cxnSpLocks/>
              </p:cNvCxnSpPr>
              <p:nvPr/>
            </p:nvCxnSpPr>
            <p:spPr>
              <a:xfrm flipH="1">
                <a:off x="10023463" y="3804231"/>
                <a:ext cx="437214" cy="190963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49" name="Rectangle 48">
              <a:extLst>
                <a:ext uri="{FF2B5EF4-FFF2-40B4-BE49-F238E27FC236}">
                  <a16:creationId xmlns:a16="http://schemas.microsoft.com/office/drawing/2014/main" id="{A9C357A8-791E-495F-97C5-5D39DB0A7A16}"/>
                </a:ext>
              </a:extLst>
            </p:cNvPr>
            <p:cNvSpPr/>
            <p:nvPr/>
          </p:nvSpPr>
          <p:spPr bwMode="auto">
            <a:xfrm>
              <a:off x="10346318" y="3563963"/>
              <a:ext cx="1441450" cy="193443"/>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0346221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4FFAE3-9167-4A16-A0D6-789969FA1204}"/>
              </a:ext>
            </a:extLst>
          </p:cNvPr>
          <p:cNvGrpSpPr/>
          <p:nvPr/>
        </p:nvGrpSpPr>
        <p:grpSpPr>
          <a:xfrm>
            <a:off x="666537" y="1279847"/>
            <a:ext cx="11291744" cy="1818948"/>
            <a:chOff x="567439" y="4658159"/>
            <a:chExt cx="11291744" cy="1818948"/>
          </a:xfrm>
        </p:grpSpPr>
        <p:pic>
          <p:nvPicPr>
            <p:cNvPr id="27" name="Picture 26">
              <a:extLst>
                <a:ext uri="{FF2B5EF4-FFF2-40B4-BE49-F238E27FC236}">
                  <a16:creationId xmlns:a16="http://schemas.microsoft.com/office/drawing/2014/main" id="{37C82B65-21A7-4BB1-9A5A-F4CABBACEA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7439" y="4746255"/>
              <a:ext cx="11291744" cy="1730852"/>
            </a:xfrm>
            <a:prstGeom prst="rect">
              <a:avLst/>
            </a:prstGeom>
          </p:spPr>
        </p:pic>
        <p:sp>
          <p:nvSpPr>
            <p:cNvPr id="42" name="Rectangle 41">
              <a:extLst>
                <a:ext uri="{FF2B5EF4-FFF2-40B4-BE49-F238E27FC236}">
                  <a16:creationId xmlns:a16="http://schemas.microsoft.com/office/drawing/2014/main" id="{6B6CC2BF-ECDB-4F26-8CD2-F9062D5D1AA3}"/>
                </a:ext>
              </a:extLst>
            </p:cNvPr>
            <p:cNvSpPr/>
            <p:nvPr/>
          </p:nvSpPr>
          <p:spPr bwMode="auto">
            <a:xfrm>
              <a:off x="1139159" y="4658159"/>
              <a:ext cx="1155962" cy="44685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CA80EE81-E54A-496E-9C02-C35A18DA9632}"/>
              </a:ext>
            </a:extLst>
          </p:cNvPr>
          <p:cNvSpPr>
            <a:spLocks noGrp="1"/>
          </p:cNvSpPr>
          <p:nvPr>
            <p:ph type="title"/>
          </p:nvPr>
        </p:nvSpPr>
        <p:spPr/>
        <p:txBody>
          <a:bodyPr/>
          <a:lstStyle/>
          <a:p>
            <a:r>
              <a:rPr lang="en-US"/>
              <a:t>Factor mapping in library</a:t>
            </a:r>
          </a:p>
        </p:txBody>
      </p:sp>
      <p:sp>
        <p:nvSpPr>
          <p:cNvPr id="56" name="Rectangle 55">
            <a:extLst>
              <a:ext uri="{FF2B5EF4-FFF2-40B4-BE49-F238E27FC236}">
                <a16:creationId xmlns:a16="http://schemas.microsoft.com/office/drawing/2014/main" id="{F2D3BE43-20AC-4C72-B70D-9AACB46DF8F8}"/>
              </a:ext>
            </a:extLst>
          </p:cNvPr>
          <p:cNvSpPr/>
          <p:nvPr/>
        </p:nvSpPr>
        <p:spPr bwMode="auto">
          <a:xfrm>
            <a:off x="3041584" y="5929351"/>
            <a:ext cx="8634458" cy="327241"/>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C165919-5792-4914-8C84-002469D699DF}"/>
              </a:ext>
            </a:extLst>
          </p:cNvPr>
          <p:cNvGrpSpPr/>
          <p:nvPr/>
        </p:nvGrpSpPr>
        <p:grpSpPr>
          <a:xfrm>
            <a:off x="588263" y="3429000"/>
            <a:ext cx="11245299" cy="2696784"/>
            <a:chOff x="520994" y="1388387"/>
            <a:chExt cx="11245299" cy="2696784"/>
          </a:xfrm>
        </p:grpSpPr>
        <p:grpSp>
          <p:nvGrpSpPr>
            <p:cNvPr id="25" name="Group 24">
              <a:extLst>
                <a:ext uri="{FF2B5EF4-FFF2-40B4-BE49-F238E27FC236}">
                  <a16:creationId xmlns:a16="http://schemas.microsoft.com/office/drawing/2014/main" id="{86362104-C422-47CF-B094-D76B5E0C099B}"/>
                </a:ext>
              </a:extLst>
            </p:cNvPr>
            <p:cNvGrpSpPr/>
            <p:nvPr/>
          </p:nvGrpSpPr>
          <p:grpSpPr>
            <a:xfrm>
              <a:off x="520994" y="1388387"/>
              <a:ext cx="11245299" cy="2696784"/>
              <a:chOff x="527922" y="2033031"/>
              <a:chExt cx="11245299" cy="2696784"/>
            </a:xfrm>
          </p:grpSpPr>
          <p:pic>
            <p:nvPicPr>
              <p:cNvPr id="4" name="Picture 3">
                <a:extLst>
                  <a:ext uri="{FF2B5EF4-FFF2-40B4-BE49-F238E27FC236}">
                    <a16:creationId xmlns:a16="http://schemas.microsoft.com/office/drawing/2014/main" id="{670BE504-5A13-4838-AF9F-6CA0565710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7922" y="2033031"/>
                <a:ext cx="11245299" cy="2612709"/>
              </a:xfrm>
              <a:prstGeom prst="rect">
                <a:avLst/>
              </a:prstGeom>
              <a:ln>
                <a:noFill/>
              </a:ln>
            </p:spPr>
          </p:pic>
          <p:sp>
            <p:nvSpPr>
              <p:cNvPr id="6" name="Rectangle 5">
                <a:extLst>
                  <a:ext uri="{FF2B5EF4-FFF2-40B4-BE49-F238E27FC236}">
                    <a16:creationId xmlns:a16="http://schemas.microsoft.com/office/drawing/2014/main" id="{82CE060F-9F69-4C7B-B244-5FA0B6F6A21F}"/>
                  </a:ext>
                </a:extLst>
              </p:cNvPr>
              <p:cNvSpPr/>
              <p:nvPr/>
            </p:nvSpPr>
            <p:spPr bwMode="auto">
              <a:xfrm>
                <a:off x="7226748" y="3339385"/>
                <a:ext cx="4196290" cy="1390430"/>
              </a:xfrm>
              <a:prstGeom prst="rect">
                <a:avLst/>
              </a:prstGeom>
              <a:noFill/>
              <a:ln>
                <a:no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17E01DCE-2EAC-4A78-BE50-9F9FCE401210}"/>
                  </a:ext>
                </a:extLst>
              </p:cNvPr>
              <p:cNvGrpSpPr/>
              <p:nvPr/>
            </p:nvGrpSpPr>
            <p:grpSpPr>
              <a:xfrm>
                <a:off x="8921664" y="3429000"/>
                <a:ext cx="397995" cy="157655"/>
                <a:chOff x="3903739" y="4749924"/>
                <a:chExt cx="397995" cy="157655"/>
              </a:xfrm>
            </p:grpSpPr>
            <p:cxnSp>
              <p:nvCxnSpPr>
                <p:cNvPr id="18" name="Straight Arrow Connector 17">
                  <a:extLst>
                    <a:ext uri="{FF2B5EF4-FFF2-40B4-BE49-F238E27FC236}">
                      <a16:creationId xmlns:a16="http://schemas.microsoft.com/office/drawing/2014/main" id="{79F7A5E3-BF2E-41D3-991E-2A6782EB17B5}"/>
                    </a:ext>
                  </a:extLst>
                </p:cNvPr>
                <p:cNvCxnSpPr>
                  <a:cxnSpLocks/>
                </p:cNvCxnSpPr>
                <p:nvPr/>
              </p:nvCxnSpPr>
              <p:spPr>
                <a:xfrm>
                  <a:off x="3925761" y="4828752"/>
                  <a:ext cx="375973" cy="1"/>
                </a:xfrm>
                <a:prstGeom prst="straightConnector1">
                  <a:avLst/>
                </a:prstGeom>
                <a:ln w="38100" cap="flat" cmpd="sng" algn="ctr">
                  <a:no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Oval 18">
                  <a:extLst>
                    <a:ext uri="{FF2B5EF4-FFF2-40B4-BE49-F238E27FC236}">
                      <a16:creationId xmlns:a16="http://schemas.microsoft.com/office/drawing/2014/main" id="{27CBB7C2-859D-41D1-9D42-5669AEB3BC8D}"/>
                    </a:ext>
                  </a:extLst>
                </p:cNvPr>
                <p:cNvSpPr/>
                <p:nvPr/>
              </p:nvSpPr>
              <p:spPr bwMode="auto">
                <a:xfrm>
                  <a:off x="39037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47AE138-1C86-4EC7-9683-7E9CE2FB038A}"/>
                  </a:ext>
                </a:extLst>
              </p:cNvPr>
              <p:cNvGrpSpPr/>
              <p:nvPr/>
            </p:nvGrpSpPr>
            <p:grpSpPr>
              <a:xfrm rot="10800000">
                <a:off x="8657418" y="3429000"/>
                <a:ext cx="407904" cy="157655"/>
                <a:chOff x="3893830" y="4750028"/>
                <a:chExt cx="407904" cy="157655"/>
              </a:xfrm>
            </p:grpSpPr>
            <p:cxnSp>
              <p:nvCxnSpPr>
                <p:cNvPr id="21" name="Straight Arrow Connector 20">
                  <a:extLst>
                    <a:ext uri="{FF2B5EF4-FFF2-40B4-BE49-F238E27FC236}">
                      <a16:creationId xmlns:a16="http://schemas.microsoft.com/office/drawing/2014/main" id="{0CEAA35D-741B-420B-8B81-837E730C1445}"/>
                    </a:ext>
                  </a:extLst>
                </p:cNvPr>
                <p:cNvCxnSpPr>
                  <a:cxnSpLocks/>
                </p:cNvCxnSpPr>
                <p:nvPr/>
              </p:nvCxnSpPr>
              <p:spPr>
                <a:xfrm>
                  <a:off x="3925761" y="4828752"/>
                  <a:ext cx="375973" cy="1"/>
                </a:xfrm>
                <a:prstGeom prst="straightConnector1">
                  <a:avLst/>
                </a:prstGeom>
                <a:ln w="38100" cap="flat" cmpd="sng" algn="ctr">
                  <a:no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EE4D980-1F81-4E4D-9C34-8DFD7BC95ED8}"/>
                    </a:ext>
                  </a:extLst>
                </p:cNvPr>
                <p:cNvSpPr/>
                <p:nvPr/>
              </p:nvSpPr>
              <p:spPr bwMode="auto">
                <a:xfrm>
                  <a:off x="3893830" y="4750028"/>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0" name="Rectangle 39">
              <a:extLst>
                <a:ext uri="{FF2B5EF4-FFF2-40B4-BE49-F238E27FC236}">
                  <a16:creationId xmlns:a16="http://schemas.microsoft.com/office/drawing/2014/main" id="{AE9673C0-0376-46F0-84A7-CB00989ED30B}"/>
                </a:ext>
              </a:extLst>
            </p:cNvPr>
            <p:cNvSpPr/>
            <p:nvPr/>
          </p:nvSpPr>
          <p:spPr bwMode="auto">
            <a:xfrm>
              <a:off x="2295121" y="1772301"/>
              <a:ext cx="1155962" cy="44685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4FD6A383-2EAF-474B-A5C7-B620362DDAA5}"/>
              </a:ext>
            </a:extLst>
          </p:cNvPr>
          <p:cNvSpPr/>
          <p:nvPr/>
        </p:nvSpPr>
        <p:spPr bwMode="auto">
          <a:xfrm>
            <a:off x="7231389" y="4735354"/>
            <a:ext cx="4251990" cy="327241"/>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D1C2FCF3-1AE8-4CD7-9CFA-452192E9E230}"/>
              </a:ext>
            </a:extLst>
          </p:cNvPr>
          <p:cNvGrpSpPr/>
          <p:nvPr/>
        </p:nvGrpSpPr>
        <p:grpSpPr>
          <a:xfrm>
            <a:off x="8665255" y="4894612"/>
            <a:ext cx="791153" cy="1"/>
            <a:chOff x="8605315" y="2495937"/>
            <a:chExt cx="791153" cy="1"/>
          </a:xfrm>
        </p:grpSpPr>
        <p:cxnSp>
          <p:nvCxnSpPr>
            <p:cNvPr id="29" name="Straight Arrow Connector 28">
              <a:extLst>
                <a:ext uri="{FF2B5EF4-FFF2-40B4-BE49-F238E27FC236}">
                  <a16:creationId xmlns:a16="http://schemas.microsoft.com/office/drawing/2014/main" id="{165E6D15-8EE8-464C-9397-5873337B831B}"/>
                </a:ext>
              </a:extLst>
            </p:cNvPr>
            <p:cNvCxnSpPr>
              <a:cxnSpLocks/>
            </p:cNvCxnSpPr>
            <p:nvPr/>
          </p:nvCxnSpPr>
          <p:spPr>
            <a:xfrm>
              <a:off x="9020495" y="2495937"/>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78A95306-55E2-40A1-9E18-943FDC0F5928}"/>
                </a:ext>
              </a:extLst>
            </p:cNvPr>
            <p:cNvCxnSpPr>
              <a:cxnSpLocks/>
            </p:cNvCxnSpPr>
            <p:nvPr/>
          </p:nvCxnSpPr>
          <p:spPr>
            <a:xfrm flipH="1">
              <a:off x="8605315" y="2495937"/>
              <a:ext cx="428075" cy="0"/>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53" name="Straight Connector 52">
            <a:extLst>
              <a:ext uri="{FF2B5EF4-FFF2-40B4-BE49-F238E27FC236}">
                <a16:creationId xmlns:a16="http://schemas.microsoft.com/office/drawing/2014/main" id="{CE37AE05-CAA0-4402-9E6A-781CC9EDDAA7}"/>
              </a:ext>
            </a:extLst>
          </p:cNvPr>
          <p:cNvCxnSpPr>
            <a:cxnSpLocks/>
          </p:cNvCxnSpPr>
          <p:nvPr/>
        </p:nvCxnSpPr>
        <p:spPr>
          <a:xfrm>
            <a:off x="2201644" y="1759416"/>
            <a:ext cx="640653" cy="1982481"/>
          </a:xfrm>
          <a:prstGeom prst="line">
            <a:avLst/>
          </a:prstGeom>
          <a:ln w="38100" cap="flat" cmpd="sng" algn="ctr">
            <a:solidFill>
              <a:schemeClr val="accent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C015AE15-6063-4801-BF84-DFA942EADB20}"/>
              </a:ext>
            </a:extLst>
          </p:cNvPr>
          <p:cNvCxnSpPr>
            <a:cxnSpLocks/>
          </p:cNvCxnSpPr>
          <p:nvPr/>
        </p:nvCxnSpPr>
        <p:spPr>
          <a:xfrm flipH="1">
            <a:off x="7231391" y="5067897"/>
            <a:ext cx="15178" cy="1025076"/>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3D07FAE8-6CCB-4AE7-9E62-A77212E18E6B}"/>
              </a:ext>
            </a:extLst>
          </p:cNvPr>
          <p:cNvCxnSpPr>
            <a:cxnSpLocks/>
          </p:cNvCxnSpPr>
          <p:nvPr/>
        </p:nvCxnSpPr>
        <p:spPr>
          <a:xfrm flipH="1">
            <a:off x="11468201" y="5019284"/>
            <a:ext cx="15178" cy="1025076"/>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572571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588263" y="457200"/>
            <a:ext cx="11018520" cy="800219"/>
          </a:xfrm>
        </p:spPr>
        <p:txBody>
          <a:bodyPr/>
          <a:lstStyle/>
          <a:p>
            <a:r>
              <a:rPr lang="en-US"/>
              <a:t>Recommended practices</a:t>
            </a:r>
            <a:br>
              <a:rPr lang="en-US"/>
            </a:br>
            <a:r>
              <a:rPr lang="en-US" sz="2000">
                <a:solidFill>
                  <a:srgbClr val="074F88"/>
                </a:solidFill>
              </a:rPr>
              <a:t>Calculations</a:t>
            </a:r>
            <a:endParaRPr lang="en-US">
              <a:solidFill>
                <a:srgbClr val="074F88"/>
              </a:solidFill>
            </a:endParaRPr>
          </a:p>
        </p:txBody>
      </p:sp>
      <p:sp>
        <p:nvSpPr>
          <p:cNvPr id="3" name="TextBox 2">
            <a:extLst>
              <a:ext uri="{FF2B5EF4-FFF2-40B4-BE49-F238E27FC236}">
                <a16:creationId xmlns:a16="http://schemas.microsoft.com/office/drawing/2014/main" id="{2498ED78-007B-4E75-A703-26250945AD48}"/>
              </a:ext>
            </a:extLst>
          </p:cNvPr>
          <p:cNvSpPr txBox="1"/>
          <p:nvPr/>
        </p:nvSpPr>
        <p:spPr>
          <a:xfrm>
            <a:off x="588263" y="1939683"/>
            <a:ext cx="8579858" cy="4001095"/>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Pay special attention to factor mapping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optimize the number of models required.</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Consider special naming conventions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support specialized calculations for facilities that have specific operations that require different emission factors.</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Test first </a:t>
            </a:r>
            <a:r>
              <a:rPr kumimoji="0" lang="en-US" sz="200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small set of data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and </a:t>
            </a:r>
            <a:r>
              <a:rPr lang="en-US" sz="2000">
                <a:gradFill>
                  <a:gsLst>
                    <a:gs pos="2917">
                      <a:srgbClr val="000000"/>
                    </a:gs>
                    <a:gs pos="30000">
                      <a:srgbClr val="000000"/>
                    </a:gs>
                  </a:gsLst>
                  <a:lin ang="5400000" scaled="0"/>
                </a:gradFill>
                <a:latin typeface="Segoe UI"/>
              </a:rPr>
              <a:t>remove emissions data that produce errors. You can </a:t>
            </a:r>
            <a:r>
              <a:rPr lang="en-US" sz="2000" b="1">
                <a:gradFill>
                  <a:gsLst>
                    <a:gs pos="2917">
                      <a:srgbClr val="000000"/>
                    </a:gs>
                    <a:gs pos="30000">
                      <a:srgbClr val="000000"/>
                    </a:gs>
                  </a:gsLst>
                  <a:lin ang="5400000" scaled="0"/>
                </a:gradFill>
                <a:latin typeface="Segoe UI"/>
              </a:rPr>
              <a:t>remove data in bulk </a:t>
            </a:r>
            <a:r>
              <a:rPr lang="en-US" sz="2000">
                <a:gradFill>
                  <a:gsLst>
                    <a:gs pos="2917">
                      <a:srgbClr val="000000"/>
                    </a:gs>
                    <a:gs pos="30000">
                      <a:srgbClr val="000000"/>
                    </a:gs>
                  </a:gsLst>
                  <a:lin ang="5400000" scaled="0"/>
                </a:gradFill>
                <a:latin typeface="Segoe UI"/>
              </a:rPr>
              <a:t>directly in the </a:t>
            </a:r>
            <a:r>
              <a:rPr lang="en-US" sz="2000" b="1">
                <a:gradFill>
                  <a:gsLst>
                    <a:gs pos="2917">
                      <a:srgbClr val="000000"/>
                    </a:gs>
                    <a:gs pos="30000">
                      <a:srgbClr val="000000"/>
                    </a:gs>
                  </a:gsLst>
                  <a:lin ang="5400000" scaled="0"/>
                </a:gradFill>
                <a:latin typeface="Segoe UI"/>
              </a:rPr>
              <a:t>emissions form </a:t>
            </a:r>
            <a:r>
              <a:rPr lang="en-US" sz="2000">
                <a:gradFill>
                  <a:gsLst>
                    <a:gs pos="2917">
                      <a:srgbClr val="000000"/>
                    </a:gs>
                    <a:gs pos="30000">
                      <a:srgbClr val="000000"/>
                    </a:gs>
                  </a:gsLst>
                  <a:lin ang="5400000" scaled="0"/>
                </a:gradFill>
                <a:latin typeface="Segoe UI"/>
              </a:rPr>
              <a:t>or in </a:t>
            </a:r>
            <a:r>
              <a:rPr lang="en-US" sz="2000" b="1" err="1">
                <a:gradFill>
                  <a:gsLst>
                    <a:gs pos="2917">
                      <a:srgbClr val="000000"/>
                    </a:gs>
                    <a:gs pos="30000">
                      <a:srgbClr val="000000"/>
                    </a:gs>
                  </a:gsLst>
                  <a:lin ang="5400000" scaled="0"/>
                </a:gradFill>
                <a:latin typeface="Segoe UI"/>
              </a:rPr>
              <a:t>make.powerapps</a:t>
            </a:r>
            <a:r>
              <a:rPr lang="en-US" sz="2000">
                <a:gradFill>
                  <a:gsLst>
                    <a:gs pos="2917">
                      <a:srgbClr val="000000"/>
                    </a:gs>
                    <a:gs pos="30000">
                      <a:srgbClr val="000000"/>
                    </a:gs>
                  </a:gsLst>
                  <a:lin ang="5400000" scaled="0"/>
                </a:gradFill>
                <a:latin typeface="Segoe UI"/>
              </a:rPr>
              <a:t>.</a:t>
            </a:r>
            <a:endParaRPr kumimoji="0" lang="en-US" sz="200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Observe conversion units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activity and model units, as missing conversions will cause errors during import.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9CE23D5D-D181-59B9-5AD6-62A3D7D3ADDE}"/>
              </a:ext>
            </a:extLst>
          </p:cNvPr>
          <p:cNvGrpSpPr/>
          <p:nvPr/>
        </p:nvGrpSpPr>
        <p:grpSpPr>
          <a:xfrm>
            <a:off x="9119076" y="436810"/>
            <a:ext cx="2200908" cy="800219"/>
            <a:chOff x="9168121" y="436811"/>
            <a:chExt cx="1952788" cy="710006"/>
          </a:xfrm>
        </p:grpSpPr>
        <p:pic>
          <p:nvPicPr>
            <p:cNvPr id="8" name="Graphic 7">
              <a:extLst>
                <a:ext uri="{FF2B5EF4-FFF2-40B4-BE49-F238E27FC236}">
                  <a16:creationId xmlns:a16="http://schemas.microsoft.com/office/drawing/2014/main" id="{6AABD5EA-0B12-946D-67C1-BE8578E44CD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68121" y="436811"/>
              <a:ext cx="648208" cy="648208"/>
            </a:xfrm>
            <a:prstGeom prst="rect">
              <a:avLst/>
            </a:prstGeom>
          </p:spPr>
        </p:pic>
        <p:pic>
          <p:nvPicPr>
            <p:cNvPr id="9" name="Graphic 8">
              <a:extLst>
                <a:ext uri="{FF2B5EF4-FFF2-40B4-BE49-F238E27FC236}">
                  <a16:creationId xmlns:a16="http://schemas.microsoft.com/office/drawing/2014/main" id="{52A633BE-069C-B25C-BAC4-86472CAE839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10903" y="436811"/>
              <a:ext cx="710006" cy="710006"/>
            </a:xfrm>
            <a:prstGeom prst="rect">
              <a:avLst/>
            </a:prstGeom>
          </p:spPr>
        </p:pic>
        <p:pic>
          <p:nvPicPr>
            <p:cNvPr id="10" name="Graphic 9">
              <a:extLst>
                <a:ext uri="{FF2B5EF4-FFF2-40B4-BE49-F238E27FC236}">
                  <a16:creationId xmlns:a16="http://schemas.microsoft.com/office/drawing/2014/main" id="{103B9B2F-62E9-1C62-EC09-5B7A13E332C1}"/>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99366" y="456518"/>
              <a:ext cx="628501" cy="628501"/>
            </a:xfrm>
            <a:prstGeom prst="rect">
              <a:avLst/>
            </a:prstGeom>
          </p:spPr>
        </p:pic>
      </p:grpSp>
    </p:spTree>
    <p:extLst>
      <p:ext uri="{BB962C8B-B14F-4D97-AF65-F5344CB8AC3E}">
        <p14:creationId xmlns:p14="http://schemas.microsoft.com/office/powerpoint/2010/main" val="162313851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What did we learn in </a:t>
            </a:r>
            <a:br>
              <a:rPr lang="en-US" sz="2800">
                <a:solidFill>
                  <a:schemeClr val="bg1"/>
                </a:solidFill>
              </a:rPr>
            </a:br>
            <a:r>
              <a:rPr lang="en-US" sz="2800">
                <a:solidFill>
                  <a:schemeClr val="bg1"/>
                </a:solidFill>
              </a:rPr>
              <a:t>Session 5?</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197894"/>
            <a:ext cx="5674242" cy="2462213"/>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How models, libraries, activity data, and profiles interact</a:t>
            </a:r>
          </a:p>
          <a:p>
            <a:pPr marL="342900" indent="-342900">
              <a:spcBef>
                <a:spcPts val="1200"/>
              </a:spcBef>
              <a:spcAft>
                <a:spcPts val="1200"/>
              </a:spcAft>
              <a:buFont typeface="Arial" panose="020B0604020202020204" pitchFamily="34" charset="0"/>
              <a:buChar char="•"/>
            </a:pPr>
            <a:r>
              <a:rPr lang="en-US">
                <a:solidFill>
                  <a:schemeClr val="tx2"/>
                </a:solidFill>
              </a:rPr>
              <a:t>Building a model</a:t>
            </a:r>
          </a:p>
          <a:p>
            <a:pPr marL="342900" indent="-342900">
              <a:spcBef>
                <a:spcPts val="1200"/>
              </a:spcBef>
              <a:spcAft>
                <a:spcPts val="1200"/>
              </a:spcAft>
              <a:buFont typeface="Arial" panose="020B0604020202020204" pitchFamily="34" charset="0"/>
              <a:buChar char="•"/>
            </a:pPr>
            <a:r>
              <a:rPr lang="en-US">
                <a:solidFill>
                  <a:schemeClr val="tx2"/>
                </a:solidFill>
              </a:rPr>
              <a:t>Building a profile</a:t>
            </a:r>
          </a:p>
          <a:p>
            <a:pPr marL="342900" indent="-342900">
              <a:spcBef>
                <a:spcPts val="1200"/>
              </a:spcBef>
              <a:spcAft>
                <a:spcPts val="1200"/>
              </a:spcAft>
              <a:buFont typeface="Arial" panose="020B0604020202020204" pitchFamily="34" charset="0"/>
              <a:buChar char="•"/>
            </a:pPr>
            <a:r>
              <a:rPr lang="en-US">
                <a:solidFill>
                  <a:schemeClr val="tx2"/>
                </a:solidFill>
              </a:rPr>
              <a:t>Using factor mapping</a:t>
            </a:r>
          </a:p>
        </p:txBody>
      </p:sp>
    </p:spTree>
    <p:extLst>
      <p:ext uri="{BB962C8B-B14F-4D97-AF65-F5344CB8AC3E}">
        <p14:creationId xmlns:p14="http://schemas.microsoft.com/office/powerpoint/2010/main" val="18424281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2151470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1CDB35FB-1B0B-42B3-B471-190299B885D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875806" y="0"/>
            <a:ext cx="831619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9F8B615B-04E9-42DE-9B51-CBAD3E733A5B}"/>
              </a:ext>
            </a:extLst>
          </p:cNvPr>
          <p:cNvSpPr txBox="1">
            <a:spLocks/>
          </p:cNvSpPr>
          <p:nvPr/>
        </p:nvSpPr>
        <p:spPr>
          <a:xfrm>
            <a:off x="588265" y="2828353"/>
            <a:ext cx="2541044" cy="2842605"/>
          </a:xfrm>
          <a:prstGeom prst="rect">
            <a:avLst/>
          </a:prstGeom>
        </p:spPr>
        <p:txBody>
          <a:bodyPr lIns="0"/>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Unify data intelligence to help organizations </a:t>
            </a:r>
            <a:b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800" b="0" i="0" u="none" strike="noStrike" kern="0" cap="none" spc="0" normalizeH="0" baseline="0" noProof="0">
                <a:ln>
                  <a:noFill/>
                </a:ln>
                <a:solidFill>
                  <a:srgbClr val="50E6FF"/>
                </a:solidFill>
                <a:effectLst/>
                <a:uLnTx/>
                <a:uFillTx/>
                <a:latin typeface="Segoe UI Semibold"/>
                <a:ea typeface="+mn-ea"/>
                <a:cs typeface="Segoe UI"/>
              </a:rPr>
              <a:t>monitor and manage</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their sustainability performance</a:t>
            </a:r>
          </a:p>
          <a:p>
            <a:pPr marL="0" marR="0" lvl="0" indent="0" algn="l" defTabSz="932725"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16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
        <p:nvSpPr>
          <p:cNvPr id="33" name="Title 4">
            <a:extLst>
              <a:ext uri="{FF2B5EF4-FFF2-40B4-BE49-F238E27FC236}">
                <a16:creationId xmlns:a16="http://schemas.microsoft.com/office/drawing/2014/main" id="{C4C88818-6BB3-4443-B20E-EA160F870EE1}"/>
              </a:ext>
            </a:extLst>
          </p:cNvPr>
          <p:cNvSpPr txBox="1">
            <a:spLocks/>
          </p:cNvSpPr>
          <p:nvPr/>
        </p:nvSpPr>
        <p:spPr>
          <a:xfrm>
            <a:off x="588264" y="585775"/>
            <a:ext cx="3435096" cy="1477328"/>
          </a:xfrm>
          <a:prstGeom prst="rect">
            <a:avLst/>
          </a:prstGeom>
        </p:spPr>
        <p:txBody>
          <a:bodyPr vert="horz" wrap="square" lIns="0" tIns="0" rIns="0" bIns="0" rtlCol="0" anchor="t">
            <a:spAutoFit/>
          </a:bodyPr>
          <a:lstStyle>
            <a:lvl1pPr algn="l" defTabSz="932725" rtl="0" eaLnBrk="1" latinLnBrk="0" hangingPunct="1">
              <a:lnSpc>
                <a:spcPct val="100000"/>
              </a:lnSpc>
              <a:spcBef>
                <a:spcPct val="0"/>
              </a:spcBef>
              <a:buNone/>
              <a:defRPr lang="en-US" sz="3200" b="0" kern="1200" cap="none" spc="-50" baseline="0">
                <a:ln w="3175">
                  <a:noFill/>
                </a:ln>
                <a:solidFill>
                  <a:srgbClr val="243A5F"/>
                </a:solidFill>
                <a:effectLst/>
                <a:latin typeface="+mj-lt"/>
                <a:ea typeface="+mn-ea"/>
                <a:cs typeface="Segoe UI" pitchFamily="34" charset="0"/>
              </a:defRPr>
            </a:lvl1pPr>
          </a:lstStyle>
          <a:p>
            <a:pPr marL="0" marR="0" lvl="0" indent="0" algn="l" defTabSz="932725"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Microsoft Sustainability Manager</a:t>
            </a:r>
          </a:p>
        </p:txBody>
      </p:sp>
      <p:grpSp>
        <p:nvGrpSpPr>
          <p:cNvPr id="21" name="Group 20">
            <a:extLst>
              <a:ext uri="{FF2B5EF4-FFF2-40B4-BE49-F238E27FC236}">
                <a16:creationId xmlns:a16="http://schemas.microsoft.com/office/drawing/2014/main" id="{823A0EC9-A9B4-492A-BC0E-0ED215374338}"/>
              </a:ext>
            </a:extLst>
          </p:cNvPr>
          <p:cNvGrpSpPr/>
          <p:nvPr/>
        </p:nvGrpSpPr>
        <p:grpSpPr>
          <a:xfrm>
            <a:off x="5557622" y="976761"/>
            <a:ext cx="4952559" cy="4904479"/>
            <a:chOff x="5557622" y="976761"/>
            <a:chExt cx="4952559" cy="4904479"/>
          </a:xfrm>
        </p:grpSpPr>
        <p:sp>
          <p:nvSpPr>
            <p:cNvPr id="23" name="Flowchart: Connector 22">
              <a:extLst>
                <a:ext uri="{FF2B5EF4-FFF2-40B4-BE49-F238E27FC236}">
                  <a16:creationId xmlns:a16="http://schemas.microsoft.com/office/drawing/2014/main" id="{FB9A6D59-B548-479A-88C7-49DAAC31DC11}"/>
                </a:ext>
              </a:extLst>
            </p:cNvPr>
            <p:cNvSpPr/>
            <p:nvPr/>
          </p:nvSpPr>
          <p:spPr>
            <a:xfrm rot="1468554">
              <a:off x="5557622" y="976761"/>
              <a:ext cx="4952559" cy="4904479"/>
            </a:xfrm>
            <a:prstGeom prst="flowChartConnector">
              <a:avLst/>
            </a:prstGeom>
            <a:solidFill>
              <a:schemeClr val="bg1">
                <a:alpha val="5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7001F7A-FA56-4B8C-880D-8FEACF96CB36}"/>
                </a:ext>
              </a:extLst>
            </p:cNvPr>
            <p:cNvGrpSpPr/>
            <p:nvPr/>
          </p:nvGrpSpPr>
          <p:grpSpPr>
            <a:xfrm>
              <a:off x="6156612" y="1551757"/>
              <a:ext cx="3754579" cy="3754486"/>
              <a:chOff x="6156612" y="1551757"/>
              <a:chExt cx="3754579" cy="3754486"/>
            </a:xfrm>
          </p:grpSpPr>
          <p:sp>
            <p:nvSpPr>
              <p:cNvPr id="26" name="Freeform: Shape 25">
                <a:extLst>
                  <a:ext uri="{FF2B5EF4-FFF2-40B4-BE49-F238E27FC236}">
                    <a16:creationId xmlns:a16="http://schemas.microsoft.com/office/drawing/2014/main" id="{97A70312-B3CF-45A3-9716-D9EDAB86753B}"/>
                  </a:ext>
                </a:extLst>
              </p:cNvPr>
              <p:cNvSpPr/>
              <p:nvPr/>
            </p:nvSpPr>
            <p:spPr>
              <a:xfrm>
                <a:off x="6156612" y="1551757"/>
                <a:ext cx="2760715" cy="2435823"/>
              </a:xfrm>
              <a:custGeom>
                <a:avLst/>
                <a:gdLst>
                  <a:gd name="connsiteX0" fmla="*/ 1277019 w 5042020"/>
                  <a:gd name="connsiteY0" fmla="*/ 3109487 h 4448655"/>
                  <a:gd name="connsiteX1" fmla="*/ 2436657 w 5042020"/>
                  <a:gd name="connsiteY1" fmla="*/ 2583198 h 4448655"/>
                  <a:gd name="connsiteX2" fmla="*/ 3320064 w 5042020"/>
                  <a:gd name="connsiteY2" fmla="*/ 2566223 h 4448655"/>
                  <a:gd name="connsiteX3" fmla="*/ 3614361 w 5042020"/>
                  <a:gd name="connsiteY3" fmla="*/ 2632129 h 4448655"/>
                  <a:gd name="connsiteX4" fmla="*/ 3739213 w 5042020"/>
                  <a:gd name="connsiteY4" fmla="*/ 2672491 h 4448655"/>
                  <a:gd name="connsiteX5" fmla="*/ 4181749 w 5042020"/>
                  <a:gd name="connsiteY5" fmla="*/ 3740325 h 4448655"/>
                  <a:gd name="connsiteX6" fmla="*/ 4180876 w 5042020"/>
                  <a:gd name="connsiteY6" fmla="*/ 3742372 h 4448655"/>
                  <a:gd name="connsiteX7" fmla="*/ 4615089 w 5042020"/>
                  <a:gd name="connsiteY7" fmla="*/ 3228172 h 4448655"/>
                  <a:gd name="connsiteX8" fmla="*/ 4814306 w 5042020"/>
                  <a:gd name="connsiteY8" fmla="*/ 293586 h 4448655"/>
                  <a:gd name="connsiteX9" fmla="*/ 4737621 w 5042020"/>
                  <a:gd name="connsiteY9" fmla="*/ 260838 h 4448655"/>
                  <a:gd name="connsiteX10" fmla="*/ 259508 w 5042020"/>
                  <a:gd name="connsiteY10" fmla="*/ 2116565 h 4448655"/>
                  <a:gd name="connsiteX11" fmla="*/ 154140 w 5042020"/>
                  <a:gd name="connsiteY11" fmla="*/ 4447903 h 4448655"/>
                  <a:gd name="connsiteX12" fmla="*/ 1277019 w 5042020"/>
                  <a:gd name="connsiteY12" fmla="*/ 3109487 h 44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2020" h="4448655">
                    <a:moveTo>
                      <a:pt x="1277019" y="3109487"/>
                    </a:moveTo>
                    <a:cubicBezTo>
                      <a:pt x="1634737" y="2839315"/>
                      <a:pt x="2024767" y="2662121"/>
                      <a:pt x="2436657" y="2583198"/>
                    </a:cubicBezTo>
                    <a:cubicBezTo>
                      <a:pt x="2803299" y="2512899"/>
                      <a:pt x="3119428" y="2535167"/>
                      <a:pt x="3320064" y="2566223"/>
                    </a:cubicBezTo>
                    <a:cubicBezTo>
                      <a:pt x="3453922" y="2586937"/>
                      <a:pt x="3554923" y="2613872"/>
                      <a:pt x="3614361" y="2632129"/>
                    </a:cubicBezTo>
                    <a:cubicBezTo>
                      <a:pt x="3656988" y="2642226"/>
                      <a:pt x="3698742" y="2655735"/>
                      <a:pt x="3739213" y="2672491"/>
                    </a:cubicBezTo>
                    <a:cubicBezTo>
                      <a:pt x="4156287" y="2845155"/>
                      <a:pt x="4354414" y="3323250"/>
                      <a:pt x="4181749" y="3740325"/>
                    </a:cubicBezTo>
                    <a:cubicBezTo>
                      <a:pt x="4181476" y="3741007"/>
                      <a:pt x="4181176" y="3741662"/>
                      <a:pt x="4180876" y="3742372"/>
                    </a:cubicBezTo>
                    <a:cubicBezTo>
                      <a:pt x="4347564" y="3590775"/>
                      <a:pt x="4493538" y="3417893"/>
                      <a:pt x="4615089" y="3228172"/>
                    </a:cubicBezTo>
                    <a:cubicBezTo>
                      <a:pt x="5103581" y="2464049"/>
                      <a:pt x="5172106" y="1450550"/>
                      <a:pt x="4814306" y="293586"/>
                    </a:cubicBezTo>
                    <a:cubicBezTo>
                      <a:pt x="4788926" y="282378"/>
                      <a:pt x="4763355" y="271462"/>
                      <a:pt x="4737621" y="260838"/>
                    </a:cubicBezTo>
                    <a:cubicBezTo>
                      <a:pt x="2988544" y="-463304"/>
                      <a:pt x="983650" y="367570"/>
                      <a:pt x="259508" y="2116565"/>
                    </a:cubicBezTo>
                    <a:cubicBezTo>
                      <a:pt x="-59786" y="2887837"/>
                      <a:pt x="-76679" y="3708859"/>
                      <a:pt x="154140" y="4447903"/>
                    </a:cubicBezTo>
                    <a:cubicBezTo>
                      <a:pt x="477747" y="3878195"/>
                      <a:pt x="855114" y="3428236"/>
                      <a:pt x="1277019" y="3109487"/>
                    </a:cubicBezTo>
                    <a:close/>
                  </a:path>
                </a:pathLst>
              </a:custGeom>
              <a:solidFill>
                <a:schemeClr val="accent1"/>
              </a:solidFill>
              <a:ln w="19050"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294D87CC-4925-4C8E-8198-334491D06D74}"/>
                  </a:ext>
                </a:extLst>
              </p:cNvPr>
              <p:cNvSpPr/>
              <p:nvPr/>
            </p:nvSpPr>
            <p:spPr>
              <a:xfrm>
                <a:off x="7632096" y="1746884"/>
                <a:ext cx="2279095" cy="3373065"/>
              </a:xfrm>
              <a:custGeom>
                <a:avLst/>
                <a:gdLst>
                  <a:gd name="connsiteX0" fmla="*/ 2252382 w 4162415"/>
                  <a:gd name="connsiteY0" fmla="*/ -753 h 6160383"/>
                  <a:gd name="connsiteX1" fmla="*/ 2434790 w 4162415"/>
                  <a:gd name="connsiteY1" fmla="*/ 1710608 h 6160383"/>
                  <a:gd name="connsiteX2" fmla="*/ 2009064 w 4162415"/>
                  <a:gd name="connsiteY2" fmla="*/ 2935715 h 6160383"/>
                  <a:gd name="connsiteX3" fmla="*/ 1401422 w 4162415"/>
                  <a:gd name="connsiteY3" fmla="*/ 3599410 h 6160383"/>
                  <a:gd name="connsiteX4" fmla="*/ 1225319 w 4162415"/>
                  <a:gd name="connsiteY4" fmla="*/ 3722925 h 6160383"/>
                  <a:gd name="connsiteX5" fmla="*/ 419252 w 4162415"/>
                  <a:gd name="connsiteY5" fmla="*/ 3826436 h 6160383"/>
                  <a:gd name="connsiteX6" fmla="*/ -2025 w 4162415"/>
                  <a:gd name="connsiteY6" fmla="*/ 3430894 h 6160383"/>
                  <a:gd name="connsiteX7" fmla="*/ 103342 w 4162415"/>
                  <a:gd name="connsiteY7" fmla="*/ 4097973 h 6160383"/>
                  <a:gd name="connsiteX8" fmla="*/ 2222746 w 4162415"/>
                  <a:gd name="connsiteY8" fmla="*/ 6149888 h 6160383"/>
                  <a:gd name="connsiteX9" fmla="*/ 2218652 w 4162415"/>
                  <a:gd name="connsiteY9" fmla="*/ 6159631 h 6160383"/>
                  <a:gd name="connsiteX10" fmla="*/ 3898848 w 4162415"/>
                  <a:gd name="connsiteY10" fmla="*/ 4382390 h 6160383"/>
                  <a:gd name="connsiteX11" fmla="*/ 2252382 w 4162415"/>
                  <a:gd name="connsiteY11" fmla="*/ -753 h 616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2415" h="6160383">
                    <a:moveTo>
                      <a:pt x="2252382" y="-753"/>
                    </a:moveTo>
                    <a:cubicBezTo>
                      <a:pt x="2432497" y="616385"/>
                      <a:pt x="2493982" y="1191387"/>
                      <a:pt x="2434790" y="1710608"/>
                    </a:cubicBezTo>
                    <a:cubicBezTo>
                      <a:pt x="2383102" y="2164306"/>
                      <a:pt x="2239829" y="2576496"/>
                      <a:pt x="2009064" y="2935715"/>
                    </a:cubicBezTo>
                    <a:cubicBezTo>
                      <a:pt x="1803515" y="3255582"/>
                      <a:pt x="1565163" y="3473193"/>
                      <a:pt x="1401422" y="3599410"/>
                    </a:cubicBezTo>
                    <a:cubicBezTo>
                      <a:pt x="1334453" y="3651015"/>
                      <a:pt x="1274442" y="3691897"/>
                      <a:pt x="1225319" y="3722925"/>
                    </a:cubicBezTo>
                    <a:cubicBezTo>
                      <a:pt x="1001541" y="3891932"/>
                      <a:pt x="696956" y="3941410"/>
                      <a:pt x="419252" y="3826436"/>
                    </a:cubicBezTo>
                    <a:cubicBezTo>
                      <a:pt x="235181" y="3750543"/>
                      <a:pt x="85303" y="3609808"/>
                      <a:pt x="-2025" y="3430894"/>
                    </a:cubicBezTo>
                    <a:cubicBezTo>
                      <a:pt x="2996" y="3656965"/>
                      <a:pt x="38419" y="3881344"/>
                      <a:pt x="103342" y="4097973"/>
                    </a:cubicBezTo>
                    <a:cubicBezTo>
                      <a:pt x="364481" y="4966371"/>
                      <a:pt x="1097356" y="5675940"/>
                      <a:pt x="2222746" y="6149888"/>
                    </a:cubicBezTo>
                    <a:lnTo>
                      <a:pt x="2218652" y="6159631"/>
                    </a:lnTo>
                    <a:cubicBezTo>
                      <a:pt x="2951937" y="5806906"/>
                      <a:pt x="3563098" y="5193370"/>
                      <a:pt x="3898848" y="4382390"/>
                    </a:cubicBezTo>
                    <a:cubicBezTo>
                      <a:pt x="4593381" y="2704732"/>
                      <a:pt x="3857204" y="791669"/>
                      <a:pt x="2252382" y="-753"/>
                    </a:cubicBezTo>
                    <a:close/>
                  </a:path>
                </a:pathLst>
              </a:custGeom>
              <a:solidFill>
                <a:srgbClr val="24B1D8"/>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B0B95F2-C0F9-4CFE-B716-2BB264883ADC}"/>
                  </a:ext>
                </a:extLst>
              </p:cNvPr>
              <p:cNvSpPr/>
              <p:nvPr/>
            </p:nvSpPr>
            <p:spPr>
              <a:xfrm>
                <a:off x="6267910" y="3000855"/>
                <a:ext cx="2513844" cy="2305388"/>
              </a:xfrm>
              <a:custGeom>
                <a:avLst/>
                <a:gdLst>
                  <a:gd name="connsiteX0" fmla="*/ 3128285 w 4591148"/>
                  <a:gd name="connsiteY0" fmla="*/ 2934461 h 4210436"/>
                  <a:gd name="connsiteX1" fmla="*/ 2488469 w 4591148"/>
                  <a:gd name="connsiteY1" fmla="*/ 1833361 h 4210436"/>
                  <a:gd name="connsiteX2" fmla="*/ 2383102 w 4591148"/>
                  <a:gd name="connsiteY2" fmla="*/ 956121 h 4210436"/>
                  <a:gd name="connsiteX3" fmla="*/ 2408372 w 4591148"/>
                  <a:gd name="connsiteY3" fmla="*/ 716350 h 4210436"/>
                  <a:gd name="connsiteX4" fmla="*/ 2953628 w 4591148"/>
                  <a:gd name="connsiteY4" fmla="*/ 9536 h 4210436"/>
                  <a:gd name="connsiteX5" fmla="*/ 2248152 w 4591148"/>
                  <a:gd name="connsiteY5" fmla="*/ 45013 h 4210436"/>
                  <a:gd name="connsiteX6" fmla="*/ -2025 w 4591148"/>
                  <a:gd name="connsiteY6" fmla="*/ 1941320 h 4210436"/>
                  <a:gd name="connsiteX7" fmla="*/ 1912157 w 4591148"/>
                  <a:gd name="connsiteY7" fmla="*/ 3948124 h 4210436"/>
                  <a:gd name="connsiteX8" fmla="*/ 4589124 w 4591148"/>
                  <a:gd name="connsiteY8" fmla="*/ 3924873 h 4210436"/>
                  <a:gd name="connsiteX9" fmla="*/ 3128285 w 4591148"/>
                  <a:gd name="connsiteY9" fmla="*/ 2934461 h 421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1148" h="4210436">
                    <a:moveTo>
                      <a:pt x="3128285" y="2934461"/>
                    </a:moveTo>
                    <a:cubicBezTo>
                      <a:pt x="2823509" y="2605616"/>
                      <a:pt x="2608245" y="2235153"/>
                      <a:pt x="2488469" y="1833361"/>
                    </a:cubicBezTo>
                    <a:cubicBezTo>
                      <a:pt x="2381792" y="1475587"/>
                      <a:pt x="2372295" y="1158832"/>
                      <a:pt x="2383102" y="956121"/>
                    </a:cubicBezTo>
                    <a:cubicBezTo>
                      <a:pt x="2387222" y="875806"/>
                      <a:pt x="2395655" y="795764"/>
                      <a:pt x="2408372" y="716350"/>
                    </a:cubicBezTo>
                    <a:cubicBezTo>
                      <a:pt x="2434270" y="393617"/>
                      <a:pt x="2648034" y="116514"/>
                      <a:pt x="2953628" y="9536"/>
                    </a:cubicBezTo>
                    <a:cubicBezTo>
                      <a:pt x="2717978" y="-11832"/>
                      <a:pt x="2480473" y="121"/>
                      <a:pt x="2248152" y="45013"/>
                    </a:cubicBezTo>
                    <a:cubicBezTo>
                      <a:pt x="1359860" y="217460"/>
                      <a:pt x="581873" y="873132"/>
                      <a:pt x="-2025" y="1941320"/>
                    </a:cubicBezTo>
                    <a:cubicBezTo>
                      <a:pt x="313612" y="2818015"/>
                      <a:pt x="983448" y="3563635"/>
                      <a:pt x="1912157" y="3948124"/>
                    </a:cubicBezTo>
                    <a:cubicBezTo>
                      <a:pt x="2806043" y="4318206"/>
                      <a:pt x="3766709" y="4282074"/>
                      <a:pt x="4589124" y="3924873"/>
                    </a:cubicBezTo>
                    <a:cubicBezTo>
                      <a:pt x="3982219" y="3658795"/>
                      <a:pt x="3491052" y="3325883"/>
                      <a:pt x="3128285" y="2934461"/>
                    </a:cubicBezTo>
                    <a:close/>
                  </a:path>
                </a:pathLst>
              </a:custGeom>
              <a:solidFill>
                <a:srgbClr val="33990F"/>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5AD917C-5F8F-45C4-84E6-84D335DC96FC}"/>
                  </a:ext>
                </a:extLst>
              </p:cNvPr>
              <p:cNvSpPr/>
              <p:nvPr/>
            </p:nvSpPr>
            <p:spPr>
              <a:xfrm>
                <a:off x="7318292" y="2130435"/>
                <a:ext cx="627608"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DATA</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Record</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Freeform: Shape 29">
                <a:extLst>
                  <a:ext uri="{FF2B5EF4-FFF2-40B4-BE49-F238E27FC236}">
                    <a16:creationId xmlns:a16="http://schemas.microsoft.com/office/drawing/2014/main" id="{BE081201-01BA-45DB-B742-93B1CBF2A344}"/>
                  </a:ext>
                </a:extLst>
              </p:cNvPr>
              <p:cNvSpPr/>
              <p:nvPr/>
            </p:nvSpPr>
            <p:spPr>
              <a:xfrm>
                <a:off x="8527294" y="3760489"/>
                <a:ext cx="1136530"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INSIGHTS</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Report</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1" name="Freeform: Shape 30">
                <a:extLst>
                  <a:ext uri="{FF2B5EF4-FFF2-40B4-BE49-F238E27FC236}">
                    <a16:creationId xmlns:a16="http://schemas.microsoft.com/office/drawing/2014/main" id="{C6668B6D-86B5-4949-A70D-CC516B15C72F}"/>
                  </a:ext>
                </a:extLst>
              </p:cNvPr>
              <p:cNvSpPr/>
              <p:nvPr/>
            </p:nvSpPr>
            <p:spPr>
              <a:xfrm>
                <a:off x="6571412" y="3933210"/>
                <a:ext cx="934102"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ACTION</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Reduce</a:t>
                </a:r>
              </a:p>
            </p:txBody>
          </p:sp>
          <p:sp>
            <p:nvSpPr>
              <p:cNvPr id="32" name="Oval 31">
                <a:extLst>
                  <a:ext uri="{FF2B5EF4-FFF2-40B4-BE49-F238E27FC236}">
                    <a16:creationId xmlns:a16="http://schemas.microsoft.com/office/drawing/2014/main" id="{A9F7E2EC-8425-4ACE-B849-12DEDF81A336}"/>
                  </a:ext>
                </a:extLst>
              </p:cNvPr>
              <p:cNvSpPr/>
              <p:nvPr/>
            </p:nvSpPr>
            <p:spPr bwMode="auto">
              <a:xfrm>
                <a:off x="7529494" y="2935651"/>
                <a:ext cx="1042404" cy="1042404"/>
              </a:xfrm>
              <a:prstGeom prst="ellipse">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cloud" title="Icon of a cloud">
                <a:extLst>
                  <a:ext uri="{FF2B5EF4-FFF2-40B4-BE49-F238E27FC236}">
                    <a16:creationId xmlns:a16="http://schemas.microsoft.com/office/drawing/2014/main" id="{E6C5E394-47B3-4E84-9984-223664547258}"/>
                  </a:ext>
                </a:extLst>
              </p:cNvPr>
              <p:cNvSpPr>
                <a:spLocks noChangeAspect="1"/>
              </p:cNvSpPr>
              <p:nvPr/>
            </p:nvSpPr>
            <p:spPr bwMode="auto">
              <a:xfrm>
                <a:off x="7695875" y="3202945"/>
                <a:ext cx="709641" cy="452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582179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750" fill="hold"/>
                                        <p:tgtEl>
                                          <p:spTgt spid="21"/>
                                        </p:tgtEl>
                                        <p:attrNameLst>
                                          <p:attrName>ppt_w</p:attrName>
                                        </p:attrNameLst>
                                      </p:cBhvr>
                                      <p:tavLst>
                                        <p:tav tm="0">
                                          <p:val>
                                            <p:fltVal val="0"/>
                                          </p:val>
                                        </p:tav>
                                        <p:tav tm="100000">
                                          <p:val>
                                            <p:strVal val="#ppt_w"/>
                                          </p:val>
                                        </p:tav>
                                      </p:tavLst>
                                    </p:anim>
                                    <p:anim calcmode="lin" valueType="num">
                                      <p:cBhvr>
                                        <p:cTn id="8" dur="750" fill="hold"/>
                                        <p:tgtEl>
                                          <p:spTgt spid="21"/>
                                        </p:tgtEl>
                                        <p:attrNameLst>
                                          <p:attrName>ppt_h</p:attrName>
                                        </p:attrNameLst>
                                      </p:cBhvr>
                                      <p:tavLst>
                                        <p:tav tm="0">
                                          <p:val>
                                            <p:fltVal val="0"/>
                                          </p:val>
                                        </p:tav>
                                        <p:tav tm="100000">
                                          <p:val>
                                            <p:strVal val="#ppt_h"/>
                                          </p:val>
                                        </p:tav>
                                      </p:tavLst>
                                    </p:anim>
                                    <p:anim calcmode="lin" valueType="num">
                                      <p:cBhvr>
                                        <p:cTn id="9" dur="750" fill="hold"/>
                                        <p:tgtEl>
                                          <p:spTgt spid="21"/>
                                        </p:tgtEl>
                                        <p:attrNameLst>
                                          <p:attrName>style.rotation</p:attrName>
                                        </p:attrNameLst>
                                      </p:cBhvr>
                                      <p:tavLst>
                                        <p:tav tm="0">
                                          <p:val>
                                            <p:fltVal val="90"/>
                                          </p:val>
                                        </p:tav>
                                        <p:tav tm="100000">
                                          <p:val>
                                            <p:fltVal val="0"/>
                                          </p:val>
                                        </p:tav>
                                      </p:tavLst>
                                    </p:anim>
                                    <p:animEffect transition="in" filter="fade">
                                      <p:cBhvr>
                                        <p:cTn id="10" dur="750"/>
                                        <p:tgtEl>
                                          <p:spTgt spid="2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2.5E-6 3.7037E-6 L -2.5E-6 0.01898 " pathEditMode="relative" rAng="0" ptsTypes="AA">
                                      <p:cBhvr>
                                        <p:cTn id="16" dur="700" spd="-100000" fill="hold"/>
                                        <p:tgtEl>
                                          <p:spTgt spid="33"/>
                                        </p:tgtEl>
                                        <p:attrNameLst>
                                          <p:attrName>ppt_x</p:attrName>
                                          <p:attrName>ppt_y</p:attrName>
                                        </p:attrNameLst>
                                      </p:cBhvr>
                                      <p:rCtr x="0" y="949"/>
                                    </p:animMotion>
                                  </p:childTnLst>
                                </p:cTn>
                              </p:par>
                            </p:childTnLst>
                          </p:cTn>
                        </p:par>
                        <p:par>
                          <p:cTn id="17" fill="hold">
                            <p:stCondLst>
                              <p:cond delay="145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0"/>
                                  </p:stCondLst>
                                  <p:childTnLst>
                                    <p:animMotion origin="layout" path="M 8.33333E-7 1.48148E-6 L 8.33333E-7 0.01898 " pathEditMode="relative" rAng="0" ptsTypes="AA">
                                      <p:cBhvr>
                                        <p:cTn id="22" dur="700" spd="-100000" fill="hold"/>
                                        <p:tgtEl>
                                          <p:spTgt spid="1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3" grpId="0"/>
      <p:bldP spid="3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417360419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2CC2EBBB-9D04-2892-71C1-AC8B502DD437}"/>
              </a:ext>
            </a:extLst>
          </p:cNvPr>
          <p:cNvSpPr>
            <a:spLocks noGrp="1"/>
          </p:cNvSpPr>
          <p:nvPr>
            <p:ph type="title"/>
          </p:nvPr>
        </p:nvSpPr>
        <p:spPr>
          <a:xfrm>
            <a:off x="588263" y="3152001"/>
            <a:ext cx="4167887" cy="553998"/>
          </a:xfrm>
        </p:spPr>
        <p:txBody>
          <a:bodyPr/>
          <a:lstStyle/>
          <a:p>
            <a:r>
              <a:rPr lang="en-US" sz="2800"/>
              <a:t>Readiness bootcamp</a:t>
            </a:r>
          </a:p>
        </p:txBody>
      </p:sp>
      <p:sp>
        <p:nvSpPr>
          <p:cNvPr id="9" name="Text Placeholder 6">
            <a:extLst>
              <a:ext uri="{FF2B5EF4-FFF2-40B4-BE49-F238E27FC236}">
                <a16:creationId xmlns:a16="http://schemas.microsoft.com/office/drawing/2014/main" id="{F59F50D4-258A-E390-B575-0E068146C9E1}"/>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282894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64104" y="2782669"/>
            <a:ext cx="4627931" cy="1292662"/>
          </a:xfrm>
        </p:spPr>
        <p:txBody>
          <a:bodyPr/>
          <a:lstStyle/>
          <a:p>
            <a:r>
              <a:rPr lang="en-US" sz="2800">
                <a:solidFill>
                  <a:schemeClr val="bg1"/>
                </a:solidFill>
              </a:rPr>
              <a:t>Session 6: </a:t>
            </a:r>
            <a:br>
              <a:rPr lang="en-US" sz="2800">
                <a:solidFill>
                  <a:schemeClr val="bg1"/>
                </a:solidFill>
              </a:rPr>
            </a:br>
            <a:r>
              <a:rPr lang="en-US" sz="2800">
                <a:solidFill>
                  <a:schemeClr val="bg1"/>
                </a:solidFill>
              </a:rPr>
              <a:t>Analytics, reporting and implementation</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659559"/>
            <a:ext cx="5674242" cy="1538883"/>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Analytics and reporting basics</a:t>
            </a:r>
          </a:p>
          <a:p>
            <a:pPr marL="342900" indent="-342900">
              <a:spcBef>
                <a:spcPts val="1200"/>
              </a:spcBef>
              <a:spcAft>
                <a:spcPts val="1200"/>
              </a:spcAft>
              <a:buFont typeface="Arial" panose="020B0604020202020204" pitchFamily="34" charset="0"/>
              <a:buChar char="•"/>
            </a:pPr>
            <a:r>
              <a:rPr lang="en-US">
                <a:solidFill>
                  <a:schemeClr val="tx2"/>
                </a:solidFill>
              </a:rPr>
              <a:t>Scorecards and goals</a:t>
            </a:r>
          </a:p>
          <a:p>
            <a:pPr marL="342900" indent="-342900">
              <a:spcBef>
                <a:spcPts val="1200"/>
              </a:spcBef>
              <a:spcAft>
                <a:spcPts val="1200"/>
              </a:spcAft>
              <a:buFont typeface="Arial" panose="020B0604020202020204" pitchFamily="34" charset="0"/>
              <a:buChar char="•"/>
            </a:pPr>
            <a:r>
              <a:rPr lang="en-US">
                <a:solidFill>
                  <a:schemeClr val="tx2"/>
                </a:solidFill>
              </a:rPr>
              <a:t>Implementation milestones</a:t>
            </a:r>
          </a:p>
        </p:txBody>
      </p:sp>
    </p:spTree>
    <p:extLst>
      <p:ext uri="{BB962C8B-B14F-4D97-AF65-F5344CB8AC3E}">
        <p14:creationId xmlns:p14="http://schemas.microsoft.com/office/powerpoint/2010/main" val="205310520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0F7F8D-38C3-956D-D296-0BC375546F67}"/>
              </a:ext>
            </a:extLst>
          </p:cNvPr>
          <p:cNvSpPr/>
          <p:nvPr/>
        </p:nvSpPr>
        <p:spPr bwMode="auto">
          <a:xfrm>
            <a:off x="1" y="2708078"/>
            <a:ext cx="12192000" cy="414992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557725"/>
            <a:ext cx="3248057" cy="492443"/>
          </a:xfrm>
        </p:spPr>
        <p:txBody>
          <a:bodyPr/>
          <a:lstStyle/>
          <a:p>
            <a:r>
              <a:rPr lang="en-US"/>
              <a:t>Analytics and reports</a:t>
            </a:r>
          </a:p>
        </p:txBody>
      </p:sp>
      <p:sp>
        <p:nvSpPr>
          <p:cNvPr id="226" name="TextBox 225">
            <a:extLst>
              <a:ext uri="{FF2B5EF4-FFF2-40B4-BE49-F238E27FC236}">
                <a16:creationId xmlns:a16="http://schemas.microsoft.com/office/drawing/2014/main" id="{2C9DE33E-E415-4B6B-9BD3-200AA9F56416}"/>
              </a:ext>
            </a:extLst>
          </p:cNvPr>
          <p:cNvSpPr txBox="1"/>
          <p:nvPr/>
        </p:nvSpPr>
        <p:spPr>
          <a:xfrm>
            <a:off x="4130155" y="586935"/>
            <a:ext cx="128176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Architecture</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A77379E4-5357-4F48-84C8-16F144BC545E}"/>
              </a:ext>
            </a:extLst>
          </p:cNvPr>
          <p:cNvSpPr txBox="1"/>
          <p:nvPr/>
        </p:nvSpPr>
        <p:spPr>
          <a:xfrm>
            <a:off x="4127969" y="1053843"/>
            <a:ext cx="1890209"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Power BI and Data Lake</a:t>
            </a:r>
            <a:r>
              <a:rPr lang="en-US" sz="1200">
                <a:solidFill>
                  <a:srgbClr val="1A2B46"/>
                </a:solidFill>
                <a:latin typeface="Segoe UI"/>
              </a:rPr>
              <a:t> managed by the service</a:t>
            </a: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sp>
        <p:nvSpPr>
          <p:cNvPr id="2" name="TextBox 1">
            <a:extLst>
              <a:ext uri="{FF2B5EF4-FFF2-40B4-BE49-F238E27FC236}">
                <a16:creationId xmlns:a16="http://schemas.microsoft.com/office/drawing/2014/main" id="{271BFA0D-612C-438B-88E8-4D361E23F1C7}"/>
              </a:ext>
            </a:extLst>
          </p:cNvPr>
          <p:cNvSpPr txBox="1"/>
          <p:nvPr/>
        </p:nvSpPr>
        <p:spPr>
          <a:xfrm>
            <a:off x="6098186" y="583260"/>
            <a:ext cx="127990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Data refresh</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D7588D63-D493-4E11-80B1-069C45D15FE3}"/>
              </a:ext>
            </a:extLst>
          </p:cNvPr>
          <p:cNvSpPr txBox="1"/>
          <p:nvPr/>
        </p:nvSpPr>
        <p:spPr>
          <a:xfrm>
            <a:off x="6096000" y="1050168"/>
            <a:ext cx="1890209" cy="147732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2B46"/>
                </a:solidFill>
                <a:effectLst/>
                <a:uLnTx/>
                <a:uFillTx/>
                <a:latin typeface="Segoe UI"/>
                <a:ea typeface="+mn-ea"/>
                <a:cs typeface="+mn-cs"/>
              </a:rPr>
              <a:t>Managed</a:t>
            </a:r>
            <a:r>
              <a:rPr kumimoji="0" lang="en-US" sz="1200" b="0" i="0" u="none" strike="noStrike" kern="1200" cap="none" spc="0" normalizeH="0" baseline="0" noProof="0">
                <a:ln>
                  <a:noFill/>
                </a:ln>
                <a:solidFill>
                  <a:srgbClr val="1A2B46"/>
                </a:solidFill>
                <a:effectLst/>
                <a:uLnTx/>
                <a:uFillTx/>
                <a:latin typeface="Segoe UI"/>
                <a:ea typeface="+mn-ea"/>
                <a:cs typeface="+mn-cs"/>
              </a:rPr>
              <a:t> by the service and it runs periodically</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a:solidFill>
                <a:srgbClr val="1A2B46"/>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All insights provides </a:t>
            </a:r>
            <a:r>
              <a:rPr lang="en-US" sz="1200">
                <a:solidFill>
                  <a:srgbClr val="1A2B46"/>
                </a:solidFill>
                <a:latin typeface="Segoe UI"/>
              </a:rPr>
              <a:t>information on the last refresh indicated in the report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sp>
        <p:nvSpPr>
          <p:cNvPr id="5" name="TextBox 4">
            <a:extLst>
              <a:ext uri="{FF2B5EF4-FFF2-40B4-BE49-F238E27FC236}">
                <a16:creationId xmlns:a16="http://schemas.microsoft.com/office/drawing/2014/main" id="{192DEB50-C016-4911-ABE5-11423F2FF9D9}"/>
              </a:ext>
            </a:extLst>
          </p:cNvPr>
          <p:cNvSpPr txBox="1"/>
          <p:nvPr/>
        </p:nvSpPr>
        <p:spPr>
          <a:xfrm>
            <a:off x="8231447" y="581387"/>
            <a:ext cx="77290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Periods</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267F477-684B-4CEB-BFA4-16A7C70DE599}"/>
              </a:ext>
            </a:extLst>
          </p:cNvPr>
          <p:cNvSpPr txBox="1"/>
          <p:nvPr/>
        </p:nvSpPr>
        <p:spPr>
          <a:xfrm>
            <a:off x="8229261" y="1048295"/>
            <a:ext cx="1890209"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Reporting period start date is set under the organization unit setup and it will influence how data is grouped.</a:t>
            </a:r>
          </a:p>
        </p:txBody>
      </p:sp>
      <p:sp>
        <p:nvSpPr>
          <p:cNvPr id="7" name="TextBox 6">
            <a:extLst>
              <a:ext uri="{FF2B5EF4-FFF2-40B4-BE49-F238E27FC236}">
                <a16:creationId xmlns:a16="http://schemas.microsoft.com/office/drawing/2014/main" id="{C225AEB3-04DD-4815-98C1-7A6A8A777F74}"/>
              </a:ext>
            </a:extLst>
          </p:cNvPr>
          <p:cNvSpPr txBox="1"/>
          <p:nvPr/>
        </p:nvSpPr>
        <p:spPr>
          <a:xfrm>
            <a:off x="10486308" y="581387"/>
            <a:ext cx="125861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1A2B46"/>
                </a:solidFill>
                <a:latin typeface="Segoe UI Semibold"/>
              </a:rPr>
              <a:t>Extensibility</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BDBFB068-8BDC-4CB5-B174-440810900594}"/>
              </a:ext>
            </a:extLst>
          </p:cNvPr>
          <p:cNvSpPr txBox="1"/>
          <p:nvPr/>
        </p:nvSpPr>
        <p:spPr>
          <a:xfrm>
            <a:off x="10484122" y="1048295"/>
            <a:ext cx="1890209"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In the roadmap</a:t>
            </a:r>
          </a:p>
        </p:txBody>
      </p:sp>
      <p:pic>
        <p:nvPicPr>
          <p:cNvPr id="12" name="Picture 11">
            <a:extLst>
              <a:ext uri="{FF2B5EF4-FFF2-40B4-BE49-F238E27FC236}">
                <a16:creationId xmlns:a16="http://schemas.microsoft.com/office/drawing/2014/main" id="{95EE9B02-4931-C777-3EF6-151AC39EA4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25650" y="2713627"/>
            <a:ext cx="8391914" cy="4144373"/>
          </a:xfrm>
          <a:prstGeom prst="rect">
            <a:avLst/>
          </a:prstGeom>
        </p:spPr>
      </p:pic>
    </p:spTree>
    <p:extLst>
      <p:ext uri="{BB962C8B-B14F-4D97-AF65-F5344CB8AC3E}">
        <p14:creationId xmlns:p14="http://schemas.microsoft.com/office/powerpoint/2010/main" val="153313167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D732A5C-D168-FC66-07F1-65270D3805E6}"/>
              </a:ext>
            </a:extLst>
          </p:cNvPr>
          <p:cNvSpPr/>
          <p:nvPr/>
        </p:nvSpPr>
        <p:spPr bwMode="auto">
          <a:xfrm>
            <a:off x="1" y="2708078"/>
            <a:ext cx="12192000" cy="4149921"/>
          </a:xfrm>
          <a:prstGeom prst="rect">
            <a:avLst/>
          </a:prstGeom>
          <a:solidFill>
            <a:srgbClr val="FAF9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557725"/>
            <a:ext cx="2461260" cy="492443"/>
          </a:xfrm>
        </p:spPr>
        <p:txBody>
          <a:bodyPr/>
          <a:lstStyle/>
          <a:p>
            <a:r>
              <a:rPr lang="en-US"/>
              <a:t>Scorecards and goals</a:t>
            </a:r>
          </a:p>
        </p:txBody>
      </p:sp>
      <p:sp>
        <p:nvSpPr>
          <p:cNvPr id="226" name="TextBox 225">
            <a:extLst>
              <a:ext uri="{FF2B5EF4-FFF2-40B4-BE49-F238E27FC236}">
                <a16:creationId xmlns:a16="http://schemas.microsoft.com/office/drawing/2014/main" id="{2C9DE33E-E415-4B6B-9BD3-200AA9F56416}"/>
              </a:ext>
            </a:extLst>
          </p:cNvPr>
          <p:cNvSpPr txBox="1"/>
          <p:nvPr/>
        </p:nvSpPr>
        <p:spPr>
          <a:xfrm>
            <a:off x="5615945" y="329920"/>
            <a:ext cx="128176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Architecture</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A77379E4-5357-4F48-84C8-16F144BC545E}"/>
              </a:ext>
            </a:extLst>
          </p:cNvPr>
          <p:cNvSpPr txBox="1"/>
          <p:nvPr/>
        </p:nvSpPr>
        <p:spPr>
          <a:xfrm>
            <a:off x="5613759" y="796828"/>
            <a:ext cx="1890209"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Scorecard and goals manually updated or connected to data for automatic check-ins with optional Teams collaboration.</a:t>
            </a:r>
          </a:p>
        </p:txBody>
      </p:sp>
      <p:sp>
        <p:nvSpPr>
          <p:cNvPr id="2" name="TextBox 1">
            <a:extLst>
              <a:ext uri="{FF2B5EF4-FFF2-40B4-BE49-F238E27FC236}">
                <a16:creationId xmlns:a16="http://schemas.microsoft.com/office/drawing/2014/main" id="{271BFA0D-612C-438B-88E8-4D361E23F1C7}"/>
              </a:ext>
            </a:extLst>
          </p:cNvPr>
          <p:cNvSpPr txBox="1"/>
          <p:nvPr/>
        </p:nvSpPr>
        <p:spPr>
          <a:xfrm>
            <a:off x="7583976" y="326245"/>
            <a:ext cx="127990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Data refresh</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D7588D63-D493-4E11-80B1-069C45D15FE3}"/>
              </a:ext>
            </a:extLst>
          </p:cNvPr>
          <p:cNvSpPr txBox="1"/>
          <p:nvPr/>
        </p:nvSpPr>
        <p:spPr>
          <a:xfrm>
            <a:off x="7581790" y="793153"/>
            <a:ext cx="1890209" cy="923330"/>
          </a:xfrm>
          <a:prstGeom prst="rect">
            <a:avLst/>
          </a:prstGeom>
          <a:noFill/>
        </p:spPr>
        <p:txBody>
          <a:bodyPr wrap="square" lIns="0" tIns="0" rIns="0" bIns="0" rtlCol="0">
            <a:spAutoFit/>
          </a:bodyPr>
          <a:lstStyle/>
          <a:p>
            <a:pPr>
              <a:defRPr/>
            </a:pPr>
            <a:r>
              <a:rPr lang="en-US" sz="1200">
                <a:solidFill>
                  <a:srgbClr val="1A2B46"/>
                </a:solidFill>
                <a:latin typeface="Segoe UI"/>
              </a:rPr>
              <a:t>When goals are connected to data, </a:t>
            </a:r>
            <a:r>
              <a:rPr kumimoji="0" lang="en-US" sz="1200" i="0" u="none" strike="noStrike" kern="1200" cap="none" spc="0" normalizeH="0" baseline="0" noProof="0">
                <a:ln>
                  <a:noFill/>
                </a:ln>
                <a:solidFill>
                  <a:srgbClr val="1A2B46"/>
                </a:solidFill>
                <a:effectLst/>
                <a:uLnTx/>
                <a:uFillTx/>
                <a:latin typeface="Segoe UI"/>
                <a:ea typeface="+mn-ea"/>
                <a:cs typeface="+mn-cs"/>
              </a:rPr>
              <a:t>updates are managed</a:t>
            </a:r>
            <a:r>
              <a:rPr kumimoji="0" lang="en-US" sz="1200" b="0" i="0" u="none" strike="noStrike" kern="1200" cap="none" spc="0" normalizeH="0" baseline="0" noProof="0">
                <a:ln>
                  <a:noFill/>
                </a:ln>
                <a:solidFill>
                  <a:srgbClr val="1A2B46"/>
                </a:solidFill>
                <a:effectLst/>
                <a:uLnTx/>
                <a:uFillTx/>
                <a:latin typeface="Segoe UI"/>
                <a:ea typeface="+mn-ea"/>
                <a:cs typeface="+mn-cs"/>
              </a:rPr>
              <a:t> by the service, and it runs periodically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sp>
        <p:nvSpPr>
          <p:cNvPr id="5" name="TextBox 4">
            <a:extLst>
              <a:ext uri="{FF2B5EF4-FFF2-40B4-BE49-F238E27FC236}">
                <a16:creationId xmlns:a16="http://schemas.microsoft.com/office/drawing/2014/main" id="{192DEB50-C016-4911-ABE5-11423F2FF9D9}"/>
              </a:ext>
            </a:extLst>
          </p:cNvPr>
          <p:cNvSpPr txBox="1"/>
          <p:nvPr/>
        </p:nvSpPr>
        <p:spPr>
          <a:xfrm>
            <a:off x="9717237" y="324372"/>
            <a:ext cx="57599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Goals</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267F477-684B-4CEB-BFA4-16A7C70DE599}"/>
              </a:ext>
            </a:extLst>
          </p:cNvPr>
          <p:cNvSpPr txBox="1"/>
          <p:nvPr/>
        </p:nvSpPr>
        <p:spPr>
          <a:xfrm>
            <a:off x="9715051" y="791280"/>
            <a:ext cx="1890209" cy="221599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Data driven or manual goals with </a:t>
            </a:r>
            <a:r>
              <a:rPr kumimoji="0" lang="en-US" sz="1200" b="1" i="0" u="none" strike="noStrike" kern="1200" cap="none" spc="0" normalizeH="0" baseline="0" noProof="0">
                <a:ln>
                  <a:noFill/>
                </a:ln>
                <a:solidFill>
                  <a:srgbClr val="1A2B46"/>
                </a:solidFill>
                <a:effectLst/>
                <a:uLnTx/>
                <a:uFillTx/>
                <a:latin typeface="Segoe UI"/>
                <a:ea typeface="+mn-ea"/>
                <a:cs typeface="+mn-cs"/>
              </a:rPr>
              <a:t>connecting</a:t>
            </a:r>
            <a:r>
              <a:rPr kumimoji="0" lang="en-US" sz="1200" b="0" i="0" u="none" strike="noStrike" kern="1200" cap="none" spc="0" normalizeH="0" baseline="0" noProof="0">
                <a:ln>
                  <a:noFill/>
                </a:ln>
                <a:solidFill>
                  <a:srgbClr val="1A2B46"/>
                </a:solidFill>
                <a:effectLst/>
                <a:uLnTx/>
                <a:uFillTx/>
                <a:latin typeface="Segoe UI"/>
                <a:ea typeface="+mn-ea"/>
                <a:cs typeface="+mn-cs"/>
              </a:rPr>
              <a:t> to data and setting </a:t>
            </a:r>
            <a:r>
              <a:rPr kumimoji="0" lang="en-US" sz="1200" b="1" i="0" u="none" strike="noStrike" kern="1200" cap="none" spc="0" normalizeH="0" baseline="0" noProof="0">
                <a:ln>
                  <a:noFill/>
                </a:ln>
                <a:solidFill>
                  <a:srgbClr val="1A2B46"/>
                </a:solidFill>
                <a:effectLst/>
                <a:uLnTx/>
                <a:uFillTx/>
                <a:latin typeface="Segoe UI"/>
                <a:ea typeface="+mn-ea"/>
                <a:cs typeface="+mn-cs"/>
              </a:rPr>
              <a:t>rules</a:t>
            </a:r>
            <a:r>
              <a:rPr kumimoji="0" lang="en-US" sz="1200" b="0" i="0" u="none" strike="noStrike" kern="1200" cap="none" spc="0" normalizeH="0" baseline="0" noProof="0">
                <a:ln>
                  <a:noFill/>
                </a:ln>
                <a:solidFill>
                  <a:srgbClr val="1A2B46"/>
                </a:solidFill>
                <a:effectLst/>
                <a:uLnTx/>
                <a:uFillTx/>
                <a:latin typeface="Segoe UI"/>
                <a:ea typeface="+mn-ea"/>
                <a:cs typeface="+mn-cs"/>
              </a:rPr>
              <a:t> for automatic status update.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Automatic check-ins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Several scorecards and goals and subgoals can be enabled.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7C1948A5-E769-451F-E6C2-884D8026EDE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74656" y="3007271"/>
            <a:ext cx="8613587" cy="3564034"/>
          </a:xfrm>
          <a:prstGeom prst="rect">
            <a:avLst/>
          </a:prstGeom>
        </p:spPr>
      </p:pic>
    </p:spTree>
    <p:extLst>
      <p:ext uri="{BB962C8B-B14F-4D97-AF65-F5344CB8AC3E}">
        <p14:creationId xmlns:p14="http://schemas.microsoft.com/office/powerpoint/2010/main" val="163018673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Timeline" title="Timeline">
            <a:extLst>
              <a:ext uri="{FF2B5EF4-FFF2-40B4-BE49-F238E27FC236}">
                <a16:creationId xmlns:a16="http://schemas.microsoft.com/office/drawing/2014/main" id="{89451BC1-B680-4852-89F7-811527CF717A}"/>
              </a:ext>
            </a:extLst>
          </p:cNvPr>
          <p:cNvGrpSpPr/>
          <p:nvPr/>
        </p:nvGrpSpPr>
        <p:grpSpPr>
          <a:xfrm>
            <a:off x="871042" y="4912585"/>
            <a:ext cx="11214665" cy="165471"/>
            <a:chOff x="418011" y="3346265"/>
            <a:chExt cx="11214665" cy="165471"/>
          </a:xfrm>
        </p:grpSpPr>
        <p:cxnSp>
          <p:nvCxnSpPr>
            <p:cNvPr id="16" name="Straight Arrow Connector 15">
              <a:extLst>
                <a:ext uri="{FF2B5EF4-FFF2-40B4-BE49-F238E27FC236}">
                  <a16:creationId xmlns:a16="http://schemas.microsoft.com/office/drawing/2014/main" id="{E50C5421-41E4-4A78-B82F-EC1571943952}"/>
                </a:ext>
              </a:extLst>
            </p:cNvPr>
            <p:cNvCxnSpPr>
              <a:cxnSpLocks/>
            </p:cNvCxnSpPr>
            <p:nvPr/>
          </p:nvCxnSpPr>
          <p:spPr>
            <a:xfrm>
              <a:off x="418011" y="3429000"/>
              <a:ext cx="11214665"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FE4836-FC38-40BC-92E6-5B593888815E}"/>
                </a:ext>
              </a:extLst>
            </p:cNvPr>
            <p:cNvCxnSpPr>
              <a:cxnSpLocks/>
            </p:cNvCxnSpPr>
            <p:nvPr/>
          </p:nvCxnSpPr>
          <p:spPr>
            <a:xfrm>
              <a:off x="106747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CC5BBD-97C9-4BCF-AA8D-AE65414CE67A}"/>
                </a:ext>
              </a:extLst>
            </p:cNvPr>
            <p:cNvCxnSpPr>
              <a:cxnSpLocks/>
            </p:cNvCxnSpPr>
            <p:nvPr/>
          </p:nvCxnSpPr>
          <p:spPr>
            <a:xfrm>
              <a:off x="1714868"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C0C219-D063-46A8-91E5-3C20C7AAD97B}"/>
                </a:ext>
              </a:extLst>
            </p:cNvPr>
            <p:cNvCxnSpPr>
              <a:cxnSpLocks/>
            </p:cNvCxnSpPr>
            <p:nvPr/>
          </p:nvCxnSpPr>
          <p:spPr>
            <a:xfrm>
              <a:off x="2362260"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1BE84F-2A54-4B47-AD6A-3361E9EEE276}"/>
                </a:ext>
              </a:extLst>
            </p:cNvPr>
            <p:cNvCxnSpPr>
              <a:cxnSpLocks/>
            </p:cNvCxnSpPr>
            <p:nvPr/>
          </p:nvCxnSpPr>
          <p:spPr>
            <a:xfrm>
              <a:off x="3009652"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4A8625E-8C18-401F-8E00-0703DE45C534}"/>
                </a:ext>
              </a:extLst>
            </p:cNvPr>
            <p:cNvCxnSpPr>
              <a:cxnSpLocks/>
            </p:cNvCxnSpPr>
            <p:nvPr/>
          </p:nvCxnSpPr>
          <p:spPr>
            <a:xfrm>
              <a:off x="3657044"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CD340F-CDC3-46A1-93E5-26B6C990D0B9}"/>
                </a:ext>
              </a:extLst>
            </p:cNvPr>
            <p:cNvCxnSpPr>
              <a:cxnSpLocks/>
            </p:cNvCxnSpPr>
            <p:nvPr/>
          </p:nvCxnSpPr>
          <p:spPr>
            <a:xfrm>
              <a:off x="430443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988756-0A23-4AC5-BED4-B1BFE7E6F0CC}"/>
                </a:ext>
              </a:extLst>
            </p:cNvPr>
            <p:cNvCxnSpPr>
              <a:cxnSpLocks/>
            </p:cNvCxnSpPr>
            <p:nvPr/>
          </p:nvCxnSpPr>
          <p:spPr>
            <a:xfrm>
              <a:off x="4951828"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F3A260-29B9-477D-9BEF-850926008418}"/>
                </a:ext>
              </a:extLst>
            </p:cNvPr>
            <p:cNvCxnSpPr>
              <a:cxnSpLocks/>
            </p:cNvCxnSpPr>
            <p:nvPr/>
          </p:nvCxnSpPr>
          <p:spPr>
            <a:xfrm>
              <a:off x="5599220"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21E7A12-4F2A-44B4-AA85-9BFFF5CE8F31}"/>
                </a:ext>
              </a:extLst>
            </p:cNvPr>
            <p:cNvCxnSpPr>
              <a:cxnSpLocks/>
            </p:cNvCxnSpPr>
            <p:nvPr/>
          </p:nvCxnSpPr>
          <p:spPr>
            <a:xfrm>
              <a:off x="6246612"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90C70B-23EB-45F6-8B74-87B8D0B162C8}"/>
                </a:ext>
              </a:extLst>
            </p:cNvPr>
            <p:cNvCxnSpPr>
              <a:cxnSpLocks/>
            </p:cNvCxnSpPr>
            <p:nvPr/>
          </p:nvCxnSpPr>
          <p:spPr>
            <a:xfrm>
              <a:off x="6894004"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44ECA29-4051-4777-8809-E6C77BCDC8F6}"/>
                </a:ext>
              </a:extLst>
            </p:cNvPr>
            <p:cNvCxnSpPr>
              <a:cxnSpLocks/>
            </p:cNvCxnSpPr>
            <p:nvPr/>
          </p:nvCxnSpPr>
          <p:spPr>
            <a:xfrm>
              <a:off x="754139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D5646A5-7B88-4DB3-BBB3-607515C1BC3E}"/>
                </a:ext>
              </a:extLst>
            </p:cNvPr>
            <p:cNvCxnSpPr>
              <a:cxnSpLocks/>
            </p:cNvCxnSpPr>
            <p:nvPr/>
          </p:nvCxnSpPr>
          <p:spPr>
            <a:xfrm>
              <a:off x="8188788"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0367D07-3C4E-44AB-973E-80A859852704}"/>
                </a:ext>
              </a:extLst>
            </p:cNvPr>
            <p:cNvCxnSpPr>
              <a:cxnSpLocks/>
            </p:cNvCxnSpPr>
            <p:nvPr/>
          </p:nvCxnSpPr>
          <p:spPr>
            <a:xfrm>
              <a:off x="8836180"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D4D4D8-D03F-4121-B43E-84B30B78BC7D}"/>
                </a:ext>
              </a:extLst>
            </p:cNvPr>
            <p:cNvCxnSpPr>
              <a:cxnSpLocks/>
            </p:cNvCxnSpPr>
            <p:nvPr/>
          </p:nvCxnSpPr>
          <p:spPr>
            <a:xfrm>
              <a:off x="9483572"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13C8F0A-A966-4EEE-BCA1-053F404514CC}"/>
                </a:ext>
              </a:extLst>
            </p:cNvPr>
            <p:cNvCxnSpPr>
              <a:cxnSpLocks/>
            </p:cNvCxnSpPr>
            <p:nvPr/>
          </p:nvCxnSpPr>
          <p:spPr>
            <a:xfrm>
              <a:off x="10130964"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032561-A609-4FB4-A4F7-FAD2A07B7BC0}"/>
                </a:ext>
              </a:extLst>
            </p:cNvPr>
            <p:cNvCxnSpPr>
              <a:cxnSpLocks/>
            </p:cNvCxnSpPr>
            <p:nvPr/>
          </p:nvCxnSpPr>
          <p:spPr>
            <a:xfrm>
              <a:off x="1077835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34" name="Arrow: U-Turn Milestone 1" title="Timeline Arrow">
            <a:extLst>
              <a:ext uri="{FF2B5EF4-FFF2-40B4-BE49-F238E27FC236}">
                <a16:creationId xmlns:a16="http://schemas.microsoft.com/office/drawing/2014/main" id="{2297A690-8AFC-4E1A-A30B-937BEB4B424B}"/>
              </a:ext>
            </a:extLst>
          </p:cNvPr>
          <p:cNvSpPr/>
          <p:nvPr/>
        </p:nvSpPr>
        <p:spPr>
          <a:xfrm>
            <a:off x="871042" y="4344353"/>
            <a:ext cx="2068014" cy="650967"/>
          </a:xfrm>
          <a:prstGeom prst="uturnArrow">
            <a:avLst>
              <a:gd name="adj1" fmla="val 37244"/>
              <a:gd name="adj2" fmla="val 18622"/>
              <a:gd name="adj3" fmla="val 20252"/>
              <a:gd name="adj4" fmla="val 52602"/>
              <a:gd name="adj5" fmla="val 96832"/>
            </a:avLst>
          </a:prstGeom>
          <a:solidFill>
            <a:srgbClr val="3C7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latin typeface="Segoe UI" panose="020B0502040204020203" pitchFamily="34" charset="0"/>
              <a:cs typeface="Segoe UI" panose="020B0502040204020203" pitchFamily="34" charset="0"/>
            </a:endParaRPr>
          </a:p>
        </p:txBody>
      </p:sp>
      <p:grpSp>
        <p:nvGrpSpPr>
          <p:cNvPr id="37" name="Text Milestone 1" title="Item Text">
            <a:extLst>
              <a:ext uri="{FF2B5EF4-FFF2-40B4-BE49-F238E27FC236}">
                <a16:creationId xmlns:a16="http://schemas.microsoft.com/office/drawing/2014/main" id="{4DDF9A86-B1A3-4ED3-A5A5-BF6DDB2BE0E3}"/>
              </a:ext>
            </a:extLst>
          </p:cNvPr>
          <p:cNvGrpSpPr/>
          <p:nvPr/>
        </p:nvGrpSpPr>
        <p:grpSpPr>
          <a:xfrm>
            <a:off x="9661071" y="3145723"/>
            <a:ext cx="1767840" cy="907697"/>
            <a:chOff x="596720" y="1636439"/>
            <a:chExt cx="1767840" cy="907697"/>
          </a:xfrm>
        </p:grpSpPr>
        <p:sp>
          <p:nvSpPr>
            <p:cNvPr id="38" name="TextBox 37">
              <a:extLst>
                <a:ext uri="{FF2B5EF4-FFF2-40B4-BE49-F238E27FC236}">
                  <a16:creationId xmlns:a16="http://schemas.microsoft.com/office/drawing/2014/main" id="{F6D9386A-F9CE-4563-B9CA-E0B6431DDD94}"/>
                </a:ext>
              </a:extLst>
            </p:cNvPr>
            <p:cNvSpPr txBox="1"/>
            <p:nvPr/>
          </p:nvSpPr>
          <p:spPr>
            <a:xfrm>
              <a:off x="596720" y="1636439"/>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Operate</a:t>
              </a:r>
            </a:p>
          </p:txBody>
        </p:sp>
        <p:sp>
          <p:nvSpPr>
            <p:cNvPr id="39" name="TextBox 38">
              <a:extLst>
                <a:ext uri="{FF2B5EF4-FFF2-40B4-BE49-F238E27FC236}">
                  <a16:creationId xmlns:a16="http://schemas.microsoft.com/office/drawing/2014/main" id="{30FD823A-E957-4DCA-9800-1D4EA49FB126}"/>
                </a:ext>
              </a:extLst>
            </p:cNvPr>
            <p:cNvSpPr txBox="1"/>
            <p:nvPr/>
          </p:nvSpPr>
          <p:spPr>
            <a:xfrm>
              <a:off x="596720" y="1928583"/>
              <a:ext cx="1767840" cy="615553"/>
            </a:xfrm>
            <a:prstGeom prst="rect">
              <a:avLst/>
            </a:prstGeom>
            <a:noFill/>
          </p:spPr>
          <p:txBody>
            <a:bodyPr wrap="square" lIns="0" tIns="0" rIns="0" bIns="0" rtlCol="0">
              <a:spAutoFit/>
            </a:bodyPr>
            <a:lstStyle/>
            <a:p>
              <a:pPr algn="ctr"/>
              <a:r>
                <a:rPr lang="en-US" sz="1000" b="1"/>
                <a:t>As you operate, consider continuous updates, so your solution is up to date with new capabilities</a:t>
              </a:r>
              <a:endParaRPr lang="en-US" sz="1050" b="1"/>
            </a:p>
          </p:txBody>
        </p:sp>
      </p:grpSp>
      <p:sp>
        <p:nvSpPr>
          <p:cNvPr id="41" name="Arrow: U-Turn Milestone 2" title="Timeline Arrow">
            <a:extLst>
              <a:ext uri="{FF2B5EF4-FFF2-40B4-BE49-F238E27FC236}">
                <a16:creationId xmlns:a16="http://schemas.microsoft.com/office/drawing/2014/main" id="{2FE86DE1-26B5-4409-93F5-BDC783541CC8}"/>
              </a:ext>
            </a:extLst>
          </p:cNvPr>
          <p:cNvSpPr/>
          <p:nvPr/>
        </p:nvSpPr>
        <p:spPr>
          <a:xfrm flipV="1">
            <a:off x="3072762" y="4986487"/>
            <a:ext cx="1536515" cy="650967"/>
          </a:xfrm>
          <a:prstGeom prst="uturnArrow">
            <a:avLst>
              <a:gd name="adj1" fmla="val 37244"/>
              <a:gd name="adj2" fmla="val 18622"/>
              <a:gd name="adj3" fmla="val 20252"/>
              <a:gd name="adj4" fmla="val 52602"/>
              <a:gd name="adj5" fmla="val 9683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latin typeface="Segoe UI" panose="020B0502040204020203" pitchFamily="34" charset="0"/>
              <a:cs typeface="Segoe UI" panose="020B0502040204020203" pitchFamily="34" charset="0"/>
            </a:endParaRPr>
          </a:p>
        </p:txBody>
      </p:sp>
      <p:cxnSp>
        <p:nvCxnSpPr>
          <p:cNvPr id="43" name="Connector Milestone 1" title="Connecter Line">
            <a:extLst>
              <a:ext uri="{FF2B5EF4-FFF2-40B4-BE49-F238E27FC236}">
                <a16:creationId xmlns:a16="http://schemas.microsoft.com/office/drawing/2014/main" id="{32328EE8-C881-4991-AA14-86C237642C90}"/>
              </a:ext>
            </a:extLst>
          </p:cNvPr>
          <p:cNvCxnSpPr>
            <a:cxnSpLocks/>
          </p:cNvCxnSpPr>
          <p:nvPr/>
        </p:nvCxnSpPr>
        <p:spPr>
          <a:xfrm>
            <a:off x="3824753" y="5772963"/>
            <a:ext cx="0" cy="218599"/>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Text Milestone 2" title="Item Text">
            <a:extLst>
              <a:ext uri="{FF2B5EF4-FFF2-40B4-BE49-F238E27FC236}">
                <a16:creationId xmlns:a16="http://schemas.microsoft.com/office/drawing/2014/main" id="{E91AFDBB-E8C8-47DE-A260-70C788E007CF}"/>
              </a:ext>
            </a:extLst>
          </p:cNvPr>
          <p:cNvGrpSpPr/>
          <p:nvPr/>
        </p:nvGrpSpPr>
        <p:grpSpPr>
          <a:xfrm>
            <a:off x="2637051" y="6042340"/>
            <a:ext cx="2407936" cy="460529"/>
            <a:chOff x="1808064" y="4930774"/>
            <a:chExt cx="2407936" cy="460529"/>
          </a:xfrm>
        </p:grpSpPr>
        <p:sp>
          <p:nvSpPr>
            <p:cNvPr id="45" name="TextBox 44">
              <a:extLst>
                <a:ext uri="{FF2B5EF4-FFF2-40B4-BE49-F238E27FC236}">
                  <a16:creationId xmlns:a16="http://schemas.microsoft.com/office/drawing/2014/main" id="{F89793A2-BC7D-47BA-9B14-6400090CAB1F}"/>
                </a:ext>
              </a:extLst>
            </p:cNvPr>
            <p:cNvSpPr txBox="1"/>
            <p:nvPr/>
          </p:nvSpPr>
          <p:spPr>
            <a:xfrm>
              <a:off x="2128112" y="4930774"/>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Pilot</a:t>
              </a:r>
              <a:endParaRPr lang="en-ZA">
                <a:latin typeface="+mj-lt"/>
                <a:cs typeface="Segoe UI" panose="020B0502040204020203" pitchFamily="34" charset="0"/>
              </a:endParaRPr>
            </a:p>
          </p:txBody>
        </p:sp>
        <p:sp>
          <p:nvSpPr>
            <p:cNvPr id="46" name="TextBox 45">
              <a:extLst>
                <a:ext uri="{FF2B5EF4-FFF2-40B4-BE49-F238E27FC236}">
                  <a16:creationId xmlns:a16="http://schemas.microsoft.com/office/drawing/2014/main" id="{9C813433-5EE0-452A-8A08-863E50E02DC3}"/>
                </a:ext>
              </a:extLst>
            </p:cNvPr>
            <p:cNvSpPr txBox="1"/>
            <p:nvPr/>
          </p:nvSpPr>
          <p:spPr>
            <a:xfrm>
              <a:off x="1808064" y="5229720"/>
              <a:ext cx="2407936" cy="161583"/>
            </a:xfrm>
            <a:prstGeom prst="rect">
              <a:avLst/>
            </a:prstGeom>
            <a:noFill/>
          </p:spPr>
          <p:txBody>
            <a:bodyPr wrap="square" lIns="0" tIns="0" rIns="0" bIns="0" rtlCol="0">
              <a:spAutoFit/>
            </a:bodyPr>
            <a:lstStyle/>
            <a:p>
              <a:pPr algn="ctr"/>
              <a:endParaRPr lang="en-US" sz="1050" b="1"/>
            </a:p>
          </p:txBody>
        </p:sp>
      </p:grpSp>
      <p:cxnSp>
        <p:nvCxnSpPr>
          <p:cNvPr id="66" name="Connector Milestone 1" title="Connecter Line">
            <a:extLst>
              <a:ext uri="{FF2B5EF4-FFF2-40B4-BE49-F238E27FC236}">
                <a16:creationId xmlns:a16="http://schemas.microsoft.com/office/drawing/2014/main" id="{8B57B2C0-099A-46D6-8E2B-693D5689449C}"/>
              </a:ext>
            </a:extLst>
          </p:cNvPr>
          <p:cNvCxnSpPr>
            <a:cxnSpLocks/>
          </p:cNvCxnSpPr>
          <p:nvPr/>
        </p:nvCxnSpPr>
        <p:spPr>
          <a:xfrm>
            <a:off x="5925805" y="3553717"/>
            <a:ext cx="1" cy="662577"/>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6AF12AF-5FAF-405B-8883-3C1573D1B3A5}"/>
              </a:ext>
            </a:extLst>
          </p:cNvPr>
          <p:cNvSpPr txBox="1"/>
          <p:nvPr/>
        </p:nvSpPr>
        <p:spPr>
          <a:xfrm>
            <a:off x="5055827" y="2775852"/>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Implement</a:t>
            </a:r>
          </a:p>
        </p:txBody>
      </p:sp>
      <p:sp>
        <p:nvSpPr>
          <p:cNvPr id="69" name="TextBox 68">
            <a:extLst>
              <a:ext uri="{FF2B5EF4-FFF2-40B4-BE49-F238E27FC236}">
                <a16:creationId xmlns:a16="http://schemas.microsoft.com/office/drawing/2014/main" id="{20DC65B8-4F9A-4D83-93D5-71DC238D4FE2}"/>
              </a:ext>
            </a:extLst>
          </p:cNvPr>
          <p:cNvSpPr txBox="1"/>
          <p:nvPr/>
        </p:nvSpPr>
        <p:spPr>
          <a:xfrm>
            <a:off x="4767550" y="3071788"/>
            <a:ext cx="2344393" cy="307777"/>
          </a:xfrm>
          <a:prstGeom prst="rect">
            <a:avLst/>
          </a:prstGeom>
          <a:noFill/>
        </p:spPr>
        <p:txBody>
          <a:bodyPr wrap="square" lIns="0" tIns="0" rIns="0" bIns="0" rtlCol="0">
            <a:spAutoFit/>
          </a:bodyPr>
          <a:lstStyle/>
          <a:p>
            <a:pPr algn="ctr">
              <a:buClr>
                <a:srgbClr val="054B16"/>
              </a:buClr>
            </a:pPr>
            <a:r>
              <a:rPr lang="en-US" sz="1000" b="1"/>
              <a:t>Incremental expansion for new activity from new emission sources</a:t>
            </a:r>
          </a:p>
        </p:txBody>
      </p:sp>
      <p:sp>
        <p:nvSpPr>
          <p:cNvPr id="71" name="Arrow: U-Turn Milestone 6a" title="Timeline Arrow">
            <a:extLst>
              <a:ext uri="{FF2B5EF4-FFF2-40B4-BE49-F238E27FC236}">
                <a16:creationId xmlns:a16="http://schemas.microsoft.com/office/drawing/2014/main" id="{3EE95CFC-E9E5-4F76-B903-3538D35E7FDA}"/>
              </a:ext>
            </a:extLst>
          </p:cNvPr>
          <p:cNvSpPr/>
          <p:nvPr/>
        </p:nvSpPr>
        <p:spPr>
          <a:xfrm flipV="1">
            <a:off x="6467063" y="5002125"/>
            <a:ext cx="2929401" cy="650967"/>
          </a:xfrm>
          <a:prstGeom prst="uturnArrow">
            <a:avLst>
              <a:gd name="adj1" fmla="val 37244"/>
              <a:gd name="adj2" fmla="val 18622"/>
              <a:gd name="adj3" fmla="val 20252"/>
              <a:gd name="adj4" fmla="val 52602"/>
              <a:gd name="adj5" fmla="val 96832"/>
            </a:avLst>
          </a:prstGeom>
          <a:solidFill>
            <a:srgbClr val="7AD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latin typeface="Segoe UI" panose="020B0502040204020203" pitchFamily="34" charset="0"/>
              <a:cs typeface="Segoe UI" panose="020B0502040204020203" pitchFamily="34" charset="0"/>
            </a:endParaRPr>
          </a:p>
        </p:txBody>
      </p:sp>
      <p:sp>
        <p:nvSpPr>
          <p:cNvPr id="131" name="TextBox 130">
            <a:extLst>
              <a:ext uri="{FF2B5EF4-FFF2-40B4-BE49-F238E27FC236}">
                <a16:creationId xmlns:a16="http://schemas.microsoft.com/office/drawing/2014/main" id="{EF23E48B-8436-4C8E-8C69-5E63855C2B71}"/>
              </a:ext>
            </a:extLst>
          </p:cNvPr>
          <p:cNvSpPr txBox="1"/>
          <p:nvPr/>
        </p:nvSpPr>
        <p:spPr>
          <a:xfrm>
            <a:off x="1908428" y="5934421"/>
            <a:ext cx="1767839" cy="235737"/>
          </a:xfrm>
          <a:prstGeom prst="rect">
            <a:avLst/>
          </a:prstGeom>
          <a:noFill/>
        </p:spPr>
        <p:txBody>
          <a:bodyPr wrap="square" lIns="0" tIns="0" rIns="0" bIns="0" rtlCol="0">
            <a:noAutofit/>
          </a:bodyPr>
          <a:lstStyle/>
          <a:p>
            <a:pPr algn="ctr"/>
            <a:endParaRPr lang="en-ZA" sz="1000">
              <a:latin typeface="Segoe UI" panose="020B0502040204020203" pitchFamily="34" charset="0"/>
              <a:cs typeface="Segoe UI" panose="020B0502040204020203" pitchFamily="34" charset="0"/>
            </a:endParaRPr>
          </a:p>
        </p:txBody>
      </p:sp>
      <p:grpSp>
        <p:nvGrpSpPr>
          <p:cNvPr id="136" name="Text Milestone 2" title="Item Text">
            <a:extLst>
              <a:ext uri="{FF2B5EF4-FFF2-40B4-BE49-F238E27FC236}">
                <a16:creationId xmlns:a16="http://schemas.microsoft.com/office/drawing/2014/main" id="{66476F68-D232-43E1-A126-7D729B1A1ED6}"/>
              </a:ext>
            </a:extLst>
          </p:cNvPr>
          <p:cNvGrpSpPr/>
          <p:nvPr/>
        </p:nvGrpSpPr>
        <p:grpSpPr>
          <a:xfrm>
            <a:off x="6539073" y="6210878"/>
            <a:ext cx="3585609" cy="604133"/>
            <a:chOff x="1847813" y="4653116"/>
            <a:chExt cx="3585609" cy="604133"/>
          </a:xfrm>
        </p:grpSpPr>
        <p:sp>
          <p:nvSpPr>
            <p:cNvPr id="137" name="TextBox 136">
              <a:extLst>
                <a:ext uri="{FF2B5EF4-FFF2-40B4-BE49-F238E27FC236}">
                  <a16:creationId xmlns:a16="http://schemas.microsoft.com/office/drawing/2014/main" id="{604ED8DA-162F-43B0-BC99-88EE7375CF19}"/>
                </a:ext>
              </a:extLst>
            </p:cNvPr>
            <p:cNvSpPr txBox="1"/>
            <p:nvPr/>
          </p:nvSpPr>
          <p:spPr>
            <a:xfrm>
              <a:off x="2547279" y="4653116"/>
              <a:ext cx="231658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Prepare</a:t>
              </a:r>
            </a:p>
          </p:txBody>
        </p:sp>
        <p:sp>
          <p:nvSpPr>
            <p:cNvPr id="138" name="TextBox 137">
              <a:extLst>
                <a:ext uri="{FF2B5EF4-FFF2-40B4-BE49-F238E27FC236}">
                  <a16:creationId xmlns:a16="http://schemas.microsoft.com/office/drawing/2014/main" id="{56B58C7D-BB1B-406D-9717-76977A2D0D38}"/>
                </a:ext>
              </a:extLst>
            </p:cNvPr>
            <p:cNvSpPr txBox="1"/>
            <p:nvPr/>
          </p:nvSpPr>
          <p:spPr>
            <a:xfrm>
              <a:off x="1847813" y="4949472"/>
              <a:ext cx="3585609" cy="307777"/>
            </a:xfrm>
            <a:prstGeom prst="rect">
              <a:avLst/>
            </a:prstGeom>
            <a:noFill/>
          </p:spPr>
          <p:txBody>
            <a:bodyPr wrap="square" lIns="0" tIns="0" rIns="0" bIns="0" rtlCol="0">
              <a:spAutoFit/>
            </a:bodyPr>
            <a:lstStyle/>
            <a:p>
              <a:pPr algn="ctr"/>
              <a:r>
                <a:rPr lang="en-US" sz="1000" b="1"/>
                <a:t>Continuously prepare your organization for adoption as you keep expanding on your organization</a:t>
              </a:r>
              <a:endParaRPr lang="en-US" sz="1050" b="1"/>
            </a:p>
          </p:txBody>
        </p:sp>
      </p:grpSp>
      <p:cxnSp>
        <p:nvCxnSpPr>
          <p:cNvPr id="143" name="Connector Milestone 1" title="Connecter Line">
            <a:extLst>
              <a:ext uri="{FF2B5EF4-FFF2-40B4-BE49-F238E27FC236}">
                <a16:creationId xmlns:a16="http://schemas.microsoft.com/office/drawing/2014/main" id="{E2F3A8B1-0080-4AB0-A0CB-C166F81F8787}"/>
              </a:ext>
            </a:extLst>
          </p:cNvPr>
          <p:cNvCxnSpPr>
            <a:cxnSpLocks/>
          </p:cNvCxnSpPr>
          <p:nvPr/>
        </p:nvCxnSpPr>
        <p:spPr>
          <a:xfrm>
            <a:off x="8331878" y="5818105"/>
            <a:ext cx="10366" cy="29483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or Milestone 1" title="Connecter Line">
            <a:extLst>
              <a:ext uri="{FF2B5EF4-FFF2-40B4-BE49-F238E27FC236}">
                <a16:creationId xmlns:a16="http://schemas.microsoft.com/office/drawing/2014/main" id="{42A6E97D-A27C-4B54-8B40-21CEE20E5DD3}"/>
              </a:ext>
            </a:extLst>
          </p:cNvPr>
          <p:cNvCxnSpPr>
            <a:cxnSpLocks/>
          </p:cNvCxnSpPr>
          <p:nvPr/>
        </p:nvCxnSpPr>
        <p:spPr>
          <a:xfrm>
            <a:off x="1897512" y="3333872"/>
            <a:ext cx="3" cy="768589"/>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44" name="Text Milestone 1" title="Item Text">
            <a:extLst>
              <a:ext uri="{FF2B5EF4-FFF2-40B4-BE49-F238E27FC236}">
                <a16:creationId xmlns:a16="http://schemas.microsoft.com/office/drawing/2014/main" id="{E3AAF0BE-4D83-43B9-91DF-7950D5003949}"/>
              </a:ext>
            </a:extLst>
          </p:cNvPr>
          <p:cNvGrpSpPr/>
          <p:nvPr/>
        </p:nvGrpSpPr>
        <p:grpSpPr>
          <a:xfrm>
            <a:off x="1088723" y="2775852"/>
            <a:ext cx="1767840" cy="445368"/>
            <a:chOff x="669350" y="2197129"/>
            <a:chExt cx="1767840" cy="445368"/>
          </a:xfrm>
        </p:grpSpPr>
        <p:sp>
          <p:nvSpPr>
            <p:cNvPr id="145" name="TextBox 144">
              <a:extLst>
                <a:ext uri="{FF2B5EF4-FFF2-40B4-BE49-F238E27FC236}">
                  <a16:creationId xmlns:a16="http://schemas.microsoft.com/office/drawing/2014/main" id="{017E572C-41C4-4E42-BC65-8B09BBABC25C}"/>
                </a:ext>
              </a:extLst>
            </p:cNvPr>
            <p:cNvSpPr txBox="1"/>
            <p:nvPr/>
          </p:nvSpPr>
          <p:spPr>
            <a:xfrm>
              <a:off x="669350" y="2197129"/>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Solution scope</a:t>
              </a:r>
            </a:p>
          </p:txBody>
        </p:sp>
        <p:sp>
          <p:nvSpPr>
            <p:cNvPr id="146" name="TextBox 145">
              <a:extLst>
                <a:ext uri="{FF2B5EF4-FFF2-40B4-BE49-F238E27FC236}">
                  <a16:creationId xmlns:a16="http://schemas.microsoft.com/office/drawing/2014/main" id="{6DDBE2E2-ECCF-4DC9-B7EC-7FE818115540}"/>
                </a:ext>
              </a:extLst>
            </p:cNvPr>
            <p:cNvSpPr txBox="1"/>
            <p:nvPr/>
          </p:nvSpPr>
          <p:spPr>
            <a:xfrm>
              <a:off x="713824" y="2327026"/>
              <a:ext cx="1431844" cy="315471"/>
            </a:xfrm>
            <a:prstGeom prst="rect">
              <a:avLst/>
            </a:prstGeom>
            <a:noFill/>
          </p:spPr>
          <p:txBody>
            <a:bodyPr wrap="square" lIns="0" tIns="0" rIns="0" bIns="0" rtlCol="0">
              <a:spAutoFit/>
            </a:bodyPr>
            <a:lstStyle/>
            <a:p>
              <a:pPr algn="ctr"/>
              <a:r>
                <a:rPr lang="en-US" sz="1050"/>
                <a:t>s</a:t>
              </a:r>
              <a:br>
                <a:rPr lang="en-US" sz="1050"/>
              </a:br>
              <a:r>
                <a:rPr lang="en-US" sz="1000" b="1"/>
                <a:t>Discovery</a:t>
              </a:r>
            </a:p>
          </p:txBody>
        </p:sp>
      </p:grpSp>
      <p:cxnSp>
        <p:nvCxnSpPr>
          <p:cNvPr id="151" name="Connector Milestone 1" title="Connecter Line">
            <a:extLst>
              <a:ext uri="{FF2B5EF4-FFF2-40B4-BE49-F238E27FC236}">
                <a16:creationId xmlns:a16="http://schemas.microsoft.com/office/drawing/2014/main" id="{305BE64A-5E0A-492A-97DF-F5179FE90CEA}"/>
              </a:ext>
            </a:extLst>
          </p:cNvPr>
          <p:cNvCxnSpPr>
            <a:cxnSpLocks/>
          </p:cNvCxnSpPr>
          <p:nvPr/>
        </p:nvCxnSpPr>
        <p:spPr>
          <a:xfrm>
            <a:off x="9505227" y="3315534"/>
            <a:ext cx="0" cy="794449"/>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74D30E0E-DDE3-476C-8E07-29E1728CD6DC}"/>
              </a:ext>
            </a:extLst>
          </p:cNvPr>
          <p:cNvSpPr txBox="1"/>
          <p:nvPr/>
        </p:nvSpPr>
        <p:spPr>
          <a:xfrm>
            <a:off x="4063771" y="4175076"/>
            <a:ext cx="911169" cy="169277"/>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r>
              <a:rPr lang="en-ZA"/>
              <a:t>MILESTONE 2</a:t>
            </a:r>
          </a:p>
        </p:txBody>
      </p:sp>
      <p:sp>
        <p:nvSpPr>
          <p:cNvPr id="35" name="TextBox 34">
            <a:extLst>
              <a:ext uri="{FF2B5EF4-FFF2-40B4-BE49-F238E27FC236}">
                <a16:creationId xmlns:a16="http://schemas.microsoft.com/office/drawing/2014/main" id="{2936AE24-5D0E-44DB-B5EF-003F991375AA}"/>
              </a:ext>
            </a:extLst>
          </p:cNvPr>
          <p:cNvSpPr txBox="1"/>
          <p:nvPr/>
        </p:nvSpPr>
        <p:spPr>
          <a:xfrm>
            <a:off x="2294400" y="5423697"/>
            <a:ext cx="995893" cy="338554"/>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br>
              <a:rPr lang="en-ZA"/>
            </a:br>
            <a:r>
              <a:rPr lang="en-ZA"/>
              <a:t>MILESTONE 1</a:t>
            </a:r>
          </a:p>
        </p:txBody>
      </p:sp>
      <p:sp>
        <p:nvSpPr>
          <p:cNvPr id="40" name="TextBox 39">
            <a:extLst>
              <a:ext uri="{FF2B5EF4-FFF2-40B4-BE49-F238E27FC236}">
                <a16:creationId xmlns:a16="http://schemas.microsoft.com/office/drawing/2014/main" id="{2ED41065-AF38-48A8-BAEF-3FAE73E0F86A}"/>
              </a:ext>
            </a:extLst>
          </p:cNvPr>
          <p:cNvSpPr txBox="1"/>
          <p:nvPr/>
        </p:nvSpPr>
        <p:spPr>
          <a:xfrm>
            <a:off x="5699940" y="5325493"/>
            <a:ext cx="897435" cy="338554"/>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br>
              <a:rPr lang="en-ZA"/>
            </a:br>
            <a:r>
              <a:rPr lang="en-ZA"/>
              <a:t>MILESTONE 3</a:t>
            </a:r>
          </a:p>
        </p:txBody>
      </p:sp>
      <p:sp>
        <p:nvSpPr>
          <p:cNvPr id="42" name="TextBox 41">
            <a:extLst>
              <a:ext uri="{FF2B5EF4-FFF2-40B4-BE49-F238E27FC236}">
                <a16:creationId xmlns:a16="http://schemas.microsoft.com/office/drawing/2014/main" id="{43509C5D-01D1-47A8-8D45-FC58D553D653}"/>
              </a:ext>
            </a:extLst>
          </p:cNvPr>
          <p:cNvSpPr txBox="1"/>
          <p:nvPr/>
        </p:nvSpPr>
        <p:spPr>
          <a:xfrm>
            <a:off x="8998169" y="4147494"/>
            <a:ext cx="911169" cy="169277"/>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r>
              <a:rPr lang="en-ZA"/>
              <a:t>MILESTONE 4</a:t>
            </a:r>
          </a:p>
        </p:txBody>
      </p:sp>
      <p:sp>
        <p:nvSpPr>
          <p:cNvPr id="49" name="TextBox 48">
            <a:extLst>
              <a:ext uri="{FF2B5EF4-FFF2-40B4-BE49-F238E27FC236}">
                <a16:creationId xmlns:a16="http://schemas.microsoft.com/office/drawing/2014/main" id="{AE2ADB3F-3CD3-414A-B510-5C814C47C66C}"/>
              </a:ext>
            </a:extLst>
          </p:cNvPr>
          <p:cNvSpPr txBox="1"/>
          <p:nvPr/>
        </p:nvSpPr>
        <p:spPr>
          <a:xfrm>
            <a:off x="1069056" y="209133"/>
            <a:ext cx="6484668" cy="692497"/>
          </a:xfrm>
          <a:prstGeom prst="rect">
            <a:avLst/>
          </a:prstGeom>
          <a:noFill/>
        </p:spPr>
        <p:txBody>
          <a:bodyPr wrap="square" lIns="0" tIns="0" rIns="0" bIns="0" rtlCol="0">
            <a:spAutoFit/>
          </a:bodyPr>
          <a:lstStyle/>
          <a:p>
            <a:pPr>
              <a:spcAft>
                <a:spcPts val="600"/>
              </a:spcAft>
            </a:pPr>
            <a:r>
              <a:rPr lang="en-US" sz="2400" spc="-50">
                <a:ln w="3175">
                  <a:noFill/>
                </a:ln>
                <a:solidFill>
                  <a:srgbClr val="0B556A"/>
                </a:solidFill>
                <a:latin typeface="+mj-lt"/>
                <a:cs typeface="Segoe UI" pitchFamily="34" charset="0"/>
              </a:rPr>
              <a:t>Milestones</a:t>
            </a:r>
            <a:endParaRPr lang="en-US" sz="2400" spc="-50">
              <a:ln w="3175">
                <a:noFill/>
              </a:ln>
              <a:solidFill>
                <a:srgbClr val="054C13"/>
              </a:solidFill>
              <a:latin typeface="+mj-lt"/>
              <a:cs typeface="Segoe UI" pitchFamily="34" charset="0"/>
            </a:endParaRPr>
          </a:p>
          <a:p>
            <a:pPr>
              <a:spcAft>
                <a:spcPts val="600"/>
              </a:spcAft>
            </a:pPr>
            <a:r>
              <a:rPr lang="en-US" sz="1600" spc="-50">
                <a:ln w="3175">
                  <a:noFill/>
                </a:ln>
                <a:latin typeface="+mj-lt"/>
                <a:cs typeface="Segoe UI" pitchFamily="34" charset="0"/>
              </a:rPr>
              <a:t>Recommendations for implementing Sustainability Manager</a:t>
            </a:r>
          </a:p>
        </p:txBody>
      </p:sp>
      <p:grpSp>
        <p:nvGrpSpPr>
          <p:cNvPr id="264" name="Milestone Graphic" title="Milestone Graphic">
            <a:extLst>
              <a:ext uri="{FF2B5EF4-FFF2-40B4-BE49-F238E27FC236}">
                <a16:creationId xmlns:a16="http://schemas.microsoft.com/office/drawing/2014/main" id="{642CB16E-C61F-4AC9-A438-D2C431722791}"/>
              </a:ext>
            </a:extLst>
          </p:cNvPr>
          <p:cNvGrpSpPr/>
          <p:nvPr/>
        </p:nvGrpSpPr>
        <p:grpSpPr>
          <a:xfrm>
            <a:off x="4325069" y="4595405"/>
            <a:ext cx="335256" cy="335256"/>
            <a:chOff x="4398285" y="4297293"/>
            <a:chExt cx="464817" cy="464817"/>
          </a:xfrm>
        </p:grpSpPr>
        <p:sp>
          <p:nvSpPr>
            <p:cNvPr id="265" name="Oval 264" title="Circle Background">
              <a:extLst>
                <a:ext uri="{FF2B5EF4-FFF2-40B4-BE49-F238E27FC236}">
                  <a16:creationId xmlns:a16="http://schemas.microsoft.com/office/drawing/2014/main" id="{03E23CCB-E337-4597-8879-24230BCFA02A}"/>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266" name="Graphic 265" title="Milestone Icon">
              <a:extLst>
                <a:ext uri="{FF2B5EF4-FFF2-40B4-BE49-F238E27FC236}">
                  <a16:creationId xmlns:a16="http://schemas.microsoft.com/office/drawing/2014/main" id="{737C723D-DE12-4FEC-98ED-714C24FC624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grpSp>
        <p:nvGrpSpPr>
          <p:cNvPr id="267" name="Milestone Graphic" title="Milestone Graphic">
            <a:extLst>
              <a:ext uri="{FF2B5EF4-FFF2-40B4-BE49-F238E27FC236}">
                <a16:creationId xmlns:a16="http://schemas.microsoft.com/office/drawing/2014/main" id="{CA77DBDD-E890-468E-AA25-15D62F65D4C0}"/>
              </a:ext>
            </a:extLst>
          </p:cNvPr>
          <p:cNvGrpSpPr/>
          <p:nvPr/>
        </p:nvGrpSpPr>
        <p:grpSpPr>
          <a:xfrm>
            <a:off x="6104328" y="5034173"/>
            <a:ext cx="335256" cy="335256"/>
            <a:chOff x="4398285" y="4297293"/>
            <a:chExt cx="464817" cy="464817"/>
          </a:xfrm>
        </p:grpSpPr>
        <p:sp>
          <p:nvSpPr>
            <p:cNvPr id="268" name="Oval 267" title="Circle Background">
              <a:extLst>
                <a:ext uri="{FF2B5EF4-FFF2-40B4-BE49-F238E27FC236}">
                  <a16:creationId xmlns:a16="http://schemas.microsoft.com/office/drawing/2014/main" id="{09FEA454-4DFB-4B35-9B97-37CC4815796A}"/>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269" name="Graphic 268" title="Milestone Icon">
              <a:extLst>
                <a:ext uri="{FF2B5EF4-FFF2-40B4-BE49-F238E27FC236}">
                  <a16:creationId xmlns:a16="http://schemas.microsoft.com/office/drawing/2014/main" id="{029D8FDF-D6BA-4AC9-BAE1-3DD77DD541D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grpSp>
        <p:nvGrpSpPr>
          <p:cNvPr id="270" name="Milestone Graphic" title="Milestone Graphic">
            <a:extLst>
              <a:ext uri="{FF2B5EF4-FFF2-40B4-BE49-F238E27FC236}">
                <a16:creationId xmlns:a16="http://schemas.microsoft.com/office/drawing/2014/main" id="{2D0E6C01-1B67-41D1-8674-7CDA66AE6F08}"/>
              </a:ext>
            </a:extLst>
          </p:cNvPr>
          <p:cNvGrpSpPr/>
          <p:nvPr/>
        </p:nvGrpSpPr>
        <p:grpSpPr>
          <a:xfrm>
            <a:off x="9118498" y="4602686"/>
            <a:ext cx="335256" cy="335256"/>
            <a:chOff x="4398285" y="4297293"/>
            <a:chExt cx="464817" cy="464817"/>
          </a:xfrm>
        </p:grpSpPr>
        <p:sp>
          <p:nvSpPr>
            <p:cNvPr id="271" name="Oval 270" title="Circle Background">
              <a:extLst>
                <a:ext uri="{FF2B5EF4-FFF2-40B4-BE49-F238E27FC236}">
                  <a16:creationId xmlns:a16="http://schemas.microsoft.com/office/drawing/2014/main" id="{33ECC239-6B35-4C63-87B6-B6B956E9B6D7}"/>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272" name="Graphic 271" title="Milestone Icon">
              <a:extLst>
                <a:ext uri="{FF2B5EF4-FFF2-40B4-BE49-F238E27FC236}">
                  <a16:creationId xmlns:a16="http://schemas.microsoft.com/office/drawing/2014/main" id="{2A122CC0-47A6-4B8C-9112-7DFBD8DFC17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grpSp>
        <p:nvGrpSpPr>
          <p:cNvPr id="8" name="Group 7">
            <a:extLst>
              <a:ext uri="{FF2B5EF4-FFF2-40B4-BE49-F238E27FC236}">
                <a16:creationId xmlns:a16="http://schemas.microsoft.com/office/drawing/2014/main" id="{B141F381-D78D-4475-969D-DBD1DC951760}"/>
              </a:ext>
            </a:extLst>
          </p:cNvPr>
          <p:cNvGrpSpPr/>
          <p:nvPr/>
        </p:nvGrpSpPr>
        <p:grpSpPr>
          <a:xfrm>
            <a:off x="7492294" y="4332027"/>
            <a:ext cx="2664946" cy="653651"/>
            <a:chOff x="9420967" y="3265819"/>
            <a:chExt cx="2612282" cy="653651"/>
          </a:xfrm>
          <a:solidFill>
            <a:srgbClr val="074F88"/>
          </a:solidFill>
        </p:grpSpPr>
        <p:sp>
          <p:nvSpPr>
            <p:cNvPr id="95" name="Freeform: Shape 94">
              <a:extLst>
                <a:ext uri="{FF2B5EF4-FFF2-40B4-BE49-F238E27FC236}">
                  <a16:creationId xmlns:a16="http://schemas.microsoft.com/office/drawing/2014/main" id="{E6A190DD-BF40-4BDC-9BC8-ADB8186AE5C5}"/>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F6F9EBB-97CB-49B3-BE2D-6BFFF753368C}"/>
                </a:ext>
              </a:extLst>
            </p:cNvPr>
            <p:cNvGrpSpPr/>
            <p:nvPr/>
          </p:nvGrpSpPr>
          <p:grpSpPr>
            <a:xfrm>
              <a:off x="10777601" y="3265819"/>
              <a:ext cx="1255648" cy="246033"/>
              <a:chOff x="10777601" y="3265819"/>
              <a:chExt cx="1255648" cy="246033"/>
            </a:xfrm>
            <a:grpFill/>
          </p:grpSpPr>
          <p:sp>
            <p:nvSpPr>
              <p:cNvPr id="4" name="Rectangle 3">
                <a:extLst>
                  <a:ext uri="{FF2B5EF4-FFF2-40B4-BE49-F238E27FC236}">
                    <a16:creationId xmlns:a16="http://schemas.microsoft.com/office/drawing/2014/main" id="{65ADF344-6868-42D8-A34D-4C9E317429BA}"/>
                  </a:ext>
                </a:extLst>
              </p:cNvPr>
              <p:cNvSpPr/>
              <p:nvPr/>
            </p:nvSpPr>
            <p:spPr bwMode="auto">
              <a:xfrm>
                <a:off x="10777601" y="3268502"/>
                <a:ext cx="1046725" cy="243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5" name="Isosceles Triangle 4">
                <a:extLst>
                  <a:ext uri="{FF2B5EF4-FFF2-40B4-BE49-F238E27FC236}">
                    <a16:creationId xmlns:a16="http://schemas.microsoft.com/office/drawing/2014/main" id="{A0D0883C-23A1-473A-A6BE-8247C258F7E0}"/>
                  </a:ext>
                </a:extLst>
              </p:cNvPr>
              <p:cNvSpPr/>
              <p:nvPr/>
            </p:nvSpPr>
            <p:spPr bwMode="auto">
              <a:xfrm rot="5400000">
                <a:off x="11804184" y="3282787"/>
                <a:ext cx="246033" cy="2120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01" name="Milestone Graphic" title="Milestone Graphic">
            <a:extLst>
              <a:ext uri="{FF2B5EF4-FFF2-40B4-BE49-F238E27FC236}">
                <a16:creationId xmlns:a16="http://schemas.microsoft.com/office/drawing/2014/main" id="{1E3181AB-AA26-4B1E-8869-7A0694157372}"/>
              </a:ext>
            </a:extLst>
          </p:cNvPr>
          <p:cNvGrpSpPr/>
          <p:nvPr/>
        </p:nvGrpSpPr>
        <p:grpSpPr>
          <a:xfrm>
            <a:off x="2688935" y="5039767"/>
            <a:ext cx="335256" cy="335256"/>
            <a:chOff x="4398285" y="4297293"/>
            <a:chExt cx="464817" cy="464817"/>
          </a:xfrm>
        </p:grpSpPr>
        <p:sp>
          <p:nvSpPr>
            <p:cNvPr id="102" name="Oval 101" title="Circle Background">
              <a:extLst>
                <a:ext uri="{FF2B5EF4-FFF2-40B4-BE49-F238E27FC236}">
                  <a16:creationId xmlns:a16="http://schemas.microsoft.com/office/drawing/2014/main" id="{2C7281BC-AC4E-4597-91CF-E0E054699605}"/>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103" name="Graphic 102" title="Milestone Icon">
              <a:extLst>
                <a:ext uri="{FF2B5EF4-FFF2-40B4-BE49-F238E27FC236}">
                  <a16:creationId xmlns:a16="http://schemas.microsoft.com/office/drawing/2014/main" id="{58D448B6-DD89-4B90-835F-DE3788FDD52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sp>
        <p:nvSpPr>
          <p:cNvPr id="10" name="TextBox 9">
            <a:extLst>
              <a:ext uri="{FF2B5EF4-FFF2-40B4-BE49-F238E27FC236}">
                <a16:creationId xmlns:a16="http://schemas.microsoft.com/office/drawing/2014/main" id="{C6F432A2-6BAA-4DD4-8565-FAB9597D3F3A}"/>
              </a:ext>
            </a:extLst>
          </p:cNvPr>
          <p:cNvSpPr txBox="1"/>
          <p:nvPr/>
        </p:nvSpPr>
        <p:spPr>
          <a:xfrm>
            <a:off x="3092325" y="5474511"/>
            <a:ext cx="2913442" cy="1118574"/>
          </a:xfrm>
          <a:prstGeom prst="rect">
            <a:avLst/>
          </a:prstGeom>
          <a:noFill/>
        </p:spPr>
        <p:txBody>
          <a:bodyPr wrap="squar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C3EF620B-8C5B-4625-9075-0F1BEFE0660F}"/>
              </a:ext>
            </a:extLst>
          </p:cNvPr>
          <p:cNvSpPr txBox="1"/>
          <p:nvPr/>
        </p:nvSpPr>
        <p:spPr>
          <a:xfrm>
            <a:off x="1069057" y="1115466"/>
            <a:ext cx="6929168" cy="1446550"/>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600"/>
              </a:spcAft>
              <a:buClrTx/>
              <a:buSzTx/>
              <a:tabLst/>
              <a:defRPr/>
            </a:pPr>
            <a:r>
              <a:rPr lang="en-US" sz="1200">
                <a:solidFill>
                  <a:srgbClr val="1A2B46"/>
                </a:solidFill>
                <a:latin typeface="Segoe UI"/>
              </a:rPr>
              <a:t>Start simple and define a strategy considering </a:t>
            </a:r>
            <a:r>
              <a:rPr kumimoji="0" lang="en-US" sz="1200" b="1" i="0" u="none" strike="noStrike" kern="1200" cap="none" spc="0" normalizeH="0" baseline="0" noProof="0">
                <a:ln>
                  <a:noFill/>
                </a:ln>
                <a:solidFill>
                  <a:srgbClr val="1A2B46"/>
                </a:solidFill>
                <a:effectLst/>
                <a:uLnTx/>
                <a:uFillTx/>
                <a:latin typeface="Segoe UI"/>
                <a:ea typeface="+mn-ea"/>
                <a:cs typeface="+mn-cs"/>
              </a:rPr>
              <a:t>organization and operational boundaries </a:t>
            </a:r>
            <a:r>
              <a:rPr kumimoji="0" lang="en-US" sz="1200" i="0" u="none" strike="noStrike" kern="1200" cap="none" spc="0" normalizeH="0" baseline="0" noProof="0">
                <a:ln>
                  <a:noFill/>
                </a:ln>
                <a:solidFill>
                  <a:srgbClr val="1A2B46"/>
                </a:solidFill>
                <a:effectLst/>
                <a:uLnTx/>
                <a:uFillTx/>
                <a:latin typeface="Segoe UI"/>
                <a:ea typeface="+mn-ea"/>
                <a:cs typeface="+mn-cs"/>
              </a:rPr>
              <a:t>and </a:t>
            </a:r>
            <a:br>
              <a:rPr kumimoji="0" lang="en-US" sz="1200" i="0" u="none" strike="noStrike" kern="1200" cap="none" spc="0" normalizeH="0" baseline="0" noProof="0">
                <a:ln>
                  <a:noFill/>
                </a:ln>
                <a:solidFill>
                  <a:srgbClr val="1A2B46"/>
                </a:solidFill>
                <a:effectLst/>
                <a:uLnTx/>
                <a:uFillTx/>
                <a:latin typeface="Segoe UI"/>
                <a:ea typeface="+mn-ea"/>
                <a:cs typeface="+mn-cs"/>
              </a:rPr>
            </a:br>
            <a:r>
              <a:rPr kumimoji="0" lang="en-US" sz="1200" b="1" i="0" u="none" strike="noStrike" kern="1200" cap="none" spc="0" normalizeH="0" baseline="0" noProof="0">
                <a:ln>
                  <a:noFill/>
                </a:ln>
                <a:solidFill>
                  <a:srgbClr val="1A2B46"/>
                </a:solidFill>
                <a:effectLst/>
                <a:uLnTx/>
                <a:uFillTx/>
                <a:latin typeface="Segoe UI"/>
                <a:ea typeface="+mn-ea"/>
                <a:cs typeface="+mn-cs"/>
              </a:rPr>
              <a:t>data availability and formats</a:t>
            </a:r>
            <a:r>
              <a:rPr kumimoji="0" lang="en-US" sz="1200" i="0" u="none" strike="noStrike" kern="1200" cap="none" spc="0" normalizeH="0" baseline="0" noProof="0">
                <a:ln>
                  <a:noFill/>
                </a:ln>
                <a:solidFill>
                  <a:srgbClr val="1A2B46"/>
                </a:solidFill>
                <a:effectLst/>
                <a:uLnTx/>
                <a:uFillTx/>
                <a:latin typeface="Segoe UI"/>
                <a:ea typeface="+mn-ea"/>
                <a:cs typeface="+mn-cs"/>
              </a:rPr>
              <a:t>. </a:t>
            </a:r>
            <a:endParaRPr lang="en-US" sz="1200">
              <a:solidFill>
                <a:srgbClr val="1A2B46"/>
              </a:solidFill>
              <a:latin typeface="Segoe UI"/>
            </a:endParaRPr>
          </a:p>
          <a:p>
            <a:pPr marR="0" lvl="0" algn="l" defTabSz="914367" rtl="0" eaLnBrk="1" fontAlgn="auto" latinLnBrk="0" hangingPunct="1">
              <a:lnSpc>
                <a:spcPct val="100000"/>
              </a:lnSpc>
              <a:spcBef>
                <a:spcPts val="0"/>
              </a:spcBef>
              <a:spcAft>
                <a:spcPts val="600"/>
              </a:spcAft>
              <a:buClrTx/>
              <a:buSzTx/>
              <a:tabLst/>
              <a:defRPr/>
            </a:pPr>
            <a:r>
              <a:rPr kumimoji="0" lang="en-US" sz="1200" i="0" u="none" strike="noStrike" kern="1200" cap="none" spc="0" normalizeH="0" baseline="0" noProof="0">
                <a:ln>
                  <a:noFill/>
                </a:ln>
                <a:solidFill>
                  <a:srgbClr val="1A2B46"/>
                </a:solidFill>
                <a:effectLst/>
                <a:uLnTx/>
                <a:uFillTx/>
                <a:latin typeface="Segoe UI"/>
                <a:ea typeface="+mn-ea"/>
                <a:cs typeface="+mn-cs"/>
              </a:rPr>
              <a:t>Enable a pilot that allows you to visualize an end-to-end full cycle and demonstrate the value of the solution. Then, refine your strategy based on what you’ve learned. Connect it to specific scenarios so configuration and adoption can scale in future iterations as you bring in more activity from emissions sources and organization units/facilities.</a:t>
            </a:r>
          </a:p>
          <a:p>
            <a:pPr marR="0" lvl="0" algn="l" defTabSz="914367" rtl="0" eaLnBrk="1" fontAlgn="auto" latinLnBrk="0" hangingPunct="1">
              <a:lnSpc>
                <a:spcPct val="100000"/>
              </a:lnSpc>
              <a:spcBef>
                <a:spcPts val="0"/>
              </a:spcBef>
              <a:spcAft>
                <a:spcPts val="600"/>
              </a:spcAft>
              <a:buClrTx/>
              <a:buSzTx/>
              <a:tabLst/>
              <a:defRPr/>
            </a:pPr>
            <a:r>
              <a:rPr lang="en-US" sz="1200">
                <a:solidFill>
                  <a:srgbClr val="1A2B46"/>
                </a:solidFill>
                <a:latin typeface="Segoe UI"/>
              </a:rPr>
              <a:t>Start small and keep growing. </a:t>
            </a:r>
            <a:r>
              <a:rPr kumimoji="0" lang="en-US" sz="1200" i="0" u="none" strike="noStrike" kern="1200" cap="none" spc="0" normalizeH="0" baseline="0" noProof="0">
                <a:ln>
                  <a:noFill/>
                </a:ln>
                <a:solidFill>
                  <a:srgbClr val="1A2B46"/>
                </a:solidFill>
                <a:effectLst/>
                <a:uLnTx/>
                <a:uFillTx/>
                <a:latin typeface="Segoe UI"/>
                <a:ea typeface="+mn-ea"/>
                <a:cs typeface="+mn-cs"/>
              </a:rPr>
              <a:t>Take an incremental approach.</a:t>
            </a:r>
          </a:p>
        </p:txBody>
      </p:sp>
      <p:grpSp>
        <p:nvGrpSpPr>
          <p:cNvPr id="108" name="Group 107">
            <a:extLst>
              <a:ext uri="{FF2B5EF4-FFF2-40B4-BE49-F238E27FC236}">
                <a16:creationId xmlns:a16="http://schemas.microsoft.com/office/drawing/2014/main" id="{7DCD113B-4C3D-489D-B903-1E43AABD9733}"/>
              </a:ext>
            </a:extLst>
          </p:cNvPr>
          <p:cNvGrpSpPr/>
          <p:nvPr/>
        </p:nvGrpSpPr>
        <p:grpSpPr>
          <a:xfrm>
            <a:off x="4808515" y="4353120"/>
            <a:ext cx="2612282" cy="653651"/>
            <a:chOff x="9420967" y="3265819"/>
            <a:chExt cx="2612282" cy="653651"/>
          </a:xfrm>
        </p:grpSpPr>
        <p:sp>
          <p:nvSpPr>
            <p:cNvPr id="109" name="Freeform: Shape 108">
              <a:extLst>
                <a:ext uri="{FF2B5EF4-FFF2-40B4-BE49-F238E27FC236}">
                  <a16:creationId xmlns:a16="http://schemas.microsoft.com/office/drawing/2014/main" id="{AE1FB9EE-72EA-4395-B9DF-C3C914852E73}"/>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10" name="Group 109">
              <a:extLst>
                <a:ext uri="{FF2B5EF4-FFF2-40B4-BE49-F238E27FC236}">
                  <a16:creationId xmlns:a16="http://schemas.microsoft.com/office/drawing/2014/main" id="{DE730012-8C0F-4CE6-A8E9-C10C2D6D1171}"/>
                </a:ext>
              </a:extLst>
            </p:cNvPr>
            <p:cNvGrpSpPr/>
            <p:nvPr/>
          </p:nvGrpSpPr>
          <p:grpSpPr>
            <a:xfrm>
              <a:off x="10777601" y="3265819"/>
              <a:ext cx="1255648" cy="246033"/>
              <a:chOff x="10777601" y="3265819"/>
              <a:chExt cx="1255648" cy="246033"/>
            </a:xfrm>
          </p:grpSpPr>
          <p:sp>
            <p:nvSpPr>
              <p:cNvPr id="111" name="Rectangle 110">
                <a:extLst>
                  <a:ext uri="{FF2B5EF4-FFF2-40B4-BE49-F238E27FC236}">
                    <a16:creationId xmlns:a16="http://schemas.microsoft.com/office/drawing/2014/main" id="{1468E2EC-8B24-4E76-BF24-2DD23A6D2E37}"/>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13" name="Isosceles Triangle 112">
                <a:extLst>
                  <a:ext uri="{FF2B5EF4-FFF2-40B4-BE49-F238E27FC236}">
                    <a16:creationId xmlns:a16="http://schemas.microsoft.com/office/drawing/2014/main" id="{BF3B97FB-953F-4D65-9EB4-3059C719C903}"/>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14" name="Group 113">
            <a:extLst>
              <a:ext uri="{FF2B5EF4-FFF2-40B4-BE49-F238E27FC236}">
                <a16:creationId xmlns:a16="http://schemas.microsoft.com/office/drawing/2014/main" id="{D4F2D8FF-5E76-4BF0-999D-F9D50A0B43E5}"/>
              </a:ext>
            </a:extLst>
          </p:cNvPr>
          <p:cNvGrpSpPr/>
          <p:nvPr/>
        </p:nvGrpSpPr>
        <p:grpSpPr>
          <a:xfrm>
            <a:off x="6176137" y="3987494"/>
            <a:ext cx="1499320" cy="375163"/>
            <a:chOff x="9420967" y="3265819"/>
            <a:chExt cx="2612282" cy="653651"/>
          </a:xfrm>
        </p:grpSpPr>
        <p:sp>
          <p:nvSpPr>
            <p:cNvPr id="115" name="Freeform: Shape 114">
              <a:extLst>
                <a:ext uri="{FF2B5EF4-FFF2-40B4-BE49-F238E27FC236}">
                  <a16:creationId xmlns:a16="http://schemas.microsoft.com/office/drawing/2014/main" id="{BC762A63-64BB-4E36-9966-55926D6E1A19}"/>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18" name="Group 117">
              <a:extLst>
                <a:ext uri="{FF2B5EF4-FFF2-40B4-BE49-F238E27FC236}">
                  <a16:creationId xmlns:a16="http://schemas.microsoft.com/office/drawing/2014/main" id="{7FA4D76D-36CD-4F2E-8695-68FCCF1CA47A}"/>
                </a:ext>
              </a:extLst>
            </p:cNvPr>
            <p:cNvGrpSpPr/>
            <p:nvPr/>
          </p:nvGrpSpPr>
          <p:grpSpPr>
            <a:xfrm>
              <a:off x="10777601" y="3265819"/>
              <a:ext cx="1255648" cy="246033"/>
              <a:chOff x="10777601" y="3265819"/>
              <a:chExt cx="1255648" cy="246033"/>
            </a:xfrm>
          </p:grpSpPr>
          <p:sp>
            <p:nvSpPr>
              <p:cNvPr id="119" name="Rectangle 118">
                <a:extLst>
                  <a:ext uri="{FF2B5EF4-FFF2-40B4-BE49-F238E27FC236}">
                    <a16:creationId xmlns:a16="http://schemas.microsoft.com/office/drawing/2014/main" id="{640EB63D-0924-4B01-AA1D-015924981AC5}"/>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20" name="Isosceles Triangle 119">
                <a:extLst>
                  <a:ext uri="{FF2B5EF4-FFF2-40B4-BE49-F238E27FC236}">
                    <a16:creationId xmlns:a16="http://schemas.microsoft.com/office/drawing/2014/main" id="{AEB56F8A-2E16-4933-A33F-BD6448A83CDA}"/>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21" name="Group 120">
            <a:extLst>
              <a:ext uri="{FF2B5EF4-FFF2-40B4-BE49-F238E27FC236}">
                <a16:creationId xmlns:a16="http://schemas.microsoft.com/office/drawing/2014/main" id="{210AF486-E305-4F91-B95B-0357378F0918}"/>
              </a:ext>
            </a:extLst>
          </p:cNvPr>
          <p:cNvGrpSpPr/>
          <p:nvPr/>
        </p:nvGrpSpPr>
        <p:grpSpPr>
          <a:xfrm>
            <a:off x="6597375" y="3635292"/>
            <a:ext cx="1499320" cy="375163"/>
            <a:chOff x="9420967" y="3265819"/>
            <a:chExt cx="2612282" cy="653651"/>
          </a:xfrm>
        </p:grpSpPr>
        <p:sp>
          <p:nvSpPr>
            <p:cNvPr id="122" name="Freeform: Shape 121">
              <a:extLst>
                <a:ext uri="{FF2B5EF4-FFF2-40B4-BE49-F238E27FC236}">
                  <a16:creationId xmlns:a16="http://schemas.microsoft.com/office/drawing/2014/main" id="{764A6585-4CAC-4A5F-A34B-D2031462B262}"/>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23" name="Group 122">
              <a:extLst>
                <a:ext uri="{FF2B5EF4-FFF2-40B4-BE49-F238E27FC236}">
                  <a16:creationId xmlns:a16="http://schemas.microsoft.com/office/drawing/2014/main" id="{FCEA3E39-4E8D-45DE-B083-CC3EFE27FB42}"/>
                </a:ext>
              </a:extLst>
            </p:cNvPr>
            <p:cNvGrpSpPr/>
            <p:nvPr/>
          </p:nvGrpSpPr>
          <p:grpSpPr>
            <a:xfrm>
              <a:off x="10777601" y="3265819"/>
              <a:ext cx="1255648" cy="246033"/>
              <a:chOff x="10777601" y="3265819"/>
              <a:chExt cx="1255648" cy="246033"/>
            </a:xfrm>
          </p:grpSpPr>
          <p:sp>
            <p:nvSpPr>
              <p:cNvPr id="124" name="Rectangle 123">
                <a:extLst>
                  <a:ext uri="{FF2B5EF4-FFF2-40B4-BE49-F238E27FC236}">
                    <a16:creationId xmlns:a16="http://schemas.microsoft.com/office/drawing/2014/main" id="{8DD61178-1E40-4514-8E92-34418A0A09A1}"/>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25" name="Isosceles Triangle 124">
                <a:extLst>
                  <a:ext uri="{FF2B5EF4-FFF2-40B4-BE49-F238E27FC236}">
                    <a16:creationId xmlns:a16="http://schemas.microsoft.com/office/drawing/2014/main" id="{E3BDA6DA-813B-4E6C-8226-26FEE2EB350E}"/>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26" name="Group 125">
            <a:extLst>
              <a:ext uri="{FF2B5EF4-FFF2-40B4-BE49-F238E27FC236}">
                <a16:creationId xmlns:a16="http://schemas.microsoft.com/office/drawing/2014/main" id="{7919E7AD-774E-4E0E-9191-FF82DAE4075A}"/>
              </a:ext>
            </a:extLst>
          </p:cNvPr>
          <p:cNvGrpSpPr/>
          <p:nvPr/>
        </p:nvGrpSpPr>
        <p:grpSpPr>
          <a:xfrm>
            <a:off x="7182103" y="3286325"/>
            <a:ext cx="1499320" cy="375163"/>
            <a:chOff x="9420967" y="3265819"/>
            <a:chExt cx="2612282" cy="653651"/>
          </a:xfrm>
        </p:grpSpPr>
        <p:sp>
          <p:nvSpPr>
            <p:cNvPr id="127" name="Freeform: Shape 126">
              <a:extLst>
                <a:ext uri="{FF2B5EF4-FFF2-40B4-BE49-F238E27FC236}">
                  <a16:creationId xmlns:a16="http://schemas.microsoft.com/office/drawing/2014/main" id="{C941F4BE-C9C9-4D64-AE90-8C4B6EECFA4D}"/>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32297136-65D6-4100-A036-5A52CBE61C57}"/>
                </a:ext>
              </a:extLst>
            </p:cNvPr>
            <p:cNvGrpSpPr/>
            <p:nvPr/>
          </p:nvGrpSpPr>
          <p:grpSpPr>
            <a:xfrm>
              <a:off x="10777601" y="3265819"/>
              <a:ext cx="1255648" cy="246033"/>
              <a:chOff x="10777601" y="3265819"/>
              <a:chExt cx="1255648" cy="246033"/>
            </a:xfrm>
          </p:grpSpPr>
          <p:sp>
            <p:nvSpPr>
              <p:cNvPr id="129" name="Rectangle 128">
                <a:extLst>
                  <a:ext uri="{FF2B5EF4-FFF2-40B4-BE49-F238E27FC236}">
                    <a16:creationId xmlns:a16="http://schemas.microsoft.com/office/drawing/2014/main" id="{BCF499AA-405A-4219-9DED-53CD404651BB}"/>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30" name="Isosceles Triangle 129">
                <a:extLst>
                  <a:ext uri="{FF2B5EF4-FFF2-40B4-BE49-F238E27FC236}">
                    <a16:creationId xmlns:a16="http://schemas.microsoft.com/office/drawing/2014/main" id="{2DCBC5DB-89D6-43E0-83AC-9444CF3E3C97}"/>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32" name="Group 131">
            <a:extLst>
              <a:ext uri="{FF2B5EF4-FFF2-40B4-BE49-F238E27FC236}">
                <a16:creationId xmlns:a16="http://schemas.microsoft.com/office/drawing/2014/main" id="{81D29842-F086-46B5-BD33-A68C10389252}"/>
              </a:ext>
            </a:extLst>
          </p:cNvPr>
          <p:cNvGrpSpPr/>
          <p:nvPr/>
        </p:nvGrpSpPr>
        <p:grpSpPr>
          <a:xfrm>
            <a:off x="7967563" y="2940371"/>
            <a:ext cx="1499320" cy="375163"/>
            <a:chOff x="9420967" y="3265819"/>
            <a:chExt cx="2612282" cy="653651"/>
          </a:xfrm>
        </p:grpSpPr>
        <p:sp>
          <p:nvSpPr>
            <p:cNvPr id="133" name="Freeform: Shape 132">
              <a:extLst>
                <a:ext uri="{FF2B5EF4-FFF2-40B4-BE49-F238E27FC236}">
                  <a16:creationId xmlns:a16="http://schemas.microsoft.com/office/drawing/2014/main" id="{30FBEAFD-FE25-404D-895B-D26A68422B6C}"/>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34" name="Group 133">
              <a:extLst>
                <a:ext uri="{FF2B5EF4-FFF2-40B4-BE49-F238E27FC236}">
                  <a16:creationId xmlns:a16="http://schemas.microsoft.com/office/drawing/2014/main" id="{5386D804-0E1A-4423-A015-D9BEF2CD85C0}"/>
                </a:ext>
              </a:extLst>
            </p:cNvPr>
            <p:cNvGrpSpPr/>
            <p:nvPr/>
          </p:nvGrpSpPr>
          <p:grpSpPr>
            <a:xfrm>
              <a:off x="10777601" y="3265819"/>
              <a:ext cx="1255648" cy="246033"/>
              <a:chOff x="10777601" y="3265819"/>
              <a:chExt cx="1255648" cy="246033"/>
            </a:xfrm>
          </p:grpSpPr>
          <p:sp>
            <p:nvSpPr>
              <p:cNvPr id="135" name="Rectangle 134">
                <a:extLst>
                  <a:ext uri="{FF2B5EF4-FFF2-40B4-BE49-F238E27FC236}">
                    <a16:creationId xmlns:a16="http://schemas.microsoft.com/office/drawing/2014/main" id="{38F286F8-D9A9-4AEB-BE5F-5154D1A2B7B7}"/>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39" name="Isosceles Triangle 138">
                <a:extLst>
                  <a:ext uri="{FF2B5EF4-FFF2-40B4-BE49-F238E27FC236}">
                    <a16:creationId xmlns:a16="http://schemas.microsoft.com/office/drawing/2014/main" id="{9735076C-CCEF-41C3-942B-844258550850}"/>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sp>
        <p:nvSpPr>
          <p:cNvPr id="104" name="TextBox 103">
            <a:extLst>
              <a:ext uri="{FF2B5EF4-FFF2-40B4-BE49-F238E27FC236}">
                <a16:creationId xmlns:a16="http://schemas.microsoft.com/office/drawing/2014/main" id="{57716021-8122-8962-20CF-FD3D4498C09D}"/>
              </a:ext>
            </a:extLst>
          </p:cNvPr>
          <p:cNvSpPr txBox="1"/>
          <p:nvPr/>
        </p:nvSpPr>
        <p:spPr>
          <a:xfrm>
            <a:off x="9118498" y="438837"/>
            <a:ext cx="1465495" cy="769441"/>
          </a:xfrm>
          <a:prstGeom prst="rect">
            <a:avLst/>
          </a:prstGeom>
          <a:noFill/>
        </p:spPr>
        <p:txBody>
          <a:bodyPr wrap="square">
            <a:spAutoFit/>
          </a:bodyPr>
          <a:lstStyle/>
          <a:p>
            <a:r>
              <a:rPr lang="en-US" sz="1100" b="1"/>
              <a:t>Pro tip: </a:t>
            </a:r>
            <a:br>
              <a:rPr lang="en-US" sz="1100">
                <a:latin typeface="+mj-lt"/>
              </a:rPr>
            </a:br>
            <a:r>
              <a:rPr lang="en-US" sz="1100">
                <a:latin typeface="+mj-lt"/>
              </a:rPr>
              <a:t>Take advantage </a:t>
            </a:r>
            <a:br>
              <a:rPr lang="en-US" sz="1100">
                <a:latin typeface="+mj-lt"/>
              </a:rPr>
            </a:br>
            <a:r>
              <a:rPr lang="en-US" sz="1100">
                <a:latin typeface="+mj-lt"/>
              </a:rPr>
              <a:t>of the in-app configuration guide</a:t>
            </a:r>
          </a:p>
        </p:txBody>
      </p:sp>
      <p:pic>
        <p:nvPicPr>
          <p:cNvPr id="13" name="Picture 12">
            <a:extLst>
              <a:ext uri="{FF2B5EF4-FFF2-40B4-BE49-F238E27FC236}">
                <a16:creationId xmlns:a16="http://schemas.microsoft.com/office/drawing/2014/main" id="{16365FD6-887D-93AD-10C2-597D57D8DD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646021" y="290266"/>
            <a:ext cx="1439686" cy="2427081"/>
          </a:xfrm>
          <a:prstGeom prst="rect">
            <a:avLst/>
          </a:prstGeom>
        </p:spPr>
      </p:pic>
    </p:spTree>
    <p:extLst>
      <p:ext uri="{BB962C8B-B14F-4D97-AF65-F5344CB8AC3E}">
        <p14:creationId xmlns:p14="http://schemas.microsoft.com/office/powerpoint/2010/main" val="2716508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 name="Freeform: Shape 101">
            <a:extLst>
              <a:ext uri="{FF2B5EF4-FFF2-40B4-BE49-F238E27FC236}">
                <a16:creationId xmlns:a16="http://schemas.microsoft.com/office/drawing/2014/main" id="{45A699A7-0CC7-A255-2063-BE345732A3C6}"/>
              </a:ext>
            </a:extLst>
          </p:cNvPr>
          <p:cNvSpPr/>
          <p:nvPr/>
        </p:nvSpPr>
        <p:spPr bwMode="auto">
          <a:xfrm>
            <a:off x="7437120" y="86360"/>
            <a:ext cx="863600" cy="6543040"/>
          </a:xfrm>
          <a:custGeom>
            <a:avLst/>
            <a:gdLst>
              <a:gd name="connsiteX0" fmla="*/ 0 w 863600"/>
              <a:gd name="connsiteY0" fmla="*/ 0 h 6543040"/>
              <a:gd name="connsiteX1" fmla="*/ 0 w 863600"/>
              <a:gd name="connsiteY1" fmla="*/ 0 h 6543040"/>
              <a:gd name="connsiteX2" fmla="*/ 843280 w 863600"/>
              <a:gd name="connsiteY2" fmla="*/ 523240 h 6543040"/>
              <a:gd name="connsiteX3" fmla="*/ 863600 w 863600"/>
              <a:gd name="connsiteY3" fmla="*/ 6543040 h 6543040"/>
              <a:gd name="connsiteX4" fmla="*/ 35560 w 863600"/>
              <a:gd name="connsiteY4" fmla="*/ 6212840 h 6543040"/>
              <a:gd name="connsiteX5" fmla="*/ 0 w 863600"/>
              <a:gd name="connsiteY5" fmla="*/ 0 h 65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600" h="6543040">
                <a:moveTo>
                  <a:pt x="0" y="0"/>
                </a:moveTo>
                <a:lnTo>
                  <a:pt x="0" y="0"/>
                </a:lnTo>
                <a:lnTo>
                  <a:pt x="843280" y="523240"/>
                </a:lnTo>
                <a:cubicBezTo>
                  <a:pt x="850053" y="2529840"/>
                  <a:pt x="856827" y="4536440"/>
                  <a:pt x="863600" y="6543040"/>
                </a:cubicBezTo>
                <a:lnTo>
                  <a:pt x="35560" y="6212840"/>
                </a:lnTo>
                <a:cubicBezTo>
                  <a:pt x="38947" y="4141893"/>
                  <a:pt x="42333" y="2070947"/>
                  <a:pt x="0"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Picture 27">
            <a:extLst>
              <a:ext uri="{FF2B5EF4-FFF2-40B4-BE49-F238E27FC236}">
                <a16:creationId xmlns:a16="http://schemas.microsoft.com/office/drawing/2014/main" id="{1D06469D-0967-378A-59E8-104A86977B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4678" y="88458"/>
            <a:ext cx="1935153" cy="6227675"/>
          </a:xfrm>
          <a:prstGeom prst="rect">
            <a:avLst/>
          </a:prstGeom>
          <a:effectLst>
            <a:outerShdw blurRad="50800" dist="38100" dir="5400000" algn="t" rotWithShape="0">
              <a:prstClr val="black">
                <a:alpha val="40000"/>
              </a:prstClr>
            </a:outerShdw>
          </a:effectLst>
        </p:spPr>
      </p:pic>
      <p:sp>
        <p:nvSpPr>
          <p:cNvPr id="14" name="Rectangle 13">
            <a:extLst>
              <a:ext uri="{FF2B5EF4-FFF2-40B4-BE49-F238E27FC236}">
                <a16:creationId xmlns:a16="http://schemas.microsoft.com/office/drawing/2014/main" id="{1F5218E5-64AE-54F6-E9F2-E9C72E95110C}"/>
              </a:ext>
            </a:extLst>
          </p:cNvPr>
          <p:cNvSpPr/>
          <p:nvPr/>
        </p:nvSpPr>
        <p:spPr bwMode="auto">
          <a:xfrm>
            <a:off x="-22876" y="1780713"/>
            <a:ext cx="5075334" cy="1024313"/>
          </a:xfrm>
          <a:prstGeom prst="rect">
            <a:avLst/>
          </a:prstGeom>
          <a:solidFill>
            <a:srgbClr val="263E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7DF730F-5ED0-45F3-B627-A92D6457AE93}"/>
              </a:ext>
            </a:extLst>
          </p:cNvPr>
          <p:cNvSpPr>
            <a:spLocks noGrp="1"/>
          </p:cNvSpPr>
          <p:nvPr>
            <p:ph type="title"/>
          </p:nvPr>
        </p:nvSpPr>
        <p:spPr>
          <a:xfrm>
            <a:off x="588263" y="457200"/>
            <a:ext cx="11018520" cy="984885"/>
          </a:xfrm>
        </p:spPr>
        <p:txBody>
          <a:bodyPr/>
          <a:lstStyle/>
          <a:p>
            <a:pPr algn="l"/>
            <a:r>
              <a:rPr lang="en-US"/>
              <a:t>Sustainability Manager</a:t>
            </a:r>
            <a:br>
              <a:rPr lang="en-US"/>
            </a:br>
            <a:r>
              <a:rPr lang="en-US"/>
              <a:t>Configuration Guide</a:t>
            </a:r>
          </a:p>
        </p:txBody>
      </p:sp>
      <p:sp>
        <p:nvSpPr>
          <p:cNvPr id="39" name="Title 3">
            <a:extLst>
              <a:ext uri="{FF2B5EF4-FFF2-40B4-BE49-F238E27FC236}">
                <a16:creationId xmlns:a16="http://schemas.microsoft.com/office/drawing/2014/main" id="{7B50AE9F-B216-69B5-32F6-6EB2BA225843}"/>
              </a:ext>
            </a:extLst>
          </p:cNvPr>
          <p:cNvSpPr txBox="1">
            <a:spLocks/>
          </p:cNvSpPr>
          <p:nvPr/>
        </p:nvSpPr>
        <p:spPr>
          <a:xfrm>
            <a:off x="476533" y="1866706"/>
            <a:ext cx="3591010" cy="830997"/>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3200" b="0" cap="none" spc="-50" baseline="0">
                <a:ln w="3175">
                  <a:noFill/>
                </a:ln>
                <a:solidFill>
                  <a:srgbClr val="0070C0"/>
                </a:soli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Contextual  and actionable in-app guidance with assets for every step of the configuration journey</a:t>
            </a:r>
          </a:p>
        </p:txBody>
      </p:sp>
      <p:sp>
        <p:nvSpPr>
          <p:cNvPr id="68" name="Rectangle 67">
            <a:extLst>
              <a:ext uri="{FF2B5EF4-FFF2-40B4-BE49-F238E27FC236}">
                <a16:creationId xmlns:a16="http://schemas.microsoft.com/office/drawing/2014/main" id="{E92E8A35-B3A1-8157-CDFE-9DD8F9BD63A4}"/>
              </a:ext>
            </a:extLst>
          </p:cNvPr>
          <p:cNvSpPr/>
          <p:nvPr/>
        </p:nvSpPr>
        <p:spPr bwMode="auto">
          <a:xfrm>
            <a:off x="454307" y="3029912"/>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Graphic 68" descr="Dance steps outline">
            <a:extLst>
              <a:ext uri="{FF2B5EF4-FFF2-40B4-BE49-F238E27FC236}">
                <a16:creationId xmlns:a16="http://schemas.microsoft.com/office/drawing/2014/main" id="{76550289-A271-7B32-316E-6B40BA9A28D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6533" y="3052137"/>
            <a:ext cx="457200" cy="457200"/>
          </a:xfrm>
          <a:prstGeom prst="rect">
            <a:avLst/>
          </a:prstGeom>
        </p:spPr>
      </p:pic>
      <p:sp>
        <p:nvSpPr>
          <p:cNvPr id="70" name="TextBox 69">
            <a:extLst>
              <a:ext uri="{FF2B5EF4-FFF2-40B4-BE49-F238E27FC236}">
                <a16:creationId xmlns:a16="http://schemas.microsoft.com/office/drawing/2014/main" id="{9B4C8BA0-1B06-18AF-1646-095E06C4A504}"/>
              </a:ext>
            </a:extLst>
          </p:cNvPr>
          <p:cNvSpPr txBox="1"/>
          <p:nvPr/>
        </p:nvSpPr>
        <p:spPr>
          <a:xfrm flipH="1">
            <a:off x="561482" y="3630617"/>
            <a:ext cx="1310401"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Step by step configuration instructions</a:t>
            </a:r>
          </a:p>
        </p:txBody>
      </p:sp>
      <p:sp>
        <p:nvSpPr>
          <p:cNvPr id="65" name="Rectangle 64">
            <a:extLst>
              <a:ext uri="{FF2B5EF4-FFF2-40B4-BE49-F238E27FC236}">
                <a16:creationId xmlns:a16="http://schemas.microsoft.com/office/drawing/2014/main" id="{B328982E-880E-9175-1E68-404022AC29B3}"/>
              </a:ext>
            </a:extLst>
          </p:cNvPr>
          <p:cNvSpPr/>
          <p:nvPr/>
        </p:nvSpPr>
        <p:spPr bwMode="auto">
          <a:xfrm>
            <a:off x="1993491" y="3030095"/>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 name="TextBox 65">
            <a:extLst>
              <a:ext uri="{FF2B5EF4-FFF2-40B4-BE49-F238E27FC236}">
                <a16:creationId xmlns:a16="http://schemas.microsoft.com/office/drawing/2014/main" id="{1E8C5A53-3A38-9196-DE82-E471366287B1}"/>
              </a:ext>
            </a:extLst>
          </p:cNvPr>
          <p:cNvSpPr txBox="1"/>
          <p:nvPr/>
        </p:nvSpPr>
        <p:spPr>
          <a:xfrm flipH="1">
            <a:off x="2100665" y="3630617"/>
            <a:ext cx="1187773" cy="507831"/>
          </a:xfrm>
          <a:prstGeom prst="rect">
            <a:avLst/>
          </a:prstGeom>
          <a:noFill/>
        </p:spPr>
        <p:txBody>
          <a:bodyPr wrap="square" lIns="0" tIns="0" rIns="0" bIns="0" rtlCol="0">
            <a:spAutoFit/>
          </a:bodyPr>
          <a:lstStyle>
            <a:defPPr>
              <a:defRPr lang="en-US"/>
            </a:defPPr>
            <a:lvl1pPr>
              <a:defRPr sz="1100">
                <a:solidFill>
                  <a:schemeClr val="accent3">
                    <a:lumMod val="60000"/>
                    <a:lumOff val="4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Access to .docs articles in the context of the step</a:t>
            </a:r>
          </a:p>
        </p:txBody>
      </p:sp>
      <p:pic>
        <p:nvPicPr>
          <p:cNvPr id="67" name="Graphic 66" descr="Paper with solid fill">
            <a:extLst>
              <a:ext uri="{FF2B5EF4-FFF2-40B4-BE49-F238E27FC236}">
                <a16:creationId xmlns:a16="http://schemas.microsoft.com/office/drawing/2014/main" id="{84A8829A-A06D-EE22-07DB-D11B17327795}"/>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17406" y="3118337"/>
            <a:ext cx="391182" cy="391182"/>
          </a:xfrm>
          <a:prstGeom prst="rect">
            <a:avLst/>
          </a:prstGeom>
        </p:spPr>
      </p:pic>
      <p:sp>
        <p:nvSpPr>
          <p:cNvPr id="62" name="Rectangle 61">
            <a:extLst>
              <a:ext uri="{FF2B5EF4-FFF2-40B4-BE49-F238E27FC236}">
                <a16:creationId xmlns:a16="http://schemas.microsoft.com/office/drawing/2014/main" id="{B9826889-D5CA-AF22-1C45-A202F9FA2844}"/>
              </a:ext>
            </a:extLst>
          </p:cNvPr>
          <p:cNvSpPr/>
          <p:nvPr/>
        </p:nvSpPr>
        <p:spPr bwMode="auto">
          <a:xfrm>
            <a:off x="3527720" y="3030095"/>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TextBox 62">
            <a:extLst>
              <a:ext uri="{FF2B5EF4-FFF2-40B4-BE49-F238E27FC236}">
                <a16:creationId xmlns:a16="http://schemas.microsoft.com/office/drawing/2014/main" id="{92A5CBD3-14AE-D318-DC4C-058ADAA8E284}"/>
              </a:ext>
            </a:extLst>
          </p:cNvPr>
          <p:cNvSpPr txBox="1"/>
          <p:nvPr/>
        </p:nvSpPr>
        <p:spPr>
          <a:xfrm flipH="1">
            <a:off x="3634893" y="3630617"/>
            <a:ext cx="1417565"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Contextual definitions used in the step</a:t>
            </a:r>
          </a:p>
        </p:txBody>
      </p:sp>
      <p:pic>
        <p:nvPicPr>
          <p:cNvPr id="64" name="Graphic 63" descr="Books with solid fill">
            <a:extLst>
              <a:ext uri="{FF2B5EF4-FFF2-40B4-BE49-F238E27FC236}">
                <a16:creationId xmlns:a16="http://schemas.microsoft.com/office/drawing/2014/main" id="{EDEB7671-4989-A6B1-960C-959D659BB5A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608631" y="3091648"/>
            <a:ext cx="417688" cy="417688"/>
          </a:xfrm>
          <a:prstGeom prst="rect">
            <a:avLst/>
          </a:prstGeom>
        </p:spPr>
      </p:pic>
      <p:sp>
        <p:nvSpPr>
          <p:cNvPr id="44" name="TextBox 43">
            <a:extLst>
              <a:ext uri="{FF2B5EF4-FFF2-40B4-BE49-F238E27FC236}">
                <a16:creationId xmlns:a16="http://schemas.microsoft.com/office/drawing/2014/main" id="{80C0D32D-AC86-334E-4A2F-646E20C4A4D0}"/>
              </a:ext>
            </a:extLst>
          </p:cNvPr>
          <p:cNvSpPr txBox="1"/>
          <p:nvPr/>
        </p:nvSpPr>
        <p:spPr>
          <a:xfrm>
            <a:off x="990517" y="3290908"/>
            <a:ext cx="106083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Instructions</a:t>
            </a:r>
          </a:p>
        </p:txBody>
      </p:sp>
      <p:sp>
        <p:nvSpPr>
          <p:cNvPr id="45" name="TextBox 44">
            <a:extLst>
              <a:ext uri="{FF2B5EF4-FFF2-40B4-BE49-F238E27FC236}">
                <a16:creationId xmlns:a16="http://schemas.microsoft.com/office/drawing/2014/main" id="{B2D0AF59-A29B-9201-E5F5-EA3F7EFA24AB}"/>
              </a:ext>
            </a:extLst>
          </p:cNvPr>
          <p:cNvSpPr txBox="1"/>
          <p:nvPr/>
        </p:nvSpPr>
        <p:spPr>
          <a:xfrm>
            <a:off x="2541454" y="3290908"/>
            <a:ext cx="92546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Docs</a:t>
            </a:r>
          </a:p>
        </p:txBody>
      </p:sp>
      <p:sp>
        <p:nvSpPr>
          <p:cNvPr id="46" name="TextBox 45">
            <a:extLst>
              <a:ext uri="{FF2B5EF4-FFF2-40B4-BE49-F238E27FC236}">
                <a16:creationId xmlns:a16="http://schemas.microsoft.com/office/drawing/2014/main" id="{98DB5BB9-0FA8-3A99-5751-D1A851E1EA86}"/>
              </a:ext>
            </a:extLst>
          </p:cNvPr>
          <p:cNvSpPr txBox="1"/>
          <p:nvPr/>
        </p:nvSpPr>
        <p:spPr>
          <a:xfrm>
            <a:off x="4235734" y="3290908"/>
            <a:ext cx="73594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Glossary</a:t>
            </a:r>
          </a:p>
        </p:txBody>
      </p:sp>
      <p:sp>
        <p:nvSpPr>
          <p:cNvPr id="60" name="Rectangle 59">
            <a:extLst>
              <a:ext uri="{FF2B5EF4-FFF2-40B4-BE49-F238E27FC236}">
                <a16:creationId xmlns:a16="http://schemas.microsoft.com/office/drawing/2014/main" id="{142D0A00-8B37-9185-B355-C2A406A7AC3B}"/>
              </a:ext>
            </a:extLst>
          </p:cNvPr>
          <p:cNvSpPr/>
          <p:nvPr/>
        </p:nvSpPr>
        <p:spPr bwMode="auto">
          <a:xfrm>
            <a:off x="454922" y="4318596"/>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33551FF-D7CF-5089-7D72-2B99FE9DB438}"/>
              </a:ext>
            </a:extLst>
          </p:cNvPr>
          <p:cNvSpPr txBox="1"/>
          <p:nvPr/>
        </p:nvSpPr>
        <p:spPr>
          <a:xfrm flipH="1">
            <a:off x="562599" y="4902181"/>
            <a:ext cx="1310401" cy="4847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Short clips demonstrating the step </a:t>
            </a:r>
            <a:r>
              <a:rPr kumimoji="0" lang="en-US" sz="900" b="0" i="0" u="none" strike="noStrike" kern="1200" cap="none" spc="0" normalizeH="0" baseline="0" noProof="0">
                <a:ln>
                  <a:noFill/>
                </a:ln>
                <a:solidFill>
                  <a:srgbClr val="0070C0"/>
                </a:solidFill>
                <a:effectLst/>
                <a:uLnTx/>
                <a:uFillTx/>
                <a:latin typeface="Segoe UI"/>
                <a:ea typeface="+mn-ea"/>
                <a:cs typeface="+mn-cs"/>
              </a:rPr>
              <a:t>(coming)</a:t>
            </a:r>
            <a:endParaRPr kumimoji="0" lang="en-US" sz="1050" b="0" i="0" u="none" strike="noStrike" kern="1200" cap="none" spc="0" normalizeH="0" baseline="0" noProof="0">
              <a:ln>
                <a:noFill/>
              </a:ln>
              <a:solidFill>
                <a:srgbClr val="0070C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F3A7187C-509D-C09F-36B2-E7F0859AF15D}"/>
              </a:ext>
            </a:extLst>
          </p:cNvPr>
          <p:cNvSpPr/>
          <p:nvPr/>
        </p:nvSpPr>
        <p:spPr bwMode="auto">
          <a:xfrm>
            <a:off x="1994106" y="4318779"/>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9" name="TextBox 58">
            <a:extLst>
              <a:ext uri="{FF2B5EF4-FFF2-40B4-BE49-F238E27FC236}">
                <a16:creationId xmlns:a16="http://schemas.microsoft.com/office/drawing/2014/main" id="{D6670CB3-F1E8-655C-E2BF-C2EACB19D5B4}"/>
              </a:ext>
            </a:extLst>
          </p:cNvPr>
          <p:cNvSpPr txBox="1"/>
          <p:nvPr/>
        </p:nvSpPr>
        <p:spPr>
          <a:xfrm flipH="1">
            <a:off x="2101782" y="4902181"/>
            <a:ext cx="1412622" cy="4847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Templates with schema details for easy import of data </a:t>
            </a:r>
            <a:r>
              <a:rPr kumimoji="0" lang="en-US" sz="1000" b="0" i="0" u="none" strike="noStrike" kern="1200" cap="none" spc="0" normalizeH="0" baseline="0" noProof="0">
                <a:ln>
                  <a:noFill/>
                </a:ln>
                <a:solidFill>
                  <a:srgbClr val="0070C0"/>
                </a:solidFill>
                <a:effectLst/>
                <a:uLnTx/>
                <a:uFillTx/>
                <a:latin typeface="Segoe UI"/>
                <a:ea typeface="+mn-ea"/>
                <a:cs typeface="+mn-cs"/>
              </a:rPr>
              <a:t>(coming)</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42756F8C-9EAF-72F4-339C-65349466510E}"/>
              </a:ext>
            </a:extLst>
          </p:cNvPr>
          <p:cNvSpPr/>
          <p:nvPr/>
        </p:nvSpPr>
        <p:spPr bwMode="auto">
          <a:xfrm>
            <a:off x="3528335" y="4318779"/>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TextBox 56">
            <a:extLst>
              <a:ext uri="{FF2B5EF4-FFF2-40B4-BE49-F238E27FC236}">
                <a16:creationId xmlns:a16="http://schemas.microsoft.com/office/drawing/2014/main" id="{9312403B-25B2-F630-4847-14A9AC292FF8}"/>
              </a:ext>
            </a:extLst>
          </p:cNvPr>
          <p:cNvSpPr txBox="1"/>
          <p:nvPr/>
        </p:nvSpPr>
        <p:spPr>
          <a:xfrm flipH="1">
            <a:off x="3636011" y="4902181"/>
            <a:ext cx="1335670"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Dynamic prompts provide helpful resources when the user needs them</a:t>
            </a:r>
          </a:p>
        </p:txBody>
      </p:sp>
      <p:sp>
        <p:nvSpPr>
          <p:cNvPr id="50" name="TextBox 49">
            <a:extLst>
              <a:ext uri="{FF2B5EF4-FFF2-40B4-BE49-F238E27FC236}">
                <a16:creationId xmlns:a16="http://schemas.microsoft.com/office/drawing/2014/main" id="{244205EF-A562-AD54-0E87-FFA355BA4396}"/>
              </a:ext>
            </a:extLst>
          </p:cNvPr>
          <p:cNvSpPr txBox="1"/>
          <p:nvPr/>
        </p:nvSpPr>
        <p:spPr>
          <a:xfrm>
            <a:off x="991132" y="4593519"/>
            <a:ext cx="106083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Videos</a:t>
            </a:r>
          </a:p>
        </p:txBody>
      </p:sp>
      <p:sp>
        <p:nvSpPr>
          <p:cNvPr id="51" name="TextBox 50">
            <a:extLst>
              <a:ext uri="{FF2B5EF4-FFF2-40B4-BE49-F238E27FC236}">
                <a16:creationId xmlns:a16="http://schemas.microsoft.com/office/drawing/2014/main" id="{2CEB7290-77C8-D251-D49B-46C5F01DBE9A}"/>
              </a:ext>
            </a:extLst>
          </p:cNvPr>
          <p:cNvSpPr txBox="1"/>
          <p:nvPr/>
        </p:nvSpPr>
        <p:spPr>
          <a:xfrm>
            <a:off x="2542069" y="4593519"/>
            <a:ext cx="92546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Templates</a:t>
            </a:r>
          </a:p>
        </p:txBody>
      </p:sp>
      <p:sp>
        <p:nvSpPr>
          <p:cNvPr id="52" name="TextBox 51">
            <a:extLst>
              <a:ext uri="{FF2B5EF4-FFF2-40B4-BE49-F238E27FC236}">
                <a16:creationId xmlns:a16="http://schemas.microsoft.com/office/drawing/2014/main" id="{F6E03529-626F-4A50-C252-57D1A68D3778}"/>
              </a:ext>
            </a:extLst>
          </p:cNvPr>
          <p:cNvSpPr txBox="1"/>
          <p:nvPr/>
        </p:nvSpPr>
        <p:spPr>
          <a:xfrm>
            <a:off x="4186886" y="4593519"/>
            <a:ext cx="76579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Actionable</a:t>
            </a:r>
          </a:p>
        </p:txBody>
      </p:sp>
      <p:pic>
        <p:nvPicPr>
          <p:cNvPr id="53" name="Graphic 52" descr="Presentation with media outline">
            <a:extLst>
              <a:ext uri="{FF2B5EF4-FFF2-40B4-BE49-F238E27FC236}">
                <a16:creationId xmlns:a16="http://schemas.microsoft.com/office/drawing/2014/main" id="{F838B17F-B787-4FF6-EB23-B39791589F04}"/>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8779" y="4465306"/>
            <a:ext cx="404396" cy="404396"/>
          </a:xfrm>
          <a:prstGeom prst="rect">
            <a:avLst/>
          </a:prstGeom>
        </p:spPr>
      </p:pic>
      <p:pic>
        <p:nvPicPr>
          <p:cNvPr id="54" name="Graphic 53" descr="Download with solid fill">
            <a:extLst>
              <a:ext uri="{FF2B5EF4-FFF2-40B4-BE49-F238E27FC236}">
                <a16:creationId xmlns:a16="http://schemas.microsoft.com/office/drawing/2014/main" id="{461DE6F6-8837-966E-970C-624B0A3209E8}"/>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011804" y="4409643"/>
            <a:ext cx="443738" cy="443738"/>
          </a:xfrm>
          <a:prstGeom prst="rect">
            <a:avLst/>
          </a:prstGeom>
        </p:spPr>
      </p:pic>
      <p:pic>
        <p:nvPicPr>
          <p:cNvPr id="55" name="Graphic 54" descr="Power with solid fill">
            <a:extLst>
              <a:ext uri="{FF2B5EF4-FFF2-40B4-BE49-F238E27FC236}">
                <a16:creationId xmlns:a16="http://schemas.microsoft.com/office/drawing/2014/main" id="{330B8AE8-3B63-45D3-F11B-2ABA8C78F26D}"/>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640103" y="4474231"/>
            <a:ext cx="345928" cy="345928"/>
          </a:xfrm>
          <a:prstGeom prst="rect">
            <a:avLst/>
          </a:prstGeom>
        </p:spPr>
      </p:pic>
      <p:sp>
        <p:nvSpPr>
          <p:cNvPr id="71" name="TextBox 70">
            <a:extLst>
              <a:ext uri="{FF2B5EF4-FFF2-40B4-BE49-F238E27FC236}">
                <a16:creationId xmlns:a16="http://schemas.microsoft.com/office/drawing/2014/main" id="{3E50707B-ED7D-D062-F0B3-58B8695CC129}"/>
              </a:ext>
            </a:extLst>
          </p:cNvPr>
          <p:cNvSpPr txBox="1"/>
          <p:nvPr/>
        </p:nvSpPr>
        <p:spPr>
          <a:xfrm flipH="1">
            <a:off x="10205641" y="1000208"/>
            <a:ext cx="1895323" cy="150810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The guide provides the </a:t>
            </a:r>
            <a:r>
              <a:rPr kumimoji="0" lang="en-US" sz="1400" b="1" i="0" u="none" strike="noStrike" kern="1200" cap="none" spc="0" normalizeH="0" baseline="0" noProof="0">
                <a:ln>
                  <a:noFill/>
                </a:ln>
                <a:solidFill>
                  <a:srgbClr val="000000">
                    <a:lumMod val="75000"/>
                    <a:lumOff val="25000"/>
                  </a:srgbClr>
                </a:solidFill>
                <a:effectLst/>
                <a:uLnTx/>
                <a:uFillTx/>
                <a:latin typeface="Segoe UI"/>
                <a:ea typeface="+mn-ea"/>
                <a:cs typeface="+mn-cs"/>
              </a:rPr>
              <a:t>recommended configuration path </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to support </a:t>
            </a:r>
            <a:r>
              <a:rPr kumimoji="0" lang="en-US" sz="1400" b="1" i="0" u="none" strike="noStrike" kern="1200" cap="none" spc="0" normalizeH="0" baseline="0" noProof="0">
                <a:ln>
                  <a:noFill/>
                </a:ln>
                <a:solidFill>
                  <a:srgbClr val="000000">
                    <a:lumMod val="75000"/>
                    <a:lumOff val="25000"/>
                  </a:srgbClr>
                </a:solidFill>
                <a:effectLst/>
                <a:uLnTx/>
                <a:uFillTx/>
                <a:latin typeface="Segoe UI"/>
                <a:ea typeface="+mn-ea"/>
                <a:cs typeface="+mn-cs"/>
              </a:rPr>
              <a:t>success</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 in adoption, helping </a:t>
            </a:r>
            <a:r>
              <a:rPr lang="en-US" sz="1400">
                <a:solidFill>
                  <a:srgbClr val="000000">
                    <a:lumMod val="75000"/>
                    <a:lumOff val="25000"/>
                  </a:srgbClr>
                </a:solidFill>
                <a:latin typeface="Segoe UI"/>
              </a:rPr>
              <a:t>organizations realize</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 </a:t>
            </a:r>
            <a:r>
              <a:rPr kumimoji="0" lang="en-US" sz="1400" b="1" i="0" u="none" strike="noStrike" kern="1200" cap="none" spc="0" normalizeH="0" baseline="0" noProof="0">
                <a:ln>
                  <a:noFill/>
                </a:ln>
                <a:solidFill>
                  <a:srgbClr val="000000">
                    <a:lumMod val="75000"/>
                    <a:lumOff val="25000"/>
                  </a:srgbClr>
                </a:solidFill>
                <a:effectLst/>
                <a:uLnTx/>
                <a:uFillTx/>
                <a:latin typeface="Segoe UI"/>
                <a:ea typeface="+mn-ea"/>
                <a:cs typeface="+mn-cs"/>
              </a:rPr>
              <a:t>value</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 faster</a:t>
            </a:r>
            <a:endParaRPr kumimoji="0" lang="en-US" sz="1800" b="0" i="0" u="none" strike="noStrike" kern="1200" cap="none" spc="0" normalizeH="0" baseline="0" noProof="0">
              <a:ln>
                <a:noFill/>
              </a:ln>
              <a:solidFill>
                <a:srgbClr val="000000">
                  <a:lumMod val="75000"/>
                  <a:lumOff val="25000"/>
                </a:srgbClr>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AACF7C4A-DEBC-FCF9-E973-DDC4E76B995C}"/>
              </a:ext>
            </a:extLst>
          </p:cNvPr>
          <p:cNvSpPr/>
          <p:nvPr/>
        </p:nvSpPr>
        <p:spPr bwMode="auto">
          <a:xfrm>
            <a:off x="8314789" y="1060449"/>
            <a:ext cx="1469986" cy="5062525"/>
          </a:xfrm>
          <a:prstGeom prst="rect">
            <a:avLst/>
          </a:prstGeom>
          <a:noFill/>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B18B718A-6C60-8921-4F11-C05688754803}"/>
              </a:ext>
            </a:extLst>
          </p:cNvPr>
          <p:cNvGrpSpPr/>
          <p:nvPr/>
        </p:nvGrpSpPr>
        <p:grpSpPr>
          <a:xfrm>
            <a:off x="6980988" y="1113914"/>
            <a:ext cx="1324355" cy="1633457"/>
            <a:chOff x="6850354" y="1113914"/>
            <a:chExt cx="1324355" cy="1716646"/>
          </a:xfrm>
        </p:grpSpPr>
        <p:cxnSp>
          <p:nvCxnSpPr>
            <p:cNvPr id="75" name="Connector: Elbow 74">
              <a:extLst>
                <a:ext uri="{FF2B5EF4-FFF2-40B4-BE49-F238E27FC236}">
                  <a16:creationId xmlns:a16="http://schemas.microsoft.com/office/drawing/2014/main" id="{F58A0D6B-37FE-449F-93F7-70A06EE70C93}"/>
                </a:ext>
              </a:extLst>
            </p:cNvPr>
            <p:cNvCxnSpPr>
              <a:cxnSpLocks/>
              <a:stCxn id="83" idx="3"/>
              <a:endCxn id="84" idx="1"/>
            </p:cNvCxnSpPr>
            <p:nvPr/>
          </p:nvCxnSpPr>
          <p:spPr>
            <a:xfrm flipV="1">
              <a:off x="6971961" y="1136774"/>
              <a:ext cx="1081141" cy="1670927"/>
            </a:xfrm>
            <a:prstGeom prst="bentConnector3">
              <a:avLst>
                <a:gd name="adj1" fmla="val 50000"/>
              </a:avLst>
            </a:prstGeom>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504EB84F-12D8-886F-E1DE-A6BA484DE54F}"/>
                </a:ext>
              </a:extLst>
            </p:cNvPr>
            <p:cNvSpPr/>
            <p:nvPr/>
          </p:nvSpPr>
          <p:spPr bwMode="auto">
            <a:xfrm>
              <a:off x="6850354" y="2784841"/>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17FDFE64-4123-AED9-4E86-AA35B4915BE9}"/>
                </a:ext>
              </a:extLst>
            </p:cNvPr>
            <p:cNvSpPr/>
            <p:nvPr/>
          </p:nvSpPr>
          <p:spPr bwMode="auto">
            <a:xfrm>
              <a:off x="8053102" y="1113914"/>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B6D13C12-3066-7D02-150D-138BB051408B}"/>
              </a:ext>
            </a:extLst>
          </p:cNvPr>
          <p:cNvGrpSpPr/>
          <p:nvPr/>
        </p:nvGrpSpPr>
        <p:grpSpPr>
          <a:xfrm>
            <a:off x="4464762" y="1071699"/>
            <a:ext cx="329738" cy="274961"/>
            <a:chOff x="2802467" y="5075186"/>
            <a:chExt cx="212645" cy="177320"/>
          </a:xfrm>
        </p:grpSpPr>
        <p:sp>
          <p:nvSpPr>
            <p:cNvPr id="8" name="Rectangle 7">
              <a:extLst>
                <a:ext uri="{FF2B5EF4-FFF2-40B4-BE49-F238E27FC236}">
                  <a16:creationId xmlns:a16="http://schemas.microsoft.com/office/drawing/2014/main" id="{3E87B3AB-EE58-72BB-B16E-2A8A7FD23B1F}"/>
                </a:ext>
              </a:extLst>
            </p:cNvPr>
            <p:cNvSpPr/>
            <p:nvPr/>
          </p:nvSpPr>
          <p:spPr bwMode="auto">
            <a:xfrm>
              <a:off x="2802467" y="5101167"/>
              <a:ext cx="135466" cy="101651"/>
            </a:xfrm>
            <a:prstGeom prst="rect">
              <a:avLst/>
            </a:prstGeom>
            <a:solidFill>
              <a:srgbClr val="0078D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4DBD6A2-B885-4FAA-C1A2-22FEF6793DB1}"/>
                </a:ext>
              </a:extLst>
            </p:cNvPr>
            <p:cNvSpPr/>
            <p:nvPr/>
          </p:nvSpPr>
          <p:spPr bwMode="auto">
            <a:xfrm>
              <a:off x="2854324" y="5150855"/>
              <a:ext cx="135466" cy="101651"/>
            </a:xfrm>
            <a:prstGeom prst="rect">
              <a:avLst/>
            </a:prstGeom>
            <a:solidFill>
              <a:srgbClr val="0078D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48581BD-6FA7-507B-2D05-91B3E33FDBA9}"/>
                </a:ext>
              </a:extLst>
            </p:cNvPr>
            <p:cNvSpPr/>
            <p:nvPr/>
          </p:nvSpPr>
          <p:spPr bwMode="auto">
            <a:xfrm>
              <a:off x="2879646" y="5075186"/>
              <a:ext cx="135466" cy="101651"/>
            </a:xfrm>
            <a:prstGeom prst="rect">
              <a:avLst/>
            </a:prstGeom>
            <a:solidFill>
              <a:srgbClr val="0078D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2AFEDC4-697D-A1C3-AAEF-FC5FF15DEC27}"/>
              </a:ext>
            </a:extLst>
          </p:cNvPr>
          <p:cNvSpPr/>
          <p:nvPr/>
        </p:nvSpPr>
        <p:spPr bwMode="auto">
          <a:xfrm>
            <a:off x="5009819" y="1780712"/>
            <a:ext cx="45719" cy="10243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BCE3BE3-C089-4AB4-21C1-A8FE3D63DBDB}"/>
              </a:ext>
            </a:extLst>
          </p:cNvPr>
          <p:cNvSpPr/>
          <p:nvPr/>
        </p:nvSpPr>
        <p:spPr bwMode="auto">
          <a:xfrm>
            <a:off x="8360298" y="5536797"/>
            <a:ext cx="1371746" cy="452079"/>
          </a:xfrm>
          <a:prstGeom prst="roundRect">
            <a:avLst>
              <a:gd name="adj" fmla="val 2458"/>
            </a:avLst>
          </a:prstGeom>
          <a:solidFill>
            <a:srgbClr val="F9FBF8"/>
          </a:solidFill>
          <a:ln>
            <a:solidFill>
              <a:schemeClr val="bg1">
                <a:lumMod val="95000"/>
              </a:schemeClr>
            </a:solidFill>
            <a:headEnd type="none" w="med" len="med"/>
            <a:tailEnd type="none" w="med" len="med"/>
          </a:ln>
          <a:effectLst>
            <a:outerShdw blurRad="50800" dist="38100" dir="5400000" sx="92000" sy="92000" algn="t" rotWithShape="0">
              <a:schemeClr val="bg1">
                <a:lumMod val="65000"/>
                <a:alpha val="9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98CDE9DB-3D46-ACC4-4C39-6584F4667FDA}"/>
              </a:ext>
            </a:extLst>
          </p:cNvPr>
          <p:cNvSpPr/>
          <p:nvPr/>
        </p:nvSpPr>
        <p:spPr bwMode="auto">
          <a:xfrm>
            <a:off x="8360298" y="5370430"/>
            <a:ext cx="63971" cy="83961"/>
          </a:xfrm>
          <a:prstGeom prst="round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98CF2858-9B29-CFF1-466F-8EED35B557EC}"/>
              </a:ext>
            </a:extLst>
          </p:cNvPr>
          <p:cNvSpPr txBox="1"/>
          <p:nvPr/>
        </p:nvSpPr>
        <p:spPr>
          <a:xfrm>
            <a:off x="8464484" y="5365949"/>
            <a:ext cx="342152" cy="8720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75000"/>
                    <a:lumOff val="25000"/>
                  </a:srgbClr>
                </a:solidFill>
                <a:effectLst/>
                <a:uLnTx/>
                <a:uFillTx/>
                <a:latin typeface="Segoe UI Semibold"/>
                <a:ea typeface="+mn-ea"/>
                <a:cs typeface="+mn-cs"/>
              </a:rPr>
              <a:t>Templates</a:t>
            </a:r>
          </a:p>
        </p:txBody>
      </p:sp>
      <p:sp>
        <p:nvSpPr>
          <p:cNvPr id="19" name="TextBox 18">
            <a:extLst>
              <a:ext uri="{FF2B5EF4-FFF2-40B4-BE49-F238E27FC236}">
                <a16:creationId xmlns:a16="http://schemas.microsoft.com/office/drawing/2014/main" id="{26AB0858-5651-F359-13CA-45ACA5060F39}"/>
              </a:ext>
            </a:extLst>
          </p:cNvPr>
          <p:cNvSpPr txBox="1"/>
          <p:nvPr/>
        </p:nvSpPr>
        <p:spPr>
          <a:xfrm>
            <a:off x="8424269" y="5605077"/>
            <a:ext cx="1056379" cy="769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lumMod val="75000"/>
                    <a:lumOff val="25000"/>
                  </a:srgbClr>
                </a:solidFill>
                <a:effectLst/>
                <a:uLnTx/>
                <a:uFillTx/>
                <a:latin typeface="Segoe UI"/>
                <a:ea typeface="+mn-ea"/>
                <a:cs typeface="+mn-cs"/>
              </a:rPr>
              <a:t>Get there faster using data templates</a:t>
            </a:r>
          </a:p>
        </p:txBody>
      </p:sp>
      <p:sp>
        <p:nvSpPr>
          <p:cNvPr id="25" name="TextBox 24">
            <a:extLst>
              <a:ext uri="{FF2B5EF4-FFF2-40B4-BE49-F238E27FC236}">
                <a16:creationId xmlns:a16="http://schemas.microsoft.com/office/drawing/2014/main" id="{ECC90EAE-01A9-C0BD-CAE8-7C46041B00CB}"/>
              </a:ext>
            </a:extLst>
          </p:cNvPr>
          <p:cNvSpPr txBox="1"/>
          <p:nvPr/>
        </p:nvSpPr>
        <p:spPr>
          <a:xfrm>
            <a:off x="8424269" y="5833487"/>
            <a:ext cx="288541" cy="769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70C0"/>
                </a:solidFill>
                <a:effectLst/>
                <a:uLnTx/>
                <a:uFillTx/>
                <a:latin typeface="Segoe UI"/>
                <a:ea typeface="+mn-ea"/>
                <a:cs typeface="+mn-cs"/>
              </a:rPr>
              <a:t>Download</a:t>
            </a:r>
            <a:endParaRPr kumimoji="0" lang="en-US" sz="600" b="0" i="0" u="none" strike="noStrike" kern="1200" cap="none" spc="0" normalizeH="0" baseline="0" noProof="0">
              <a:ln>
                <a:noFill/>
              </a:ln>
              <a:solidFill>
                <a:srgbClr val="0070C0"/>
              </a:solidFill>
              <a:effectLst/>
              <a:uLnTx/>
              <a:uFillTx/>
              <a:latin typeface="Segoe UI"/>
              <a:ea typeface="+mn-ea"/>
              <a:cs typeface="+mn-cs"/>
            </a:endParaRPr>
          </a:p>
        </p:txBody>
      </p:sp>
      <p:sp>
        <p:nvSpPr>
          <p:cNvPr id="103" name="Oval 102">
            <a:extLst>
              <a:ext uri="{FF2B5EF4-FFF2-40B4-BE49-F238E27FC236}">
                <a16:creationId xmlns:a16="http://schemas.microsoft.com/office/drawing/2014/main" id="{1487B6BD-AB77-EEEA-4FE7-2B6A9E3C4072}"/>
              </a:ext>
            </a:extLst>
          </p:cNvPr>
          <p:cNvSpPr/>
          <p:nvPr/>
        </p:nvSpPr>
        <p:spPr bwMode="auto">
          <a:xfrm>
            <a:off x="6939280" y="2670393"/>
            <a:ext cx="110452" cy="110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E083F2FD-65B2-C6EC-35C6-905B3DDE8F64}"/>
              </a:ext>
            </a:extLst>
          </p:cNvPr>
          <p:cNvGrpSpPr/>
          <p:nvPr/>
        </p:nvGrpSpPr>
        <p:grpSpPr>
          <a:xfrm>
            <a:off x="8244540" y="599826"/>
            <a:ext cx="1600212" cy="6019844"/>
            <a:chOff x="8244540" y="599826"/>
            <a:chExt cx="1600212" cy="6019844"/>
          </a:xfrm>
        </p:grpSpPr>
        <p:pic>
          <p:nvPicPr>
            <p:cNvPr id="33" name="Picture 32">
              <a:extLst>
                <a:ext uri="{FF2B5EF4-FFF2-40B4-BE49-F238E27FC236}">
                  <a16:creationId xmlns:a16="http://schemas.microsoft.com/office/drawing/2014/main" id="{9DAB860B-7357-4913-523B-F707C88DC0F2}"/>
                </a:ext>
              </a:extLst>
            </p:cNvPr>
            <p:cNvPicPr>
              <a:picLocks noChangeAspect="1"/>
            </p:cNvPicPr>
            <p:nvPr/>
          </p:nvPicPr>
          <p:blipFill>
            <a:blip r:embed="rId16"/>
            <a:stretch>
              <a:fillRect/>
            </a:stretch>
          </p:blipFill>
          <p:spPr>
            <a:xfrm>
              <a:off x="8244540" y="599826"/>
              <a:ext cx="1600212" cy="6019844"/>
            </a:xfrm>
            <a:prstGeom prst="rect">
              <a:avLst/>
            </a:prstGeom>
            <a:effectLst>
              <a:outerShdw blurRad="50800" dist="38100" dir="5400000" algn="t" rotWithShape="0">
                <a:prstClr val="black">
                  <a:alpha val="40000"/>
                </a:prstClr>
              </a:outerShdw>
            </a:effectLst>
          </p:spPr>
        </p:pic>
        <p:sp>
          <p:nvSpPr>
            <p:cNvPr id="5" name="Rectangle 4">
              <a:extLst>
                <a:ext uri="{FF2B5EF4-FFF2-40B4-BE49-F238E27FC236}">
                  <a16:creationId xmlns:a16="http://schemas.microsoft.com/office/drawing/2014/main" id="{5C3A923F-D439-F955-D7B6-7FD3AEF43399}"/>
                </a:ext>
              </a:extLst>
            </p:cNvPr>
            <p:cNvSpPr/>
            <p:nvPr/>
          </p:nvSpPr>
          <p:spPr bwMode="auto">
            <a:xfrm>
              <a:off x="8244540" y="707231"/>
              <a:ext cx="70249" cy="2143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B5BB133E-FEC8-3AD9-C5D4-1CC8DEAEF46D}"/>
              </a:ext>
            </a:extLst>
          </p:cNvPr>
          <p:cNvGrpSpPr/>
          <p:nvPr/>
        </p:nvGrpSpPr>
        <p:grpSpPr>
          <a:xfrm>
            <a:off x="8912684" y="3936913"/>
            <a:ext cx="3188051" cy="677108"/>
            <a:chOff x="8782050" y="2815040"/>
            <a:chExt cx="3188051" cy="677108"/>
          </a:xfrm>
        </p:grpSpPr>
        <p:sp>
          <p:nvSpPr>
            <p:cNvPr id="89" name="Rectangle 88">
              <a:extLst>
                <a:ext uri="{FF2B5EF4-FFF2-40B4-BE49-F238E27FC236}">
                  <a16:creationId xmlns:a16="http://schemas.microsoft.com/office/drawing/2014/main" id="{73D8D84A-A67D-6907-2376-6EB88B195655}"/>
                </a:ext>
              </a:extLst>
            </p:cNvPr>
            <p:cNvSpPr/>
            <p:nvPr/>
          </p:nvSpPr>
          <p:spPr bwMode="auto">
            <a:xfrm>
              <a:off x="9953400" y="3152693"/>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3A593251-B9D9-8AA1-11C4-6D2116C457F7}"/>
                </a:ext>
              </a:extLst>
            </p:cNvPr>
            <p:cNvGrpSpPr/>
            <p:nvPr/>
          </p:nvGrpSpPr>
          <p:grpSpPr>
            <a:xfrm>
              <a:off x="8782050" y="2815040"/>
              <a:ext cx="3188051" cy="677108"/>
              <a:chOff x="8782050" y="2817865"/>
              <a:chExt cx="3188051" cy="677108"/>
            </a:xfrm>
          </p:grpSpPr>
          <p:sp>
            <p:nvSpPr>
              <p:cNvPr id="93" name="TextBox 92">
                <a:extLst>
                  <a:ext uri="{FF2B5EF4-FFF2-40B4-BE49-F238E27FC236}">
                    <a16:creationId xmlns:a16="http://schemas.microsoft.com/office/drawing/2014/main" id="{6D946E65-2B0C-A33B-A10D-F443219857A3}"/>
                  </a:ext>
                </a:extLst>
              </p:cNvPr>
              <p:cNvSpPr txBox="1"/>
              <p:nvPr/>
            </p:nvSpPr>
            <p:spPr>
              <a:xfrm>
                <a:off x="10125854" y="2817865"/>
                <a:ext cx="1844247"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000000">
                        <a:lumMod val="65000"/>
                        <a:lumOff val="35000"/>
                      </a:srgbClr>
                    </a:solidFill>
                    <a:latin typeface="Segoe UI"/>
                  </a:rPr>
                  <a:t>T</a:t>
                </a: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he guidance is </a:t>
                </a:r>
                <a:r>
                  <a:rPr kumimoji="0" lang="en-US" sz="1100" b="1" i="0" u="none" strike="noStrike" kern="1200" cap="none" spc="0" normalizeH="0" baseline="0" noProof="0">
                    <a:ln>
                      <a:noFill/>
                    </a:ln>
                    <a:solidFill>
                      <a:srgbClr val="000000">
                        <a:lumMod val="65000"/>
                        <a:lumOff val="35000"/>
                      </a:srgbClr>
                    </a:solidFill>
                    <a:effectLst/>
                    <a:uLnTx/>
                    <a:uFillTx/>
                    <a:latin typeface="Segoe UI"/>
                    <a:ea typeface="+mn-ea"/>
                    <a:cs typeface="+mn-cs"/>
                  </a:rPr>
                  <a:t>actionable,</a:t>
                </a: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 including links to forms in context, documentation, and templates</a:t>
                </a:r>
              </a:p>
            </p:txBody>
          </p:sp>
          <p:cxnSp>
            <p:nvCxnSpPr>
              <p:cNvPr id="94" name="Straight Arrow Connector 93">
                <a:extLst>
                  <a:ext uri="{FF2B5EF4-FFF2-40B4-BE49-F238E27FC236}">
                    <a16:creationId xmlns:a16="http://schemas.microsoft.com/office/drawing/2014/main" id="{7668E730-AC5E-64A0-4B9F-0AD02F8DF11D}"/>
                  </a:ext>
                </a:extLst>
              </p:cNvPr>
              <p:cNvCxnSpPr>
                <a:cxnSpLocks/>
              </p:cNvCxnSpPr>
              <p:nvPr/>
            </p:nvCxnSpPr>
            <p:spPr>
              <a:xfrm flipH="1">
                <a:off x="8782050" y="3175553"/>
                <a:ext cx="1168400" cy="0"/>
              </a:xfrm>
              <a:prstGeom prst="straightConnector1">
                <a:avLst/>
              </a:prstGeom>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39EDE81D-4822-D3D9-9DAE-A72C4F9437D2}"/>
              </a:ext>
            </a:extLst>
          </p:cNvPr>
          <p:cNvGrpSpPr/>
          <p:nvPr/>
        </p:nvGrpSpPr>
        <p:grpSpPr>
          <a:xfrm>
            <a:off x="9784775" y="2904952"/>
            <a:ext cx="2315960" cy="677108"/>
            <a:chOff x="9654141" y="2904952"/>
            <a:chExt cx="2315960" cy="677108"/>
          </a:xfrm>
        </p:grpSpPr>
        <p:sp>
          <p:nvSpPr>
            <p:cNvPr id="35" name="Rectangle 34">
              <a:extLst>
                <a:ext uri="{FF2B5EF4-FFF2-40B4-BE49-F238E27FC236}">
                  <a16:creationId xmlns:a16="http://schemas.microsoft.com/office/drawing/2014/main" id="{CC411418-803B-4221-8E71-C1FF2AB7DC74}"/>
                </a:ext>
              </a:extLst>
            </p:cNvPr>
            <p:cNvSpPr/>
            <p:nvPr/>
          </p:nvSpPr>
          <p:spPr bwMode="auto">
            <a:xfrm>
              <a:off x="9953400" y="3152693"/>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D989D30-FCE4-3EBE-4F3B-07CC29386DC7}"/>
                </a:ext>
              </a:extLst>
            </p:cNvPr>
            <p:cNvGrpSpPr/>
            <p:nvPr/>
          </p:nvGrpSpPr>
          <p:grpSpPr>
            <a:xfrm>
              <a:off x="9654141" y="2904952"/>
              <a:ext cx="2315960" cy="677108"/>
              <a:chOff x="9654141" y="2907777"/>
              <a:chExt cx="2315960" cy="677108"/>
            </a:xfrm>
          </p:grpSpPr>
          <p:sp>
            <p:nvSpPr>
              <p:cNvPr id="37" name="TextBox 36">
                <a:extLst>
                  <a:ext uri="{FF2B5EF4-FFF2-40B4-BE49-F238E27FC236}">
                    <a16:creationId xmlns:a16="http://schemas.microsoft.com/office/drawing/2014/main" id="{C937A033-8FD4-40C9-ED52-83ECFCB48843}"/>
                  </a:ext>
                </a:extLst>
              </p:cNvPr>
              <p:cNvSpPr txBox="1"/>
              <p:nvPr/>
            </p:nvSpPr>
            <p:spPr>
              <a:xfrm>
                <a:off x="10125854" y="2907777"/>
                <a:ext cx="1844247"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Different types of guidance artifacts are provided for each step, to provide an </a:t>
                </a:r>
                <a:r>
                  <a:rPr kumimoji="0" lang="en-US" sz="1100" b="1" i="0" u="none" strike="noStrike" kern="1200" cap="none" spc="0" normalizeH="0" baseline="0" noProof="0">
                    <a:ln>
                      <a:noFill/>
                    </a:ln>
                    <a:solidFill>
                      <a:srgbClr val="000000">
                        <a:lumMod val="65000"/>
                        <a:lumOff val="35000"/>
                      </a:srgbClr>
                    </a:solidFill>
                    <a:effectLst/>
                    <a:uLnTx/>
                    <a:uFillTx/>
                    <a:latin typeface="Segoe UI"/>
                    <a:ea typeface="+mn-ea"/>
                    <a:cs typeface="+mn-cs"/>
                  </a:rPr>
                  <a:t>immersive experience</a:t>
                </a:r>
                <a:endPar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cxnSp>
            <p:nvCxnSpPr>
              <p:cNvPr id="38" name="Straight Arrow Connector 37">
                <a:extLst>
                  <a:ext uri="{FF2B5EF4-FFF2-40B4-BE49-F238E27FC236}">
                    <a16:creationId xmlns:a16="http://schemas.microsoft.com/office/drawing/2014/main" id="{397892F9-3353-C2E6-89C7-1EBABF229A7D}"/>
                  </a:ext>
                </a:extLst>
              </p:cNvPr>
              <p:cNvCxnSpPr>
                <a:cxnSpLocks/>
              </p:cNvCxnSpPr>
              <p:nvPr/>
            </p:nvCxnSpPr>
            <p:spPr>
              <a:xfrm flipH="1">
                <a:off x="9654141" y="3175553"/>
                <a:ext cx="426943" cy="2824"/>
              </a:xfrm>
              <a:prstGeom prst="straightConnector1">
                <a:avLst/>
              </a:prstGeom>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5110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500"/>
                                        <p:tgtEl>
                                          <p:spTgt spid="7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righ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right)">
                                      <p:cBhvr>
                                        <p:cTn id="19" dur="500"/>
                                        <p:tgtEl>
                                          <p:spTgt spid="8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7160-9EA1-41A9-8244-190EF7DBA364}"/>
              </a:ext>
            </a:extLst>
          </p:cNvPr>
          <p:cNvSpPr>
            <a:spLocks noGrp="1"/>
          </p:cNvSpPr>
          <p:nvPr>
            <p:ph type="title"/>
          </p:nvPr>
        </p:nvSpPr>
        <p:spPr>
          <a:xfrm>
            <a:off x="276906" y="479651"/>
            <a:ext cx="10000259" cy="498598"/>
          </a:xfrm>
        </p:spPr>
        <p:txBody>
          <a:bodyPr/>
          <a:lstStyle/>
          <a:p>
            <a:r>
              <a:rPr lang="en-US"/>
              <a:t>What have we learned during this training?</a:t>
            </a:r>
          </a:p>
        </p:txBody>
      </p:sp>
      <p:grpSp>
        <p:nvGrpSpPr>
          <p:cNvPr id="6" name="Group 5">
            <a:extLst>
              <a:ext uri="{FF2B5EF4-FFF2-40B4-BE49-F238E27FC236}">
                <a16:creationId xmlns:a16="http://schemas.microsoft.com/office/drawing/2014/main" id="{1F39E002-ACCA-4951-96D9-FEB8170A2734}"/>
              </a:ext>
            </a:extLst>
          </p:cNvPr>
          <p:cNvGrpSpPr/>
          <p:nvPr/>
        </p:nvGrpSpPr>
        <p:grpSpPr>
          <a:xfrm>
            <a:off x="0" y="2326540"/>
            <a:ext cx="1770242" cy="4531460"/>
            <a:chOff x="977462" y="1414392"/>
            <a:chExt cx="1770242" cy="4531460"/>
          </a:xfrm>
        </p:grpSpPr>
        <p:sp>
          <p:nvSpPr>
            <p:cNvPr id="4" name="Rectangle 3">
              <a:extLst>
                <a:ext uri="{FF2B5EF4-FFF2-40B4-BE49-F238E27FC236}">
                  <a16:creationId xmlns:a16="http://schemas.microsoft.com/office/drawing/2014/main" id="{71C83F6F-55EB-4ABD-926B-B45290668C76}"/>
                </a:ext>
              </a:extLst>
            </p:cNvPr>
            <p:cNvSpPr/>
            <p:nvPr/>
          </p:nvSpPr>
          <p:spPr bwMode="auto">
            <a:xfrm>
              <a:off x="977462" y="1414392"/>
              <a:ext cx="1770242" cy="45314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5DB9C517-1054-42B9-B418-06592A589114}"/>
                </a:ext>
              </a:extLst>
            </p:cNvPr>
            <p:cNvSpPr txBox="1"/>
            <p:nvPr/>
          </p:nvSpPr>
          <p:spPr>
            <a:xfrm>
              <a:off x="1094577" y="1490968"/>
              <a:ext cx="1536012" cy="215443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The Microsoft sustainability </a:t>
              </a:r>
              <a:r>
                <a:rPr kumimoji="0" lang="en-US" sz="1400" i="0" u="none" strike="noStrike" kern="1200" cap="none" spc="0" normalizeH="0" baseline="0" noProof="0">
                  <a:ln>
                    <a:noFill/>
                  </a:ln>
                  <a:solidFill>
                    <a:srgbClr val="FFFFFF"/>
                  </a:solidFill>
                  <a:effectLst/>
                  <a:uLnTx/>
                  <a:uFillTx/>
                  <a:latin typeface="Segoe UI"/>
                  <a:ea typeface="+mn-ea"/>
                  <a:cs typeface="+mn-cs"/>
                </a:rPr>
                <a:t>story: Our journey and an introduction to </a:t>
              </a:r>
              <a:r>
                <a:rPr kumimoji="0" lang="en-US" sz="1400" b="1" i="0" u="none" strike="noStrike" kern="1200" cap="none" spc="0" normalizeH="0" baseline="0" noProof="0">
                  <a:ln>
                    <a:noFill/>
                  </a:ln>
                  <a:solidFill>
                    <a:srgbClr val="FFFFFF"/>
                  </a:solidFill>
                  <a:effectLst/>
                  <a:uLnTx/>
                  <a:uFillTx/>
                  <a:latin typeface="Segoe UI"/>
                  <a:ea typeface="+mn-ea"/>
                  <a:cs typeface="+mn-cs"/>
                </a:rPr>
                <a:t>Microsoft Cloud for Sustainability </a:t>
              </a:r>
              <a:r>
                <a:rPr kumimoji="0" lang="en-US" sz="1400" i="0" u="none" strike="noStrike" kern="1200" cap="none" spc="0" normalizeH="0" baseline="0" noProof="0">
                  <a:ln>
                    <a:noFill/>
                  </a:ln>
                  <a:solidFill>
                    <a:srgbClr val="FFFFFF"/>
                  </a:solidFill>
                  <a:effectLst/>
                  <a:uLnTx/>
                  <a:uFillTx/>
                  <a:latin typeface="Segoe UI"/>
                  <a:ea typeface="+mn-ea"/>
                  <a:cs typeface="+mn-cs"/>
                </a:rPr>
                <a:t>and </a:t>
              </a:r>
              <a:br>
                <a:rPr kumimoji="0" lang="en-US" sz="1400" i="0" u="none" strike="noStrike" kern="1200" cap="none" spc="0" normalizeH="0" baseline="0" noProof="0">
                  <a:ln>
                    <a:noFill/>
                  </a:ln>
                  <a:solidFill>
                    <a:srgbClr val="FFFFFF"/>
                  </a:solidFill>
                  <a:effectLst/>
                  <a:uLnTx/>
                  <a:uFillTx/>
                  <a:latin typeface="Segoe UI"/>
                  <a:ea typeface="+mn-ea"/>
                  <a:cs typeface="+mn-cs"/>
                </a:rPr>
              </a:br>
              <a:r>
                <a:rPr kumimoji="0" lang="en-US" sz="1400" b="1" i="0" u="none" strike="noStrike" kern="1200" cap="none" spc="0" normalizeH="0" baseline="0" noProof="0">
                  <a:ln>
                    <a:noFill/>
                  </a:ln>
                  <a:solidFill>
                    <a:srgbClr val="FFFFFF"/>
                  </a:solidFill>
                  <a:effectLst/>
                  <a:uLnTx/>
                  <a:uFillTx/>
                  <a:latin typeface="Segoe UI"/>
                  <a:ea typeface="+mn-ea"/>
                  <a:cs typeface="+mn-cs"/>
                </a:rPr>
                <a:t>Microsoft Sustainability Manager</a:t>
              </a:r>
            </a:p>
          </p:txBody>
        </p:sp>
      </p:grpSp>
      <p:grpSp>
        <p:nvGrpSpPr>
          <p:cNvPr id="7" name="Group 6">
            <a:extLst>
              <a:ext uri="{FF2B5EF4-FFF2-40B4-BE49-F238E27FC236}">
                <a16:creationId xmlns:a16="http://schemas.microsoft.com/office/drawing/2014/main" id="{CCC89DEE-25C1-4A8F-AF8D-736559161AAA}"/>
              </a:ext>
            </a:extLst>
          </p:cNvPr>
          <p:cNvGrpSpPr/>
          <p:nvPr/>
        </p:nvGrpSpPr>
        <p:grpSpPr>
          <a:xfrm>
            <a:off x="1705830" y="2329695"/>
            <a:ext cx="1770242" cy="4531460"/>
            <a:chOff x="961359" y="1417547"/>
            <a:chExt cx="1770242" cy="4531460"/>
          </a:xfrm>
        </p:grpSpPr>
        <p:sp>
          <p:nvSpPr>
            <p:cNvPr id="8" name="Rectangle 7">
              <a:extLst>
                <a:ext uri="{FF2B5EF4-FFF2-40B4-BE49-F238E27FC236}">
                  <a16:creationId xmlns:a16="http://schemas.microsoft.com/office/drawing/2014/main" id="{614D75CB-991A-4A25-BA77-C75DAF1EDC16}"/>
                </a:ext>
              </a:extLst>
            </p:cNvPr>
            <p:cNvSpPr/>
            <p:nvPr/>
          </p:nvSpPr>
          <p:spPr bwMode="auto">
            <a:xfrm>
              <a:off x="961359" y="1417547"/>
              <a:ext cx="1770242" cy="453146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7D3D11A3-5B67-42E5-95B5-B4764F358658}"/>
                </a:ext>
              </a:extLst>
            </p:cNvPr>
            <p:cNvSpPr txBox="1"/>
            <p:nvPr/>
          </p:nvSpPr>
          <p:spPr>
            <a:xfrm>
              <a:off x="1094577" y="1490968"/>
              <a:ext cx="1536012" cy="1077218"/>
            </a:xfrm>
            <a:prstGeom prst="rect">
              <a:avLst/>
            </a:prstGeom>
            <a:noFill/>
          </p:spPr>
          <p:txBody>
            <a:bodyPr wrap="square" lIns="0" tIns="0" rIns="0" bIns="0" rtlCol="0">
              <a:spAutoFit/>
            </a:bodyPr>
            <a:lstStyle/>
            <a:p>
              <a:pPr>
                <a:defRPr/>
              </a:pPr>
              <a:r>
                <a:rPr kumimoji="0" lang="en-US" sz="1400" b="0" i="0" u="none" strike="noStrike" kern="1200" cap="none" spc="0" normalizeH="0" baseline="0" noProof="0">
                  <a:ln>
                    <a:noFill/>
                  </a:ln>
                  <a:solidFill>
                    <a:srgbClr val="FFFFFF"/>
                  </a:solidFill>
                  <a:effectLst/>
                  <a:uLnTx/>
                  <a:uFillTx/>
                  <a:latin typeface="Segoe UI"/>
                  <a:ea typeface="+mn-ea"/>
                  <a:cs typeface="+mn-cs"/>
                </a:rPr>
                <a:t>Basic sustainability and carbon accounting </a:t>
              </a:r>
              <a:r>
                <a:rPr kumimoji="0" lang="en-US" sz="1400" b="1" i="0" u="none" strike="noStrike" kern="1200" cap="none" spc="0" normalizeH="0" baseline="0" noProof="0">
                  <a:ln>
                    <a:noFill/>
                  </a:ln>
                  <a:solidFill>
                    <a:srgbClr val="FFFFFF"/>
                  </a:solidFill>
                  <a:effectLst/>
                  <a:uLnTx/>
                  <a:uFillTx/>
                  <a:latin typeface="Segoe UI"/>
                  <a:ea typeface="+mn-ea"/>
                  <a:cs typeface="+mn-cs"/>
                </a:rPr>
                <a:t>concepts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2DF8C2F1-6734-4314-A9D9-149EB4B8C4D1}"/>
              </a:ext>
            </a:extLst>
          </p:cNvPr>
          <p:cNvGrpSpPr/>
          <p:nvPr/>
        </p:nvGrpSpPr>
        <p:grpSpPr>
          <a:xfrm>
            <a:off x="3476072" y="2326540"/>
            <a:ext cx="1770242" cy="4531460"/>
            <a:chOff x="977462" y="1414392"/>
            <a:chExt cx="1770242" cy="4531460"/>
          </a:xfrm>
          <a:solidFill>
            <a:schemeClr val="accent1">
              <a:lumMod val="60000"/>
              <a:lumOff val="40000"/>
            </a:schemeClr>
          </a:solidFill>
        </p:grpSpPr>
        <p:sp>
          <p:nvSpPr>
            <p:cNvPr id="12" name="Rectangle 11">
              <a:extLst>
                <a:ext uri="{FF2B5EF4-FFF2-40B4-BE49-F238E27FC236}">
                  <a16:creationId xmlns:a16="http://schemas.microsoft.com/office/drawing/2014/main" id="{8DA5AC9A-6180-4EB3-8063-83570300047C}"/>
                </a:ext>
              </a:extLst>
            </p:cNvPr>
            <p:cNvSpPr/>
            <p:nvPr/>
          </p:nvSpPr>
          <p:spPr bwMode="auto">
            <a:xfrm>
              <a:off x="977462" y="1414392"/>
              <a:ext cx="1770242" cy="45314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05D4EC8-B505-4D6B-AA87-CC002539C8AF}"/>
                </a:ext>
              </a:extLst>
            </p:cNvPr>
            <p:cNvSpPr txBox="1"/>
            <p:nvPr/>
          </p:nvSpPr>
          <p:spPr>
            <a:xfrm>
              <a:off x="1094577" y="1490968"/>
              <a:ext cx="153601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a:rPr>
                <a:t>How to deliver a </a:t>
              </a:r>
              <a:r>
                <a:rPr lang="en-US" sz="1400" b="1">
                  <a:solidFill>
                    <a:srgbClr val="000000"/>
                  </a:solidFill>
                  <a:latin typeface="Segoe UI"/>
                </a:rPr>
                <a:t>product demo</a:t>
              </a:r>
            </a:p>
          </p:txBody>
        </p:sp>
      </p:grpSp>
      <p:grpSp>
        <p:nvGrpSpPr>
          <p:cNvPr id="14" name="Group 13">
            <a:extLst>
              <a:ext uri="{FF2B5EF4-FFF2-40B4-BE49-F238E27FC236}">
                <a16:creationId xmlns:a16="http://schemas.microsoft.com/office/drawing/2014/main" id="{2ABB9396-5FF0-4D00-954E-02B8CF25FC2E}"/>
              </a:ext>
            </a:extLst>
          </p:cNvPr>
          <p:cNvGrpSpPr/>
          <p:nvPr/>
        </p:nvGrpSpPr>
        <p:grpSpPr>
          <a:xfrm>
            <a:off x="5164934" y="2326540"/>
            <a:ext cx="1770242" cy="4531460"/>
            <a:chOff x="977462" y="1414392"/>
            <a:chExt cx="1770242" cy="4531460"/>
          </a:xfrm>
          <a:solidFill>
            <a:schemeClr val="accent1">
              <a:lumMod val="40000"/>
              <a:lumOff val="60000"/>
            </a:schemeClr>
          </a:solidFill>
        </p:grpSpPr>
        <p:sp>
          <p:nvSpPr>
            <p:cNvPr id="15" name="Rectangle 14">
              <a:extLst>
                <a:ext uri="{FF2B5EF4-FFF2-40B4-BE49-F238E27FC236}">
                  <a16:creationId xmlns:a16="http://schemas.microsoft.com/office/drawing/2014/main" id="{7AE9E0EA-4EE4-4DCB-B418-865944CA6FED}"/>
                </a:ext>
              </a:extLst>
            </p:cNvPr>
            <p:cNvSpPr/>
            <p:nvPr/>
          </p:nvSpPr>
          <p:spPr bwMode="auto">
            <a:xfrm>
              <a:off x="977462" y="1414392"/>
              <a:ext cx="1770242" cy="45314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1A5B7259-77E4-4874-AF11-BE7E880313AC}"/>
                </a:ext>
              </a:extLst>
            </p:cNvPr>
            <p:cNvSpPr txBox="1"/>
            <p:nvPr/>
          </p:nvSpPr>
          <p:spPr>
            <a:xfrm>
              <a:off x="1094577" y="1490968"/>
              <a:ext cx="1536012" cy="86177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a:solidFill>
                    <a:srgbClr val="000000"/>
                  </a:solidFill>
                  <a:latin typeface="Segoe UI"/>
                </a:rPr>
                <a:t>D</a:t>
              </a:r>
              <a:r>
                <a:rPr kumimoji="0" lang="en-US" sz="1400" b="1" i="0" u="none" strike="noStrike" kern="1200" cap="none" spc="0" normalizeH="0" baseline="0" noProof="0" err="1">
                  <a:ln>
                    <a:noFill/>
                  </a:ln>
                  <a:solidFill>
                    <a:srgbClr val="000000"/>
                  </a:solidFill>
                  <a:effectLst/>
                  <a:uLnTx/>
                  <a:uFillTx/>
                  <a:latin typeface="Segoe UI"/>
                  <a:ea typeface="+mn-ea"/>
                  <a:cs typeface="+mn-cs"/>
                </a:rPr>
                <a:t>ata</a:t>
              </a:r>
              <a:r>
                <a:rPr kumimoji="0" lang="en-US" sz="1400" b="1" i="0" u="none" strike="noStrike" kern="1200" cap="none" spc="0" normalizeH="0" baseline="0" noProof="0">
                  <a:ln>
                    <a:noFill/>
                  </a:ln>
                  <a:solidFill>
                    <a:srgbClr val="000000"/>
                  </a:solidFill>
                  <a:effectLst/>
                  <a:uLnTx/>
                  <a:uFillTx/>
                  <a:latin typeface="Segoe UI"/>
                  <a:ea typeface="+mn-ea"/>
                  <a:cs typeface="+mn-cs"/>
                </a:rPr>
                <a:t> ingestion</a:t>
              </a:r>
              <a:r>
                <a:rPr kumimoji="0" lang="en-US" sz="1400" b="0" i="0" u="none" strike="noStrike" kern="1200" cap="none" spc="0" normalizeH="0" baseline="0" noProof="0">
                  <a:ln>
                    <a:noFill/>
                  </a:ln>
                  <a:solidFill>
                    <a:srgbClr val="000000"/>
                  </a:solidFill>
                  <a:effectLst/>
                  <a:uLnTx/>
                  <a:uFillTx/>
                  <a:latin typeface="Segoe UI"/>
                  <a:ea typeface="+mn-ea"/>
                  <a:cs typeface="+mn-cs"/>
                </a:rPr>
                <a:t> process and the different methods to import data</a:t>
              </a:r>
            </a:p>
          </p:txBody>
        </p:sp>
      </p:grpSp>
      <p:grpSp>
        <p:nvGrpSpPr>
          <p:cNvPr id="17" name="Group 16">
            <a:extLst>
              <a:ext uri="{FF2B5EF4-FFF2-40B4-BE49-F238E27FC236}">
                <a16:creationId xmlns:a16="http://schemas.microsoft.com/office/drawing/2014/main" id="{9B610778-769D-48E5-A72A-AD8F11CE3AEF}"/>
              </a:ext>
            </a:extLst>
          </p:cNvPr>
          <p:cNvGrpSpPr/>
          <p:nvPr/>
        </p:nvGrpSpPr>
        <p:grpSpPr>
          <a:xfrm>
            <a:off x="6894486" y="2351952"/>
            <a:ext cx="1770242" cy="4514519"/>
            <a:chOff x="952875" y="1456745"/>
            <a:chExt cx="1770242" cy="4514519"/>
          </a:xfrm>
          <a:solidFill>
            <a:schemeClr val="accent1">
              <a:lumMod val="20000"/>
              <a:lumOff val="80000"/>
            </a:schemeClr>
          </a:solidFill>
        </p:grpSpPr>
        <p:sp>
          <p:nvSpPr>
            <p:cNvPr id="18" name="Rectangle 17">
              <a:extLst>
                <a:ext uri="{FF2B5EF4-FFF2-40B4-BE49-F238E27FC236}">
                  <a16:creationId xmlns:a16="http://schemas.microsoft.com/office/drawing/2014/main" id="{AEDFD2C9-74E8-4AF6-BF60-49D395099878}"/>
                </a:ext>
              </a:extLst>
            </p:cNvPr>
            <p:cNvSpPr/>
            <p:nvPr/>
          </p:nvSpPr>
          <p:spPr bwMode="auto">
            <a:xfrm>
              <a:off x="952875" y="1456745"/>
              <a:ext cx="1770242" cy="45145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D08D2DF5-4931-4C2E-921A-D6B1C76AC0EE}"/>
                </a:ext>
              </a:extLst>
            </p:cNvPr>
            <p:cNvSpPr txBox="1"/>
            <p:nvPr/>
          </p:nvSpPr>
          <p:spPr>
            <a:xfrm>
              <a:off x="1094577" y="1490968"/>
              <a:ext cx="1536012" cy="1292662"/>
            </a:xfrm>
            <a:prstGeom prst="rect">
              <a:avLst/>
            </a:prstGeom>
            <a:grp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a:solidFill>
                    <a:srgbClr val="000000"/>
                  </a:solidFill>
                  <a:latin typeface="Segoe UI"/>
                </a:rPr>
                <a:t>C</a:t>
              </a:r>
              <a:r>
                <a:rPr kumimoji="0" lang="en-US" sz="1400" b="1" i="0" u="none" strike="noStrike" kern="1200" cap="none" spc="0" normalizeH="0" baseline="0" noProof="0" err="1">
                  <a:ln>
                    <a:noFill/>
                  </a:ln>
                  <a:solidFill>
                    <a:srgbClr val="000000"/>
                  </a:solidFill>
                  <a:effectLst/>
                  <a:uLnTx/>
                  <a:uFillTx/>
                  <a:latin typeface="Segoe UI"/>
                  <a:ea typeface="+mn-ea"/>
                  <a:cs typeface="+mn-cs"/>
                </a:rPr>
                <a:t>alculations</a:t>
              </a:r>
              <a:r>
                <a:rPr kumimoji="0" lang="en-US" sz="1400" b="1" i="0" u="none" strike="noStrike" kern="1200" cap="none" spc="0" normalizeH="0" baseline="0" noProof="0">
                  <a:ln>
                    <a:noFill/>
                  </a:ln>
                  <a:solidFill>
                    <a:srgbClr val="000000"/>
                  </a:solidFill>
                  <a:effectLst/>
                  <a:uLnTx/>
                  <a:uFillTx/>
                  <a:latin typeface="Segoe UI"/>
                  <a:ea typeface="+mn-ea"/>
                  <a:cs typeface="+mn-cs"/>
                </a:rPr>
                <a:t> engine </a:t>
              </a:r>
              <a:r>
                <a:rPr kumimoji="0" lang="en-US" sz="1400" b="0" i="0" u="none" strike="noStrike" kern="1200" cap="none" spc="0" normalizeH="0" baseline="0" noProof="0">
                  <a:ln>
                    <a:noFill/>
                  </a:ln>
                  <a:solidFill>
                    <a:srgbClr val="000000"/>
                  </a:solidFill>
                  <a:effectLst/>
                  <a:uLnTx/>
                  <a:uFillTx/>
                  <a:latin typeface="Segoe UI"/>
                  <a:ea typeface="+mn-ea"/>
                  <a:cs typeface="+mn-cs"/>
                </a:rPr>
                <a:t>and the flexibility to set dynamic calculations that can scale</a:t>
              </a:r>
            </a:p>
          </p:txBody>
        </p:sp>
      </p:grpSp>
      <p:grpSp>
        <p:nvGrpSpPr>
          <p:cNvPr id="20" name="Group 19">
            <a:extLst>
              <a:ext uri="{FF2B5EF4-FFF2-40B4-BE49-F238E27FC236}">
                <a16:creationId xmlns:a16="http://schemas.microsoft.com/office/drawing/2014/main" id="{134093B0-F308-4908-B89E-A67220E995CD}"/>
              </a:ext>
            </a:extLst>
          </p:cNvPr>
          <p:cNvGrpSpPr/>
          <p:nvPr/>
        </p:nvGrpSpPr>
        <p:grpSpPr>
          <a:xfrm>
            <a:off x="8624038" y="2343480"/>
            <a:ext cx="1770242" cy="4514520"/>
            <a:chOff x="977462" y="1431332"/>
            <a:chExt cx="1770242" cy="4514520"/>
          </a:xfrm>
          <a:solidFill>
            <a:schemeClr val="bg1"/>
          </a:solidFill>
        </p:grpSpPr>
        <p:sp>
          <p:nvSpPr>
            <p:cNvPr id="21" name="Rectangle 20">
              <a:extLst>
                <a:ext uri="{FF2B5EF4-FFF2-40B4-BE49-F238E27FC236}">
                  <a16:creationId xmlns:a16="http://schemas.microsoft.com/office/drawing/2014/main" id="{D128A896-32A1-481B-9D6F-FACFEC2192BB}"/>
                </a:ext>
              </a:extLst>
            </p:cNvPr>
            <p:cNvSpPr/>
            <p:nvPr/>
          </p:nvSpPr>
          <p:spPr bwMode="auto">
            <a:xfrm>
              <a:off x="977462" y="1431332"/>
              <a:ext cx="1770242" cy="45145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529EC159-A72C-476F-A399-E8F7033536A7}"/>
                </a:ext>
              </a:extLst>
            </p:cNvPr>
            <p:cNvSpPr txBox="1"/>
            <p:nvPr/>
          </p:nvSpPr>
          <p:spPr>
            <a:xfrm>
              <a:off x="1094577" y="1490968"/>
              <a:ext cx="1536012" cy="1723549"/>
            </a:xfrm>
            <a:prstGeom prst="rect">
              <a:avLst/>
            </a:prstGeom>
            <a:grp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Analytics and reports, </a:t>
              </a:r>
              <a:r>
                <a:rPr kumimoji="0" lang="en-US" sz="1400" i="0" u="none" strike="noStrike" kern="1200" cap="none" spc="0" normalizeH="0" baseline="0" noProof="0">
                  <a:ln>
                    <a:noFill/>
                  </a:ln>
                  <a:solidFill>
                    <a:srgbClr val="000000"/>
                  </a:solidFill>
                  <a:effectLst/>
                  <a:uLnTx/>
                  <a:uFillTx/>
                  <a:latin typeface="Segoe UI"/>
                  <a:ea typeface="+mn-ea"/>
                  <a:cs typeface="+mn-cs"/>
                </a:rPr>
                <a:t>scorecards and goals, and setting </a:t>
              </a:r>
              <a:r>
                <a:rPr kumimoji="0" lang="en-US" sz="1400" b="0" i="0" u="none" strike="noStrike" kern="1200" cap="none" spc="0" normalizeH="0" baseline="0" noProof="0">
                  <a:ln>
                    <a:noFill/>
                  </a:ln>
                  <a:solidFill>
                    <a:srgbClr val="000000"/>
                  </a:solidFill>
                  <a:effectLst/>
                  <a:uLnTx/>
                  <a:uFillTx/>
                  <a:latin typeface="Segoe UI"/>
                  <a:ea typeface="+mn-ea"/>
                  <a:cs typeface="+mn-cs"/>
                </a:rPr>
                <a:t>the foundation for the future with ML/AI- infused analytics</a:t>
              </a:r>
            </a:p>
          </p:txBody>
        </p:sp>
      </p:grpSp>
      <p:grpSp>
        <p:nvGrpSpPr>
          <p:cNvPr id="23" name="Group 22">
            <a:extLst>
              <a:ext uri="{FF2B5EF4-FFF2-40B4-BE49-F238E27FC236}">
                <a16:creationId xmlns:a16="http://schemas.microsoft.com/office/drawing/2014/main" id="{B7E049CC-1B69-42B0-A076-F47E0588DCD3}"/>
              </a:ext>
            </a:extLst>
          </p:cNvPr>
          <p:cNvGrpSpPr/>
          <p:nvPr/>
        </p:nvGrpSpPr>
        <p:grpSpPr>
          <a:xfrm>
            <a:off x="10394280" y="2335009"/>
            <a:ext cx="1770243" cy="4514521"/>
            <a:chOff x="977462" y="1456743"/>
            <a:chExt cx="1770242" cy="4514521"/>
          </a:xfrm>
          <a:solidFill>
            <a:schemeClr val="bg1"/>
          </a:solidFill>
        </p:grpSpPr>
        <p:sp>
          <p:nvSpPr>
            <p:cNvPr id="24" name="Rectangle 23">
              <a:extLst>
                <a:ext uri="{FF2B5EF4-FFF2-40B4-BE49-F238E27FC236}">
                  <a16:creationId xmlns:a16="http://schemas.microsoft.com/office/drawing/2014/main" id="{70FB10F8-2E7C-4772-B688-86DB6EE1F1C7}"/>
                </a:ext>
              </a:extLst>
            </p:cNvPr>
            <p:cNvSpPr/>
            <p:nvPr/>
          </p:nvSpPr>
          <p:spPr bwMode="auto">
            <a:xfrm>
              <a:off x="977462" y="1456743"/>
              <a:ext cx="1770242" cy="45145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1DFF7065-7B13-48BD-80FE-E30A89798B68}"/>
                </a:ext>
              </a:extLst>
            </p:cNvPr>
            <p:cNvSpPr txBox="1"/>
            <p:nvPr/>
          </p:nvSpPr>
          <p:spPr>
            <a:xfrm>
              <a:off x="1094577" y="1505432"/>
              <a:ext cx="1536012"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Recommendations for </a:t>
              </a:r>
              <a:r>
                <a:rPr kumimoji="0" lang="en-US" sz="1400" b="1" i="0" u="none" strike="noStrike" kern="1200" cap="none" spc="0" normalizeH="0" baseline="0" noProof="0">
                  <a:ln>
                    <a:noFill/>
                  </a:ln>
                  <a:solidFill>
                    <a:srgbClr val="000000"/>
                  </a:solidFill>
                  <a:effectLst/>
                  <a:uLnTx/>
                  <a:uFillTx/>
                  <a:latin typeface="Segoe UI"/>
                  <a:ea typeface="+mn-ea"/>
                  <a:cs typeface="+mn-cs"/>
                </a:rPr>
                <a:t>implementing</a:t>
              </a:r>
              <a:r>
                <a:rPr kumimoji="0" lang="en-US" sz="1400" b="0" i="0" u="none" strike="noStrike" kern="1200" cap="none" spc="0" normalizeH="0" baseline="0" noProof="0">
                  <a:ln>
                    <a:noFill/>
                  </a:ln>
                  <a:solidFill>
                    <a:srgbClr val="000000"/>
                  </a:solidFill>
                  <a:effectLst/>
                  <a:uLnTx/>
                  <a:uFillTx/>
                  <a:latin typeface="Segoe UI"/>
                  <a:ea typeface="+mn-ea"/>
                  <a:cs typeface="+mn-cs"/>
                </a:rPr>
                <a:t> the solution to bring value fast and improve earlier</a:t>
              </a:r>
            </a:p>
          </p:txBody>
        </p:sp>
      </p:grpSp>
      <p:pic>
        <p:nvPicPr>
          <p:cNvPr id="29" name="Graphic 28">
            <a:extLst>
              <a:ext uri="{FF2B5EF4-FFF2-40B4-BE49-F238E27FC236}">
                <a16:creationId xmlns:a16="http://schemas.microsoft.com/office/drawing/2014/main" id="{13D21908-3135-4C51-B647-7E98D30E02A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41510" y="5893821"/>
            <a:ext cx="766447" cy="766447"/>
          </a:xfrm>
          <a:prstGeom prst="rect">
            <a:avLst/>
          </a:prstGeom>
        </p:spPr>
      </p:pic>
      <p:pic>
        <p:nvPicPr>
          <p:cNvPr id="31" name="Graphic 30">
            <a:extLst>
              <a:ext uri="{FF2B5EF4-FFF2-40B4-BE49-F238E27FC236}">
                <a16:creationId xmlns:a16="http://schemas.microsoft.com/office/drawing/2014/main" id="{43926255-67FD-4E9B-957C-A8A0D0B6B4B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815025" y="5857094"/>
            <a:ext cx="839900" cy="839900"/>
          </a:xfrm>
          <a:prstGeom prst="rect">
            <a:avLst/>
          </a:prstGeom>
        </p:spPr>
      </p:pic>
      <p:pic>
        <p:nvPicPr>
          <p:cNvPr id="33" name="Graphic 32">
            <a:extLst>
              <a:ext uri="{FF2B5EF4-FFF2-40B4-BE49-F238E27FC236}">
                <a16:creationId xmlns:a16="http://schemas.microsoft.com/office/drawing/2014/main" id="{74F1CFCC-56B8-4123-B49F-DAC36658776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561993" y="5856420"/>
            <a:ext cx="841248" cy="841248"/>
          </a:xfrm>
          <a:prstGeom prst="rect">
            <a:avLst/>
          </a:prstGeom>
        </p:spPr>
      </p:pic>
      <p:pic>
        <p:nvPicPr>
          <p:cNvPr id="35" name="Graphic 34">
            <a:extLst>
              <a:ext uri="{FF2B5EF4-FFF2-40B4-BE49-F238E27FC236}">
                <a16:creationId xmlns:a16="http://schemas.microsoft.com/office/drawing/2014/main" id="{941EBF66-7A65-459A-8E96-FCF58BF9B185}"/>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7310309" y="5856420"/>
            <a:ext cx="841248" cy="841248"/>
          </a:xfrm>
          <a:prstGeom prst="rect">
            <a:avLst/>
          </a:prstGeom>
        </p:spPr>
      </p:pic>
      <p:pic>
        <p:nvPicPr>
          <p:cNvPr id="37" name="Graphic 36">
            <a:extLst>
              <a:ext uri="{FF2B5EF4-FFF2-40B4-BE49-F238E27FC236}">
                <a16:creationId xmlns:a16="http://schemas.microsoft.com/office/drawing/2014/main" id="{52A62766-3B77-4D63-ADF4-6C2010A533CC}"/>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9058625" y="5856420"/>
            <a:ext cx="841248" cy="841248"/>
          </a:xfrm>
          <a:prstGeom prst="rect">
            <a:avLst/>
          </a:prstGeom>
        </p:spPr>
      </p:pic>
      <p:grpSp>
        <p:nvGrpSpPr>
          <p:cNvPr id="42" name="Group 41">
            <a:extLst>
              <a:ext uri="{FF2B5EF4-FFF2-40B4-BE49-F238E27FC236}">
                <a16:creationId xmlns:a16="http://schemas.microsoft.com/office/drawing/2014/main" id="{DA09C85F-D6EF-42CC-85B9-443F586E3AC1}"/>
              </a:ext>
            </a:extLst>
          </p:cNvPr>
          <p:cNvGrpSpPr/>
          <p:nvPr/>
        </p:nvGrpSpPr>
        <p:grpSpPr>
          <a:xfrm>
            <a:off x="10806941" y="6058911"/>
            <a:ext cx="1005840" cy="436267"/>
            <a:chOff x="1245692" y="4165862"/>
            <a:chExt cx="3738235" cy="1293101"/>
          </a:xfrm>
          <a:solidFill>
            <a:schemeClr val="bg1">
              <a:lumMod val="75000"/>
            </a:schemeClr>
          </a:solidFill>
        </p:grpSpPr>
        <p:sp>
          <p:nvSpPr>
            <p:cNvPr id="39" name="Arrow: U-Turn Milestone 1" title="Timeline Arrow">
              <a:extLst>
                <a:ext uri="{FF2B5EF4-FFF2-40B4-BE49-F238E27FC236}">
                  <a16:creationId xmlns:a16="http://schemas.microsoft.com/office/drawing/2014/main" id="{56C29DB6-F648-438D-B622-8AD3566B21E6}"/>
                </a:ext>
              </a:extLst>
            </p:cNvPr>
            <p:cNvSpPr/>
            <p:nvPr/>
          </p:nvSpPr>
          <p:spPr>
            <a:xfrm>
              <a:off x="1245692" y="4165862"/>
              <a:ext cx="2068014" cy="650967"/>
            </a:xfrm>
            <a:prstGeom prst="uturnArrow">
              <a:avLst>
                <a:gd name="adj1" fmla="val 37244"/>
                <a:gd name="adj2" fmla="val 18622"/>
                <a:gd name="adj3" fmla="val 20252"/>
                <a:gd name="adj4" fmla="val 52602"/>
                <a:gd name="adj5" fmla="val 968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ZA"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 name="Arrow: U-Turn Milestone 2" title="Timeline Arrow">
              <a:extLst>
                <a:ext uri="{FF2B5EF4-FFF2-40B4-BE49-F238E27FC236}">
                  <a16:creationId xmlns:a16="http://schemas.microsoft.com/office/drawing/2014/main" id="{7D7AD6CF-60C2-4A78-B23B-5B5E2639270D}"/>
                </a:ext>
              </a:extLst>
            </p:cNvPr>
            <p:cNvSpPr/>
            <p:nvPr/>
          </p:nvSpPr>
          <p:spPr>
            <a:xfrm flipV="1">
              <a:off x="3447412" y="4807996"/>
              <a:ext cx="1536515" cy="650967"/>
            </a:xfrm>
            <a:prstGeom prst="uturnArrow">
              <a:avLst>
                <a:gd name="adj1" fmla="val 37244"/>
                <a:gd name="adj2" fmla="val 18622"/>
                <a:gd name="adj3" fmla="val 20252"/>
                <a:gd name="adj4" fmla="val 52602"/>
                <a:gd name="adj5" fmla="val 968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ZA"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3805553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29368428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6219548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7">
            <a:extLst>
              <a:ext uri="{FF2B5EF4-FFF2-40B4-BE49-F238E27FC236}">
                <a16:creationId xmlns:a16="http://schemas.microsoft.com/office/drawing/2014/main" id="{A41A8983-F4DD-4674-86AF-C0B7C498DCE7}"/>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0" y="-9525"/>
            <a:ext cx="12192000" cy="4572000"/>
          </a:xfrm>
        </p:spPr>
      </p:pic>
      <p:sp>
        <p:nvSpPr>
          <p:cNvPr id="18" name="Rectangle 17">
            <a:extLst>
              <a:ext uri="{FF2B5EF4-FFF2-40B4-BE49-F238E27FC236}">
                <a16:creationId xmlns:a16="http://schemas.microsoft.com/office/drawing/2014/main" id="{17A612A6-D6E4-4B0D-ADFE-F96CDA3F64F9}"/>
              </a:ext>
              <a:ext uri="{C183D7F6-B498-43B3-948B-1728B52AA6E4}">
                <adec:decorative xmlns:adec="http://schemas.microsoft.com/office/drawing/2017/decorative" val="1"/>
              </a:ext>
            </a:extLst>
          </p:cNvPr>
          <p:cNvSpPr/>
          <p:nvPr/>
        </p:nvSpPr>
        <p:spPr bwMode="auto">
          <a:xfrm rot="10800000">
            <a:off x="-4" y="1944981"/>
            <a:ext cx="12192000" cy="2636866"/>
          </a:xfrm>
          <a:prstGeom prst="rect">
            <a:avLst/>
          </a:prstGeom>
          <a:gradFill>
            <a:gsLst>
              <a:gs pos="0">
                <a:srgbClr val="000000">
                  <a:alpha val="60000"/>
                </a:srgbClr>
              </a:gs>
              <a:gs pos="100000">
                <a:srgbClr val="000000">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0FE9AAE-0E03-4886-B962-CED12809F99F}"/>
              </a:ext>
            </a:extLst>
          </p:cNvPr>
          <p:cNvSpPr>
            <a:spLocks noGrp="1"/>
          </p:cNvSpPr>
          <p:nvPr>
            <p:ph type="title" idx="4294967295"/>
          </p:nvPr>
        </p:nvSpPr>
        <p:spPr bwMode="auto">
          <a:xfrm>
            <a:off x="0" y="3936999"/>
            <a:ext cx="12192000" cy="632573"/>
          </a:xfrm>
          <a:prstGeom prst="rect">
            <a:avLst/>
          </a:prstGeom>
          <a:solidFill>
            <a:schemeClr val="tx2"/>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w="3175">
                  <a:noFill/>
                </a:ln>
                <a:solidFill>
                  <a:schemeClr val="bg1"/>
                </a:solidFill>
                <a:effectLst/>
                <a:uLnTx/>
                <a:uFillTx/>
                <a:latin typeface="+mj-lt"/>
                <a:ea typeface="+mn-ea"/>
                <a:cs typeface="Segoe UI Semibold" panose="020B0702040204020203" pitchFamily="34" charset="0"/>
              </a:rPr>
              <a:t>Record data</a:t>
            </a:r>
          </a:p>
        </p:txBody>
      </p:sp>
      <p:sp>
        <p:nvSpPr>
          <p:cNvPr id="22" name="arrow_11" title="Icon of a circle made of two curved arrows">
            <a:extLst>
              <a:ext uri="{FF2B5EF4-FFF2-40B4-BE49-F238E27FC236}">
                <a16:creationId xmlns:a16="http://schemas.microsoft.com/office/drawing/2014/main" id="{13E5DDEC-0EB3-4217-AAFB-37E3A362A02D}"/>
              </a:ext>
            </a:extLst>
          </p:cNvPr>
          <p:cNvSpPr>
            <a:spLocks noChangeAspect="1" noEditPoints="1"/>
          </p:cNvSpPr>
          <p:nvPr/>
        </p:nvSpPr>
        <p:spPr bwMode="auto">
          <a:xfrm>
            <a:off x="1352242" y="4970411"/>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56B60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 name="TextBox 3">
            <a:extLst>
              <a:ext uri="{FF2B5EF4-FFF2-40B4-BE49-F238E27FC236}">
                <a16:creationId xmlns:a16="http://schemas.microsoft.com/office/drawing/2014/main" id="{2B35B280-02B0-48B8-9BAC-76968D5B005B}"/>
              </a:ext>
            </a:extLst>
          </p:cNvPr>
          <p:cNvSpPr txBox="1"/>
          <p:nvPr/>
        </p:nvSpPr>
        <p:spPr>
          <a:xfrm>
            <a:off x="698264" y="5551734"/>
            <a:ext cx="1658083" cy="621370"/>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Automate data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collection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BackToWindow_E73F" title="Icon of two arrows pointing towards eachother">
            <a:extLst>
              <a:ext uri="{FF2B5EF4-FFF2-40B4-BE49-F238E27FC236}">
                <a16:creationId xmlns:a16="http://schemas.microsoft.com/office/drawing/2014/main" id="{1938B282-17F2-43D4-8C9A-F85F3AAA5DF4}"/>
              </a:ext>
            </a:extLst>
          </p:cNvPr>
          <p:cNvSpPr>
            <a:spLocks noChangeAspect="1" noEditPoints="1"/>
          </p:cNvSpPr>
          <p:nvPr/>
        </p:nvSpPr>
        <p:spPr bwMode="auto">
          <a:xfrm>
            <a:off x="4311355" y="4970411"/>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5875" cap="sq">
            <a:solidFill>
              <a:srgbClr val="56B60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778A54C6-9F25-4720-AF9C-14D9448AA76A}"/>
              </a:ext>
            </a:extLst>
          </p:cNvPr>
          <p:cNvSpPr txBox="1"/>
          <p:nvPr/>
        </p:nvSpPr>
        <p:spPr>
          <a:xfrm>
            <a:off x="2570846" y="5551734"/>
            <a:ext cx="3854505" cy="621371"/>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Break down data silos with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Microsoft Cloud for Sustainability data model</a:t>
            </a:r>
          </a:p>
        </p:txBody>
      </p:sp>
      <p:sp>
        <p:nvSpPr>
          <p:cNvPr id="26" name="calculator" title="Icon of a calculator">
            <a:extLst>
              <a:ext uri="{FF2B5EF4-FFF2-40B4-BE49-F238E27FC236}">
                <a16:creationId xmlns:a16="http://schemas.microsoft.com/office/drawing/2014/main" id="{D17FAC2D-06C4-4499-826C-E5BA218E10DE}"/>
              </a:ext>
            </a:extLst>
          </p:cNvPr>
          <p:cNvSpPr>
            <a:spLocks noChangeAspect="1" noEditPoints="1"/>
          </p:cNvSpPr>
          <p:nvPr/>
        </p:nvSpPr>
        <p:spPr bwMode="auto">
          <a:xfrm>
            <a:off x="7727690" y="4970411"/>
            <a:ext cx="249549" cy="365760"/>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5F21270B-A84B-4266-B7A8-53203BAEC796}"/>
              </a:ext>
            </a:extLst>
          </p:cNvPr>
          <p:cNvSpPr txBox="1"/>
          <p:nvPr/>
        </p:nvSpPr>
        <p:spPr>
          <a:xfrm>
            <a:off x="6819325" y="5551734"/>
            <a:ext cx="2066281" cy="62810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Calculate emissions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across scopes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Share_E72D" title="Icon of a square with an arrow pointing out of it">
            <a:extLst>
              <a:ext uri="{FF2B5EF4-FFF2-40B4-BE49-F238E27FC236}">
                <a16:creationId xmlns:a16="http://schemas.microsoft.com/office/drawing/2014/main" id="{C8105752-0220-4537-AFF6-B03E4261462C}"/>
              </a:ext>
            </a:extLst>
          </p:cNvPr>
          <p:cNvSpPr>
            <a:spLocks noChangeAspect="1" noEditPoints="1"/>
          </p:cNvSpPr>
          <p:nvPr/>
        </p:nvSpPr>
        <p:spPr bwMode="auto">
          <a:xfrm>
            <a:off x="10239815" y="4988994"/>
            <a:ext cx="424878" cy="365760"/>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rgbClr val="56B60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7B7C1FF4-67A9-423E-823A-384298B12321}"/>
              </a:ext>
            </a:extLst>
          </p:cNvPr>
          <p:cNvSpPr txBox="1"/>
          <p:nvPr/>
        </p:nvSpPr>
        <p:spPr>
          <a:xfrm>
            <a:off x="9600875" y="5551734"/>
            <a:ext cx="1702758" cy="62810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Generate more accurate results</a:t>
            </a:r>
          </a:p>
        </p:txBody>
      </p:sp>
    </p:spTree>
    <p:extLst>
      <p:ext uri="{BB962C8B-B14F-4D97-AF65-F5344CB8AC3E}">
        <p14:creationId xmlns:p14="http://schemas.microsoft.com/office/powerpoint/2010/main" val="592589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0"/>
                                  </p:stCondLst>
                                  <p:childTnLst>
                                    <p:animMotion origin="layout" path="M -4.16667E-7 1.11111E-6 L -4.16667E-7 0.01898 " pathEditMode="relative" rAng="0" ptsTypes="AA">
                                      <p:cBhvr>
                                        <p:cTn id="9" dur="700" spd="-100000" fill="hold"/>
                                        <p:tgtEl>
                                          <p:spTgt spid="22"/>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4.16667E-7 -1.11111E-6 L -4.16667E-7 0.01898 " pathEditMode="relative" rAng="0" ptsTypes="AA">
                                      <p:cBhvr>
                                        <p:cTn id="14" dur="700" spd="-100000" fill="hold"/>
                                        <p:tgtEl>
                                          <p:spTgt spid="4"/>
                                        </p:tgtEl>
                                        <p:attrNameLst>
                                          <p:attrName>ppt_x</p:attrName>
                                          <p:attrName>ppt_y</p:attrName>
                                        </p:attrNameLst>
                                      </p:cBhvr>
                                      <p:rCtr x="0" y="949"/>
                                    </p:animMotion>
                                  </p:childTnLst>
                                </p:cTn>
                              </p:par>
                              <p:par>
                                <p:cTn id="15" presetID="10" presetClass="entr" presetSubtype="0"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grpId="1" nodeType="withEffect">
                                  <p:stCondLst>
                                    <p:cond delay="250"/>
                                  </p:stCondLst>
                                  <p:childTnLst>
                                    <p:animMotion origin="layout" path="M 2.08333E-7 1.11111E-6 L 2.08333E-7 0.01898 " pathEditMode="relative" rAng="0" ptsTypes="AA">
                                      <p:cBhvr>
                                        <p:cTn id="19" dur="700" spd="-100000" fill="hold"/>
                                        <p:tgtEl>
                                          <p:spTgt spid="23"/>
                                        </p:tgtEl>
                                        <p:attrNameLst>
                                          <p:attrName>ppt_x</p:attrName>
                                          <p:attrName>ppt_y</p:attrName>
                                        </p:attrNameLst>
                                      </p:cBhvr>
                                      <p:rCtr x="0" y="949"/>
                                    </p:animMotion>
                                  </p:childTnLst>
                                </p:cTn>
                              </p:par>
                              <p:par>
                                <p:cTn id="20" presetID="10" presetClass="entr" presetSubtype="0" fill="hold" grpId="0" nodeType="with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250"/>
                                  </p:stCondLst>
                                  <p:childTnLst>
                                    <p:animMotion origin="layout" path="M -2.08333E-7 -1.11111E-6 L -2.08333E-7 0.01898 " pathEditMode="relative" rAng="0" ptsTypes="AA">
                                      <p:cBhvr>
                                        <p:cTn id="24" dur="700" spd="-100000" fill="hold"/>
                                        <p:tgtEl>
                                          <p:spTgt spid="11"/>
                                        </p:tgtEl>
                                        <p:attrNameLst>
                                          <p:attrName>ppt_x</p:attrName>
                                          <p:attrName>ppt_y</p:attrName>
                                        </p:attrNameLst>
                                      </p:cBhvr>
                                      <p:rCtr x="0" y="949"/>
                                    </p:animMotion>
                                  </p:childTnLst>
                                </p:cTn>
                              </p:par>
                              <p:par>
                                <p:cTn id="25" presetID="10" presetClass="entr" presetSubtype="0" fill="hold" grpId="0" nodeType="withEffect">
                                  <p:stCondLst>
                                    <p:cond delay="5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decel="100000" fill="hold" grpId="1" nodeType="withEffect">
                                  <p:stCondLst>
                                    <p:cond delay="500"/>
                                  </p:stCondLst>
                                  <p:childTnLst>
                                    <p:animMotion origin="layout" path="M -4.16667E-7 1.11111E-6 L -4.16667E-7 0.01898 " pathEditMode="relative" rAng="0" ptsTypes="AA">
                                      <p:cBhvr>
                                        <p:cTn id="29" dur="700" spd="-100000" fill="hold"/>
                                        <p:tgtEl>
                                          <p:spTgt spid="26"/>
                                        </p:tgtEl>
                                        <p:attrNameLst>
                                          <p:attrName>ppt_x</p:attrName>
                                          <p:attrName>ppt_y</p:attrName>
                                        </p:attrNameLst>
                                      </p:cBhvr>
                                      <p:rCtr x="0" y="949"/>
                                    </p:animMotion>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500"/>
                                  </p:stCondLst>
                                  <p:childTnLst>
                                    <p:animMotion origin="layout" path="M -4.16667E-7 -4.07407E-6 L -4.16667E-7 0.01899 " pathEditMode="relative" rAng="0" ptsTypes="AA">
                                      <p:cBhvr>
                                        <p:cTn id="34" dur="700" spd="-100000" fill="hold"/>
                                        <p:tgtEl>
                                          <p:spTgt spid="14"/>
                                        </p:tgtEl>
                                        <p:attrNameLst>
                                          <p:attrName>ppt_x</p:attrName>
                                          <p:attrName>ppt_y</p:attrName>
                                        </p:attrNameLst>
                                      </p:cBhvr>
                                      <p:rCtr x="0" y="949"/>
                                    </p:animMotion>
                                  </p:childTnLst>
                                </p:cTn>
                              </p:par>
                              <p:par>
                                <p:cTn id="35" presetID="10" presetClass="entr" presetSubtype="0" fill="hold" grpId="0" nodeType="withEffect">
                                  <p:stCondLst>
                                    <p:cond delay="75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42" presetClass="path" presetSubtype="0" decel="100000" fill="hold" grpId="1" nodeType="withEffect">
                                  <p:stCondLst>
                                    <p:cond delay="750"/>
                                  </p:stCondLst>
                                  <p:childTnLst>
                                    <p:animMotion origin="layout" path="M -1.66667E-6 3.33333E-6 L -1.66667E-6 0.01898 " pathEditMode="relative" rAng="0" ptsTypes="AA">
                                      <p:cBhvr>
                                        <p:cTn id="39" dur="700" spd="-100000" fill="hold"/>
                                        <p:tgtEl>
                                          <p:spTgt spid="25"/>
                                        </p:tgtEl>
                                        <p:attrNameLst>
                                          <p:attrName>ppt_x</p:attrName>
                                          <p:attrName>ppt_y</p:attrName>
                                        </p:attrNameLst>
                                      </p:cBhvr>
                                      <p:rCtr x="0" y="949"/>
                                    </p:animMotion>
                                  </p:childTnLst>
                                </p:cTn>
                              </p:par>
                              <p:par>
                                <p:cTn id="40" presetID="10" presetClass="entr" presetSubtype="0" fill="hold" grpId="0" nodeType="withEffect">
                                  <p:stCondLst>
                                    <p:cond delay="75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750"/>
                                  </p:stCondLst>
                                  <p:childTnLst>
                                    <p:animMotion origin="layout" path="M -1.66667E-6 -4.07407E-6 L -1.66667E-6 0.01899 " pathEditMode="relative" rAng="0" ptsTypes="AA">
                                      <p:cBhvr>
                                        <p:cTn id="44" dur="700" spd="-100000" fill="hold"/>
                                        <p:tgtEl>
                                          <p:spTgt spid="1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 grpId="0"/>
      <p:bldP spid="4" grpId="1"/>
      <p:bldP spid="23" grpId="0" animBg="1"/>
      <p:bldP spid="23" grpId="1" animBg="1"/>
      <p:bldP spid="11" grpId="0"/>
      <p:bldP spid="11" grpId="1"/>
      <p:bldP spid="26" grpId="0" animBg="1"/>
      <p:bldP spid="26" grpId="1" animBg="1"/>
      <p:bldP spid="14" grpId="0"/>
      <p:bldP spid="14" grpId="1"/>
      <p:bldP spid="25" grpId="0" animBg="1"/>
      <p:bldP spid="25" grpId="1" animBg="1"/>
      <p:bldP spid="13" grpId="0"/>
      <p:bldP spid="13"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D05722A6-54F7-439D-F080-6E8345E97F3B}"/>
              </a:ext>
            </a:extLst>
          </p:cNvPr>
          <p:cNvSpPr>
            <a:spLocks noGrp="1"/>
          </p:cNvSpPr>
          <p:nvPr>
            <p:ph type="title"/>
          </p:nvPr>
        </p:nvSpPr>
        <p:spPr>
          <a:xfrm>
            <a:off x="588263" y="3152001"/>
            <a:ext cx="4167887" cy="553998"/>
          </a:xfrm>
        </p:spPr>
        <p:txBody>
          <a:bodyPr/>
          <a:lstStyle/>
          <a:p>
            <a:r>
              <a:rPr lang="en-US" sz="2800"/>
              <a:t>Readiness bootcamp</a:t>
            </a:r>
          </a:p>
        </p:txBody>
      </p:sp>
      <p:sp>
        <p:nvSpPr>
          <p:cNvPr id="9" name="Text Placeholder 6">
            <a:extLst>
              <a:ext uri="{FF2B5EF4-FFF2-40B4-BE49-F238E27FC236}">
                <a16:creationId xmlns:a16="http://schemas.microsoft.com/office/drawing/2014/main" id="{AB772175-8C1F-6C65-281B-EC6F944B0A90}"/>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263509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3105771"/>
            <a:ext cx="4627931" cy="861774"/>
          </a:xfrm>
        </p:spPr>
        <p:txBody>
          <a:bodyPr/>
          <a:lstStyle/>
          <a:p>
            <a:r>
              <a:rPr lang="en-US" sz="2800">
                <a:solidFill>
                  <a:schemeClr val="bg1"/>
                </a:solidFill>
              </a:rPr>
              <a:t>Session 7: </a:t>
            </a:r>
            <a:br>
              <a:rPr lang="en-US" sz="2800">
                <a:solidFill>
                  <a:schemeClr val="bg1"/>
                </a:solidFill>
              </a:rPr>
            </a:br>
            <a:r>
              <a:rPr lang="en-US" sz="2800">
                <a:solidFill>
                  <a:schemeClr val="bg1"/>
                </a:solidFill>
              </a:rPr>
              <a:t>Telling the solution story</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967335"/>
            <a:ext cx="5674242" cy="923330"/>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How to tell our story</a:t>
            </a:r>
          </a:p>
          <a:p>
            <a:pPr marL="342900" indent="-342900">
              <a:spcBef>
                <a:spcPts val="1200"/>
              </a:spcBef>
              <a:spcAft>
                <a:spcPts val="1200"/>
              </a:spcAft>
              <a:buFont typeface="Arial" panose="020B0604020202020204" pitchFamily="34" charset="0"/>
              <a:buChar char="•"/>
            </a:pPr>
            <a:r>
              <a:rPr lang="en-US">
                <a:solidFill>
                  <a:schemeClr val="tx2"/>
                </a:solidFill>
              </a:rPr>
              <a:t>Telling our story</a:t>
            </a:r>
          </a:p>
        </p:txBody>
      </p:sp>
    </p:spTree>
    <p:extLst>
      <p:ext uri="{BB962C8B-B14F-4D97-AF65-F5344CB8AC3E}">
        <p14:creationId xmlns:p14="http://schemas.microsoft.com/office/powerpoint/2010/main" val="161001612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alpha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443120" y="371378"/>
            <a:ext cx="7902389" cy="430887"/>
          </a:xfrm>
        </p:spPr>
        <p:txBody>
          <a:bodyPr/>
          <a:lstStyle/>
          <a:p>
            <a:r>
              <a:rPr lang="en-US"/>
              <a:t>Our story is growing, quickly</a:t>
            </a:r>
          </a:p>
        </p:txBody>
      </p:sp>
      <p:cxnSp>
        <p:nvCxnSpPr>
          <p:cNvPr id="9" name="Straight Arrow Connector 8" descr="A line with an arrow tip on the right.">
            <a:extLst>
              <a:ext uri="{FF2B5EF4-FFF2-40B4-BE49-F238E27FC236}">
                <a16:creationId xmlns:a16="http://schemas.microsoft.com/office/drawing/2014/main" id="{9240FA7E-6913-4CAC-8F01-D3D17171F09C}"/>
              </a:ext>
            </a:extLst>
          </p:cNvPr>
          <p:cNvCxnSpPr>
            <a:cxnSpLocks/>
          </p:cNvCxnSpPr>
          <p:nvPr/>
        </p:nvCxnSpPr>
        <p:spPr>
          <a:xfrm>
            <a:off x="326776" y="1334172"/>
            <a:ext cx="11533786" cy="0"/>
          </a:xfrm>
          <a:prstGeom prst="straightConnector1">
            <a:avLst/>
          </a:prstGeom>
          <a:ln w="28575">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8AB4ABE4-58AC-4D37-AD7B-3032B63006D4}"/>
              </a:ext>
            </a:extLst>
          </p:cNvPr>
          <p:cNvSpPr txBox="1">
            <a:spLocks/>
          </p:cNvSpPr>
          <p:nvPr/>
        </p:nvSpPr>
        <p:spPr>
          <a:xfrm>
            <a:off x="326776" y="1073974"/>
            <a:ext cx="1571693" cy="492443"/>
          </a:xfrm>
          <a:prstGeom prst="rect">
            <a:avLst/>
          </a:prstGeom>
          <a:solidFill>
            <a:schemeClr val="bg1"/>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October 2021</a:t>
            </a:r>
            <a:b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Public Preview</a:t>
            </a:r>
          </a:p>
        </p:txBody>
      </p:sp>
      <p:sp>
        <p:nvSpPr>
          <p:cNvPr id="18" name="Text Placeholder 4">
            <a:extLst>
              <a:ext uri="{FF2B5EF4-FFF2-40B4-BE49-F238E27FC236}">
                <a16:creationId xmlns:a16="http://schemas.microsoft.com/office/drawing/2014/main" id="{257EA034-407F-4852-8EF7-66A4099EEFBC}"/>
              </a:ext>
            </a:extLst>
          </p:cNvPr>
          <p:cNvSpPr txBox="1">
            <a:spLocks/>
          </p:cNvSpPr>
          <p:nvPr/>
        </p:nvSpPr>
        <p:spPr>
          <a:xfrm>
            <a:off x="3519031" y="1090539"/>
            <a:ext cx="1617154" cy="492443"/>
          </a:xfrm>
          <a:prstGeom prst="rect">
            <a:avLst/>
          </a:prstGeom>
          <a:solidFill>
            <a:schemeClr val="bg1"/>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May/June 2022</a:t>
            </a:r>
            <a:br>
              <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General Availability (GA)*</a:t>
            </a:r>
            <a:endPar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endParaRPr>
          </a:p>
        </p:txBody>
      </p:sp>
      <p:sp>
        <p:nvSpPr>
          <p:cNvPr id="31" name="Text Placeholder 4">
            <a:extLst>
              <a:ext uri="{FF2B5EF4-FFF2-40B4-BE49-F238E27FC236}">
                <a16:creationId xmlns:a16="http://schemas.microsoft.com/office/drawing/2014/main" id="{3E8C5490-2A74-94E1-4F28-4B8023C0EF49}"/>
              </a:ext>
            </a:extLst>
          </p:cNvPr>
          <p:cNvSpPr txBox="1">
            <a:spLocks/>
          </p:cNvSpPr>
          <p:nvPr/>
        </p:nvSpPr>
        <p:spPr>
          <a:xfrm>
            <a:off x="9745362" y="1090539"/>
            <a:ext cx="1138968" cy="492443"/>
          </a:xfrm>
          <a:prstGeom prst="rect">
            <a:avLst/>
          </a:prstGeom>
          <a:solidFill>
            <a:srgbClr val="FFFFFF"/>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July 2022</a:t>
            </a:r>
            <a:br>
              <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and beyond</a:t>
            </a:r>
          </a:p>
        </p:txBody>
      </p:sp>
      <p:sp>
        <p:nvSpPr>
          <p:cNvPr id="14" name="Rectangle 13">
            <a:extLst>
              <a:ext uri="{FF2B5EF4-FFF2-40B4-BE49-F238E27FC236}">
                <a16:creationId xmlns:a16="http://schemas.microsoft.com/office/drawing/2014/main" id="{CC8D83E1-C93F-4E9C-B3DA-0D4DC41B2C60}"/>
              </a:ext>
            </a:extLst>
          </p:cNvPr>
          <p:cNvSpPr/>
          <p:nvPr/>
        </p:nvSpPr>
        <p:spPr bwMode="auto">
          <a:xfrm>
            <a:off x="326778" y="1901012"/>
            <a:ext cx="1485108" cy="978443"/>
          </a:xfrm>
          <a:prstGeom prst="rect">
            <a:avLst/>
          </a:prstGeom>
          <a:solidFill>
            <a:schemeClr val="accent2">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Cloud for Sustainability</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Public Preview</a:t>
            </a:r>
          </a:p>
        </p:txBody>
      </p:sp>
      <p:sp>
        <p:nvSpPr>
          <p:cNvPr id="34" name="Text Placeholder 4">
            <a:extLst>
              <a:ext uri="{FF2B5EF4-FFF2-40B4-BE49-F238E27FC236}">
                <a16:creationId xmlns:a16="http://schemas.microsoft.com/office/drawing/2014/main" id="{69B52FA5-EFA0-4FED-9733-092C9ABF1C7F}"/>
              </a:ext>
            </a:extLst>
          </p:cNvPr>
          <p:cNvSpPr txBox="1">
            <a:spLocks/>
          </p:cNvSpPr>
          <p:nvPr/>
        </p:nvSpPr>
        <p:spPr>
          <a:xfrm>
            <a:off x="326777" y="2878359"/>
            <a:ext cx="1485108" cy="1140042"/>
          </a:xfrm>
          <a:prstGeom prst="rect">
            <a:avLst/>
          </a:prstGeom>
          <a:solidFill>
            <a:srgbClr val="E6E6E6"/>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In October 2021, we released Microsoft Cloud for Sustainability in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Public Preview to help organizations record, report, and reduce their environmental impact.</a:t>
            </a:r>
            <a:endParaRPr kumimoji="0" lang="en-US" sz="9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48" name="Rectangle 47">
            <a:extLst>
              <a:ext uri="{FF2B5EF4-FFF2-40B4-BE49-F238E27FC236}">
                <a16:creationId xmlns:a16="http://schemas.microsoft.com/office/drawing/2014/main" id="{8E3C23B0-5AF8-E0E3-9B3D-15FC7473F30F}"/>
              </a:ext>
              <a:ext uri="{C183D7F6-B498-43B3-948B-1728B52AA6E4}">
                <adec:decorative xmlns:adec="http://schemas.microsoft.com/office/drawing/2017/decorative" val="1"/>
              </a:ext>
            </a:extLst>
          </p:cNvPr>
          <p:cNvSpPr/>
          <p:nvPr/>
        </p:nvSpPr>
        <p:spPr bwMode="auto">
          <a:xfrm>
            <a:off x="327268" y="4018405"/>
            <a:ext cx="1484617" cy="4592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descr="An arrow tipped connector, pointing to the right. ">
            <a:extLst>
              <a:ext uri="{FF2B5EF4-FFF2-40B4-BE49-F238E27FC236}">
                <a16:creationId xmlns:a16="http://schemas.microsoft.com/office/drawing/2014/main" id="{D8291B35-5A89-4D49-B633-646F8F107A7A}"/>
              </a:ext>
            </a:extLst>
          </p:cNvPr>
          <p:cNvCxnSpPr>
            <a:cxnSpLocks/>
          </p:cNvCxnSpPr>
          <p:nvPr/>
        </p:nvCxnSpPr>
        <p:spPr>
          <a:xfrm flipV="1">
            <a:off x="1811886" y="2189635"/>
            <a:ext cx="1707142" cy="0"/>
          </a:xfrm>
          <a:prstGeom prst="line">
            <a:avLst/>
          </a:prstGeom>
          <a:ln w="28575">
            <a:solidFill>
              <a:schemeClr val="accent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D48925C-3867-411D-8FE9-ACDD524CCE9E}"/>
              </a:ext>
            </a:extLst>
          </p:cNvPr>
          <p:cNvSpPr txBox="1">
            <a:spLocks/>
          </p:cNvSpPr>
          <p:nvPr/>
        </p:nvSpPr>
        <p:spPr>
          <a:xfrm>
            <a:off x="1989742" y="2235752"/>
            <a:ext cx="1351429" cy="1384995"/>
          </a:xfrm>
          <a:prstGeom prst="rect">
            <a:avLst/>
          </a:prstGeom>
          <a:solidFill>
            <a:srgbClr val="E6E6E6"/>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Our story has grown broader and stronger</a:t>
            </a:r>
            <a:b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b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Microsoft Cloud for Sustainability now encompasses much more </a:t>
            </a:r>
          </a:p>
        </p:txBody>
      </p:sp>
      <p:sp>
        <p:nvSpPr>
          <p:cNvPr id="16" name="Rectangle 15">
            <a:extLst>
              <a:ext uri="{FF2B5EF4-FFF2-40B4-BE49-F238E27FC236}">
                <a16:creationId xmlns:a16="http://schemas.microsoft.com/office/drawing/2014/main" id="{97C89E5A-3F8D-45A8-BD6A-5671E9ECE5B0}"/>
              </a:ext>
            </a:extLst>
          </p:cNvPr>
          <p:cNvSpPr/>
          <p:nvPr/>
        </p:nvSpPr>
        <p:spPr bwMode="auto">
          <a:xfrm>
            <a:off x="3519029" y="1901013"/>
            <a:ext cx="4830721" cy="583037"/>
          </a:xfrm>
          <a:prstGeom prst="rect">
            <a:avLst/>
          </a:prstGeom>
          <a:solidFill>
            <a:schemeClr val="accent2">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Cloud for Sustainability</a:t>
            </a:r>
            <a:endPar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Text Placeholder 4">
            <a:extLst>
              <a:ext uri="{FF2B5EF4-FFF2-40B4-BE49-F238E27FC236}">
                <a16:creationId xmlns:a16="http://schemas.microsoft.com/office/drawing/2014/main" id="{B83461FD-2311-4368-BE4D-0D4AEC1C01AF}"/>
              </a:ext>
            </a:extLst>
          </p:cNvPr>
          <p:cNvSpPr txBox="1">
            <a:spLocks/>
          </p:cNvSpPr>
          <p:nvPr/>
        </p:nvSpPr>
        <p:spPr>
          <a:xfrm>
            <a:off x="3519030" y="2485590"/>
            <a:ext cx="4830720" cy="1327768"/>
          </a:xfrm>
          <a:prstGeom prst="rect">
            <a:avLst/>
          </a:prstGeom>
          <a:solidFill>
            <a:srgbClr val="E6E6E6"/>
          </a:solidFill>
        </p:spPr>
        <p:txBody>
          <a:bodyPr wrap="square" rIns="164592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Today, Microsoft Cloud for Sustainability represents a growing set of ESG (environmental, social, and governance) capabilities from Microsoft and our global ecosystem of partners that help organizations accelerate sustainability progress and business growth. </a:t>
            </a:r>
          </a:p>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Now, we’re introducing Microsoft Sustainability Manager—</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a Microsoft Cloud for Sustainability solution. </a:t>
            </a:r>
            <a:endParaRPr kumimoji="0" lang="en-US" sz="900" b="1" i="0" u="none" strike="noStrike" kern="1200" cap="none" spc="0" normalizeH="0" baseline="0" noProof="0">
              <a:ln>
                <a:noFill/>
              </a:ln>
              <a:solidFill>
                <a:srgbClr val="0078D4"/>
              </a:solidFill>
              <a:effectLst/>
              <a:highlight>
                <a:srgbClr val="FFFF00"/>
              </a:highlight>
              <a:uLnTx/>
              <a:uFillTx/>
              <a:latin typeface="Segoe UI"/>
              <a:ea typeface="+mn-ea"/>
              <a:cs typeface="Segoe UI" panose="020B0502040204020203" pitchFamily="34" charset="0"/>
            </a:endParaRPr>
          </a:p>
        </p:txBody>
      </p:sp>
      <p:pic>
        <p:nvPicPr>
          <p:cNvPr id="80" name="Picture 79" descr="The Microsoft Cloud for Sustainability industry priority scenarios.">
            <a:extLst>
              <a:ext uri="{FF2B5EF4-FFF2-40B4-BE49-F238E27FC236}">
                <a16:creationId xmlns:a16="http://schemas.microsoft.com/office/drawing/2014/main" id="{F2C19115-132D-E280-53D1-130B9A10384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965336" y="2548601"/>
            <a:ext cx="1290038" cy="1185130"/>
          </a:xfrm>
          <a:prstGeom prst="rect">
            <a:avLst/>
          </a:prstGeom>
        </p:spPr>
      </p:pic>
      <p:sp>
        <p:nvSpPr>
          <p:cNvPr id="27" name="Text Placeholder 4">
            <a:extLst>
              <a:ext uri="{FF2B5EF4-FFF2-40B4-BE49-F238E27FC236}">
                <a16:creationId xmlns:a16="http://schemas.microsoft.com/office/drawing/2014/main" id="{A857A252-B356-4DA7-82F5-28F31C2C6241}"/>
              </a:ext>
            </a:extLst>
          </p:cNvPr>
          <p:cNvSpPr txBox="1">
            <a:spLocks/>
          </p:cNvSpPr>
          <p:nvPr/>
        </p:nvSpPr>
        <p:spPr>
          <a:xfrm>
            <a:off x="3519028" y="3802723"/>
            <a:ext cx="4826481" cy="261610"/>
          </a:xfrm>
          <a:prstGeom prst="rect">
            <a:avLst/>
          </a:prstGeom>
          <a:solidFill>
            <a:schemeClr val="accent2">
              <a:lumMod val="75000"/>
            </a:schemeClr>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Enabling stronger integration across our platform</a:t>
            </a:r>
            <a:endParaRPr kumimoji="0" lang="en-US" sz="11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cxnSp>
        <p:nvCxnSpPr>
          <p:cNvPr id="32" name="Straight Connector 31" descr="A connector that attaches to a grouping bracket.">
            <a:extLst>
              <a:ext uri="{FF2B5EF4-FFF2-40B4-BE49-F238E27FC236}">
                <a16:creationId xmlns:a16="http://schemas.microsoft.com/office/drawing/2014/main" id="{C178A3DF-DFBC-D78E-E939-076ED9CE395A}"/>
              </a:ext>
            </a:extLst>
          </p:cNvPr>
          <p:cNvCxnSpPr>
            <a:cxnSpLocks/>
          </p:cNvCxnSpPr>
          <p:nvPr/>
        </p:nvCxnSpPr>
        <p:spPr>
          <a:xfrm>
            <a:off x="6311603" y="4063925"/>
            <a:ext cx="0" cy="32004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ight Bracket 29" descr="A grouping bracket covering the subjects that follow underneath. ">
            <a:extLst>
              <a:ext uri="{FF2B5EF4-FFF2-40B4-BE49-F238E27FC236}">
                <a16:creationId xmlns:a16="http://schemas.microsoft.com/office/drawing/2014/main" id="{B7BA11DB-4382-27A3-1FAC-574C153A9531}"/>
              </a:ext>
            </a:extLst>
          </p:cNvPr>
          <p:cNvSpPr/>
          <p:nvPr/>
        </p:nvSpPr>
        <p:spPr>
          <a:xfrm rot="16200000">
            <a:off x="7624730" y="272903"/>
            <a:ext cx="130133" cy="8341531"/>
          </a:xfrm>
          <a:prstGeom prst="rightBracket">
            <a:avLst>
              <a:gd name="adj" fmla="val 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87071556-2239-4DCE-A933-41D02DC41EBF}"/>
              </a:ext>
            </a:extLst>
          </p:cNvPr>
          <p:cNvSpPr/>
          <p:nvPr/>
        </p:nvSpPr>
        <p:spPr bwMode="auto">
          <a:xfrm>
            <a:off x="3519032" y="4566464"/>
            <a:ext cx="2333522" cy="675130"/>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Sustainability Manager</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General Availability</a:t>
            </a:r>
          </a:p>
        </p:txBody>
      </p:sp>
      <p:sp>
        <p:nvSpPr>
          <p:cNvPr id="20" name="Text Placeholder 4">
            <a:extLst>
              <a:ext uri="{FF2B5EF4-FFF2-40B4-BE49-F238E27FC236}">
                <a16:creationId xmlns:a16="http://schemas.microsoft.com/office/drawing/2014/main" id="{509D578B-EFC4-4C07-B967-945A679222B1}"/>
              </a:ext>
            </a:extLst>
          </p:cNvPr>
          <p:cNvSpPr txBox="1">
            <a:spLocks/>
          </p:cNvSpPr>
          <p:nvPr/>
        </p:nvSpPr>
        <p:spPr>
          <a:xfrm>
            <a:off x="3519032" y="5247782"/>
            <a:ext cx="2333522" cy="951113"/>
          </a:xfrm>
          <a:prstGeom prst="rect">
            <a:avLst/>
          </a:prstGeom>
          <a:solidFill>
            <a:srgbClr val="E6E6E6"/>
          </a:solidFill>
        </p:spPr>
        <p:txBody>
          <a:bodyPr wrap="square" rIns="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Microsoft Sustainability Manager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unifies data intelligence to help organizations monitor and manage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their sustainability performance.</a:t>
            </a:r>
          </a:p>
        </p:txBody>
      </p:sp>
      <p:sp>
        <p:nvSpPr>
          <p:cNvPr id="39" name="Text Placeholder 4">
            <a:extLst>
              <a:ext uri="{FF2B5EF4-FFF2-40B4-BE49-F238E27FC236}">
                <a16:creationId xmlns:a16="http://schemas.microsoft.com/office/drawing/2014/main" id="{BF9ACD9F-04A7-4455-B15B-3258BA21777D}"/>
              </a:ext>
            </a:extLst>
          </p:cNvPr>
          <p:cNvSpPr txBox="1">
            <a:spLocks/>
          </p:cNvSpPr>
          <p:nvPr/>
        </p:nvSpPr>
        <p:spPr>
          <a:xfrm>
            <a:off x="5911388" y="4566464"/>
            <a:ext cx="1104085" cy="1632432"/>
          </a:xfrm>
          <a:prstGeom prst="rect">
            <a:avLst/>
          </a:prstGeom>
          <a:solidFill>
            <a:schemeClr val="accent1"/>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Partner sustainability solutions </a:t>
            </a:r>
            <a:b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built on the Microsoft Cloud</a:t>
            </a:r>
            <a:endParaRPr kumimoji="0" lang="en-US" sz="11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FFEA9091-850F-4A21-B4DE-22CFA59F4ECE}"/>
              </a:ext>
            </a:extLst>
          </p:cNvPr>
          <p:cNvSpPr/>
          <p:nvPr/>
        </p:nvSpPr>
        <p:spPr bwMode="auto">
          <a:xfrm>
            <a:off x="7074309" y="4566464"/>
            <a:ext cx="2333522" cy="675130"/>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Emissions Impact Dashboard</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0" name="Text Placeholder 4">
            <a:extLst>
              <a:ext uri="{FF2B5EF4-FFF2-40B4-BE49-F238E27FC236}">
                <a16:creationId xmlns:a16="http://schemas.microsoft.com/office/drawing/2014/main" id="{720E9114-9458-41CA-B85B-A701F3FFAB2B}"/>
              </a:ext>
            </a:extLst>
          </p:cNvPr>
          <p:cNvSpPr txBox="1">
            <a:spLocks/>
          </p:cNvSpPr>
          <p:nvPr/>
        </p:nvSpPr>
        <p:spPr>
          <a:xfrm>
            <a:off x="7074308" y="5247782"/>
            <a:ext cx="2333523" cy="951113"/>
          </a:xfrm>
          <a:prstGeom prst="rect">
            <a:avLst/>
          </a:prstGeom>
          <a:solidFill>
            <a:srgbClr val="E6E6E6"/>
          </a:solidFill>
        </p:spPr>
        <p:txBody>
          <a:bodyPr wrap="square" rIns="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The Emissions Impact Dashboard provides Microsoft customers with transparency into emissions produced from their use of Microsoft Azure cloud services.</a:t>
            </a:r>
          </a:p>
        </p:txBody>
      </p:sp>
      <p:sp>
        <p:nvSpPr>
          <p:cNvPr id="36" name="Text Placeholder 4">
            <a:extLst>
              <a:ext uri="{FF2B5EF4-FFF2-40B4-BE49-F238E27FC236}">
                <a16:creationId xmlns:a16="http://schemas.microsoft.com/office/drawing/2014/main" id="{A7D05BA0-35CC-4366-B6C9-2C887A0F7665}"/>
              </a:ext>
            </a:extLst>
          </p:cNvPr>
          <p:cNvSpPr txBox="1">
            <a:spLocks/>
          </p:cNvSpPr>
          <p:nvPr/>
        </p:nvSpPr>
        <p:spPr>
          <a:xfrm>
            <a:off x="9745362" y="4566464"/>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Emissions Impact Dashboard for </a:t>
            </a:r>
            <a:b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Microsoft 365</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35" name="Text Placeholder 4">
            <a:extLst>
              <a:ext uri="{FF2B5EF4-FFF2-40B4-BE49-F238E27FC236}">
                <a16:creationId xmlns:a16="http://schemas.microsoft.com/office/drawing/2014/main" id="{C1837920-7556-4B98-8EF7-C5225C13C26B}"/>
              </a:ext>
            </a:extLst>
          </p:cNvPr>
          <p:cNvSpPr txBox="1">
            <a:spLocks/>
          </p:cNvSpPr>
          <p:nvPr/>
        </p:nvSpPr>
        <p:spPr>
          <a:xfrm>
            <a:off x="9745362" y="4988688"/>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Dedicated water and waste services and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8" name="Text Placeholder 4">
            <a:extLst>
              <a:ext uri="{FF2B5EF4-FFF2-40B4-BE49-F238E27FC236}">
                <a16:creationId xmlns:a16="http://schemas.microsoft.com/office/drawing/2014/main" id="{91D41E15-98CA-4E18-8598-F21E079CD6D2}"/>
              </a:ext>
            </a:extLst>
          </p:cNvPr>
          <p:cNvSpPr txBox="1">
            <a:spLocks/>
          </p:cNvSpPr>
          <p:nvPr/>
        </p:nvSpPr>
        <p:spPr>
          <a:xfrm>
            <a:off x="9745362" y="5410912"/>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More Microsoft sustainability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9" name="Text Placeholder 4">
            <a:extLst>
              <a:ext uri="{FF2B5EF4-FFF2-40B4-BE49-F238E27FC236}">
                <a16:creationId xmlns:a16="http://schemas.microsoft.com/office/drawing/2014/main" id="{6EFEFB5D-F3AF-46F9-94B8-FFC7A63CA7D7}"/>
              </a:ext>
            </a:extLst>
          </p:cNvPr>
          <p:cNvSpPr txBox="1">
            <a:spLocks/>
          </p:cNvSpPr>
          <p:nvPr/>
        </p:nvSpPr>
        <p:spPr>
          <a:xfrm>
            <a:off x="9745362" y="5833136"/>
            <a:ext cx="2108892" cy="365760"/>
          </a:xfrm>
          <a:prstGeom prst="rect">
            <a:avLst/>
          </a:prstGeom>
          <a:solidFill>
            <a:schemeClr val="accent1"/>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More partner sustainability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3" name="Footer Placeholder 3">
            <a:extLst>
              <a:ext uri="{FF2B5EF4-FFF2-40B4-BE49-F238E27FC236}">
                <a16:creationId xmlns:a16="http://schemas.microsoft.com/office/drawing/2014/main" id="{560ADD6D-504C-4FBF-A8C8-CB6A817F9520}"/>
              </a:ext>
            </a:extLst>
          </p:cNvPr>
          <p:cNvSpPr txBox="1">
            <a:spLocks/>
          </p:cNvSpPr>
          <p:nvPr/>
        </p:nvSpPr>
        <p:spPr>
          <a:xfrm>
            <a:off x="326776" y="6636747"/>
            <a:ext cx="8559800" cy="215444"/>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a:ea typeface="+mn-ea"/>
                <a:cs typeface="+mn-cs"/>
              </a:rPr>
              <a:t>* We expect GA of Microsoft Sustainability Manager to be announced on May 17, 2022, and effective June 1, 2022.</a:t>
            </a:r>
          </a:p>
        </p:txBody>
      </p:sp>
    </p:spTree>
    <p:extLst>
      <p:ext uri="{BB962C8B-B14F-4D97-AF65-F5344CB8AC3E}">
        <p14:creationId xmlns:p14="http://schemas.microsoft.com/office/powerpoint/2010/main" val="153352035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p:txBody>
          <a:bodyPr/>
          <a:lstStyle/>
          <a:p>
            <a:r>
              <a:rPr lang="en-US"/>
              <a:t>Microsoft sustainability top line messaging orientation</a:t>
            </a:r>
          </a:p>
        </p:txBody>
      </p:sp>
      <p:sp>
        <p:nvSpPr>
          <p:cNvPr id="7" name="TextBox 6">
            <a:extLst>
              <a:ext uri="{FF2B5EF4-FFF2-40B4-BE49-F238E27FC236}">
                <a16:creationId xmlns:a16="http://schemas.microsoft.com/office/drawing/2014/main" id="{BC065435-4A18-44D9-A080-AC55F70F6E4D}"/>
              </a:ext>
            </a:extLst>
          </p:cNvPr>
          <p:cNvSpPr txBox="1"/>
          <p:nvPr/>
        </p:nvSpPr>
        <p:spPr>
          <a:xfrm>
            <a:off x="588263" y="920396"/>
            <a:ext cx="7744556" cy="276999"/>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There are three tiers of messaging, useful for different altitudes of discussion</a:t>
            </a:r>
          </a:p>
        </p:txBody>
      </p:sp>
      <p:grpSp>
        <p:nvGrpSpPr>
          <p:cNvPr id="11" name="Group 10" descr="Thought leadership">
            <a:extLst>
              <a:ext uri="{FF2B5EF4-FFF2-40B4-BE49-F238E27FC236}">
                <a16:creationId xmlns:a16="http://schemas.microsoft.com/office/drawing/2014/main" id="{E16E1479-CAD5-E3A0-5D8C-C78306AD1C49}"/>
              </a:ext>
            </a:extLst>
          </p:cNvPr>
          <p:cNvGrpSpPr/>
          <p:nvPr/>
        </p:nvGrpSpPr>
        <p:grpSpPr>
          <a:xfrm>
            <a:off x="114435" y="1447713"/>
            <a:ext cx="3867651" cy="5176671"/>
            <a:chOff x="114435" y="1447713"/>
            <a:chExt cx="3867651" cy="5176671"/>
          </a:xfrm>
        </p:grpSpPr>
        <p:grpSp>
          <p:nvGrpSpPr>
            <p:cNvPr id="3" name="Group 2" descr="Internal">
              <a:extLst>
                <a:ext uri="{FF2B5EF4-FFF2-40B4-BE49-F238E27FC236}">
                  <a16:creationId xmlns:a16="http://schemas.microsoft.com/office/drawing/2014/main" id="{AD9846A5-F18E-347C-C232-A322B5B978AF}"/>
                </a:ext>
              </a:extLst>
            </p:cNvPr>
            <p:cNvGrpSpPr/>
            <p:nvPr/>
          </p:nvGrpSpPr>
          <p:grpSpPr>
            <a:xfrm>
              <a:off x="165260" y="1685460"/>
              <a:ext cx="359074" cy="2435739"/>
              <a:chOff x="165260" y="1685460"/>
              <a:chExt cx="359074" cy="2435739"/>
            </a:xfrm>
          </p:grpSpPr>
          <p:sp>
            <p:nvSpPr>
              <p:cNvPr id="65" name="Rectangle 6" descr="A grouping bracket.">
                <a:extLst>
                  <a:ext uri="{FF2B5EF4-FFF2-40B4-BE49-F238E27FC236}">
                    <a16:creationId xmlns:a16="http://schemas.microsoft.com/office/drawing/2014/main" id="{028FB0C4-C894-4925-A5B8-6F78CC9716A4}"/>
                  </a:ext>
                </a:extLst>
              </p:cNvPr>
              <p:cNvSpPr/>
              <p:nvPr/>
            </p:nvSpPr>
            <p:spPr>
              <a:xfrm>
                <a:off x="360347" y="1685460"/>
                <a:ext cx="137160" cy="2435739"/>
              </a:xfrm>
              <a:custGeom>
                <a:avLst/>
                <a:gdLst>
                  <a:gd name="connsiteX0" fmla="*/ 0 w 137160"/>
                  <a:gd name="connsiteY0" fmla="*/ 0 h 2408740"/>
                  <a:gd name="connsiteX1" fmla="*/ 137160 w 137160"/>
                  <a:gd name="connsiteY1" fmla="*/ 0 h 2408740"/>
                  <a:gd name="connsiteX2" fmla="*/ 137160 w 137160"/>
                  <a:gd name="connsiteY2" fmla="*/ 2408740 h 2408740"/>
                  <a:gd name="connsiteX3" fmla="*/ 0 w 137160"/>
                  <a:gd name="connsiteY3" fmla="*/ 2408740 h 2408740"/>
                  <a:gd name="connsiteX4" fmla="*/ 0 w 137160"/>
                  <a:gd name="connsiteY4" fmla="*/ 0 h 2408740"/>
                  <a:gd name="connsiteX0" fmla="*/ 137160 w 228600"/>
                  <a:gd name="connsiteY0" fmla="*/ 2408740 h 2500180"/>
                  <a:gd name="connsiteX1" fmla="*/ 0 w 228600"/>
                  <a:gd name="connsiteY1" fmla="*/ 2408740 h 2500180"/>
                  <a:gd name="connsiteX2" fmla="*/ 0 w 228600"/>
                  <a:gd name="connsiteY2" fmla="*/ 0 h 2500180"/>
                  <a:gd name="connsiteX3" fmla="*/ 137160 w 228600"/>
                  <a:gd name="connsiteY3" fmla="*/ 0 h 2500180"/>
                  <a:gd name="connsiteX4" fmla="*/ 228600 w 228600"/>
                  <a:gd name="connsiteY4" fmla="*/ 2500180 h 2500180"/>
                  <a:gd name="connsiteX0" fmla="*/ 137160 w 137160"/>
                  <a:gd name="connsiteY0" fmla="*/ 2408740 h 2408740"/>
                  <a:gd name="connsiteX1" fmla="*/ 0 w 137160"/>
                  <a:gd name="connsiteY1" fmla="*/ 2408740 h 2408740"/>
                  <a:gd name="connsiteX2" fmla="*/ 0 w 137160"/>
                  <a:gd name="connsiteY2" fmla="*/ 0 h 2408740"/>
                  <a:gd name="connsiteX3" fmla="*/ 137160 w 137160"/>
                  <a:gd name="connsiteY3" fmla="*/ 0 h 2408740"/>
                </a:gdLst>
                <a:ahLst/>
                <a:cxnLst>
                  <a:cxn ang="0">
                    <a:pos x="connsiteX0" y="connsiteY0"/>
                  </a:cxn>
                  <a:cxn ang="0">
                    <a:pos x="connsiteX1" y="connsiteY1"/>
                  </a:cxn>
                  <a:cxn ang="0">
                    <a:pos x="connsiteX2" y="connsiteY2"/>
                  </a:cxn>
                  <a:cxn ang="0">
                    <a:pos x="connsiteX3" y="connsiteY3"/>
                  </a:cxn>
                </a:cxnLst>
                <a:rect l="l" t="t" r="r" b="b"/>
                <a:pathLst>
                  <a:path w="137160" h="2408740">
                    <a:moveTo>
                      <a:pt x="137160" y="2408740"/>
                    </a:moveTo>
                    <a:lnTo>
                      <a:pt x="0" y="2408740"/>
                    </a:lnTo>
                    <a:lnTo>
                      <a:pt x="0" y="0"/>
                    </a:lnTo>
                    <a:lnTo>
                      <a:pt x="137160" y="0"/>
                    </a:lnTo>
                  </a:path>
                </a:pathLst>
              </a:cu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7DEF30B5-2BAC-4C2A-B68B-28C057821992}"/>
                  </a:ext>
                </a:extLst>
              </p:cNvPr>
              <p:cNvSpPr txBox="1"/>
              <p:nvPr/>
            </p:nvSpPr>
            <p:spPr>
              <a:xfrm>
                <a:off x="165260" y="3286065"/>
                <a:ext cx="359074" cy="215444"/>
              </a:xfrm>
              <a:prstGeom prst="rect">
                <a:avLst/>
              </a:prstGeom>
              <a:solidFill>
                <a:schemeClr val="bg1"/>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Internal</a:t>
                </a:r>
              </a:p>
            </p:txBody>
          </p:sp>
        </p:grpSp>
        <p:grpSp>
          <p:nvGrpSpPr>
            <p:cNvPr id="4" name="Group 3">
              <a:extLst>
                <a:ext uri="{FF2B5EF4-FFF2-40B4-BE49-F238E27FC236}">
                  <a16:creationId xmlns:a16="http://schemas.microsoft.com/office/drawing/2014/main" id="{D48445A4-1B91-D451-ACF6-8054CDB790D0}"/>
                </a:ext>
              </a:extLst>
            </p:cNvPr>
            <p:cNvGrpSpPr/>
            <p:nvPr/>
          </p:nvGrpSpPr>
          <p:grpSpPr>
            <a:xfrm>
              <a:off x="588263" y="1447713"/>
              <a:ext cx="3393823" cy="5176671"/>
              <a:chOff x="588263" y="1447713"/>
              <a:chExt cx="3393823" cy="5176671"/>
            </a:xfrm>
          </p:grpSpPr>
          <p:sp>
            <p:nvSpPr>
              <p:cNvPr id="8" name="Rectangle 7">
                <a:extLst>
                  <a:ext uri="{FF2B5EF4-FFF2-40B4-BE49-F238E27FC236}">
                    <a16:creationId xmlns:a16="http://schemas.microsoft.com/office/drawing/2014/main" id="{7DB61998-876F-40EF-A61F-03CDFE8A31B6}"/>
                  </a:ext>
                </a:extLst>
              </p:cNvPr>
              <p:cNvSpPr/>
              <p:nvPr/>
            </p:nvSpPr>
            <p:spPr bwMode="auto">
              <a:xfrm>
                <a:off x="588263" y="1659663"/>
                <a:ext cx="3393823" cy="827115"/>
              </a:xfrm>
              <a:prstGeom prst="rect">
                <a:avLst/>
              </a:prstGeom>
              <a:solidFill>
                <a:schemeClr val="accent2">
                  <a:lumMod val="75000"/>
                </a:schemeClr>
              </a:solidFill>
              <a:ln w="63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Thought leadership</a:t>
                </a:r>
              </a:p>
            </p:txBody>
          </p:sp>
          <p:sp>
            <p:nvSpPr>
              <p:cNvPr id="15" name="Oval 14">
                <a:extLst>
                  <a:ext uri="{FF2B5EF4-FFF2-40B4-BE49-F238E27FC236}">
                    <a16:creationId xmlns:a16="http://schemas.microsoft.com/office/drawing/2014/main" id="{7699EB8B-85AB-40CF-AB71-9BA8F6737049}"/>
                  </a:ext>
                </a:extLst>
              </p:cNvPr>
              <p:cNvSpPr/>
              <p:nvPr/>
            </p:nvSpPr>
            <p:spPr bwMode="auto">
              <a:xfrm>
                <a:off x="2079435" y="1447713"/>
                <a:ext cx="411480" cy="411480"/>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1</a:t>
                </a:r>
                <a:endPar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 name="Rectangle 19">
                <a:extLst>
                  <a:ext uri="{FF2B5EF4-FFF2-40B4-BE49-F238E27FC236}">
                    <a16:creationId xmlns:a16="http://schemas.microsoft.com/office/drawing/2014/main" id="{D4FB213B-B054-4AF4-A344-56AB5C9398D1}"/>
                  </a:ext>
                  <a:ext uri="{C183D7F6-B498-43B3-948B-1728B52AA6E4}">
                    <adec:decorative xmlns:adec="http://schemas.microsoft.com/office/drawing/2017/decorative" val="1"/>
                  </a:ext>
                </a:extLst>
              </p:cNvPr>
              <p:cNvSpPr/>
              <p:nvPr/>
            </p:nvSpPr>
            <p:spPr bwMode="auto">
              <a:xfrm>
                <a:off x="588263" y="2477811"/>
                <a:ext cx="3393823" cy="41465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7E381BD4-9892-4B7C-90C3-049DF1E98AB0}"/>
                  </a:ext>
                </a:extLst>
              </p:cNvPr>
              <p:cNvSpPr/>
              <p:nvPr/>
            </p:nvSpPr>
            <p:spPr bwMode="auto">
              <a:xfrm>
                <a:off x="749176" y="2593990"/>
                <a:ext cx="3071995" cy="671986"/>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sustainability story</a:t>
                </a:r>
              </a:p>
            </p:txBody>
          </p:sp>
          <p:sp>
            <p:nvSpPr>
              <p:cNvPr id="29" name="Rectangle 28">
                <a:extLst>
                  <a:ext uri="{FF2B5EF4-FFF2-40B4-BE49-F238E27FC236}">
                    <a16:creationId xmlns:a16="http://schemas.microsoft.com/office/drawing/2014/main" id="{74E2DB5F-2D26-497E-A472-F3BD802C4C25}"/>
                  </a:ext>
                </a:extLst>
              </p:cNvPr>
              <p:cNvSpPr/>
              <p:nvPr/>
            </p:nvSpPr>
            <p:spPr bwMode="auto">
              <a:xfrm>
                <a:off x="749176" y="3350529"/>
                <a:ext cx="3071995" cy="764312"/>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Summary of the overall Microsoft industry point-of-view and thought leadership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D44AEDBB-3E1D-44DE-B251-3B9300688EF0}"/>
                  </a:ext>
                </a:extLst>
              </p:cNvPr>
              <p:cNvSpPr/>
              <p:nvPr/>
            </p:nvSpPr>
            <p:spPr bwMode="auto">
              <a:xfrm>
                <a:off x="749176" y="4199394"/>
                <a:ext cx="3071995" cy="631539"/>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Build a more </a:t>
                </a:r>
                <a:b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sustainable future, together</a:t>
                </a:r>
              </a:p>
            </p:txBody>
          </p:sp>
          <p:sp>
            <p:nvSpPr>
              <p:cNvPr id="30" name="Rectangle 29">
                <a:extLst>
                  <a:ext uri="{FF2B5EF4-FFF2-40B4-BE49-F238E27FC236}">
                    <a16:creationId xmlns:a16="http://schemas.microsoft.com/office/drawing/2014/main" id="{C7541082-CE02-4884-8044-97F9A2D5970D}"/>
                  </a:ext>
                </a:extLst>
              </p:cNvPr>
              <p:cNvSpPr/>
              <p:nvPr/>
            </p:nvSpPr>
            <p:spPr bwMode="auto">
              <a:xfrm>
                <a:off x="749176" y="4915486"/>
                <a:ext cx="3071995" cy="159872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Wherever you are in your sustainability journey, together, we can accelerate progress to reach our collective ESG (environmental, social, and governance) goals and create new value for your organization.</a:t>
                </a:r>
              </a:p>
            </p:txBody>
          </p:sp>
        </p:grpSp>
        <p:sp>
          <p:nvSpPr>
            <p:cNvPr id="67" name="Rectangle 6" descr="Internal">
              <a:extLst>
                <a:ext uri="{FF2B5EF4-FFF2-40B4-BE49-F238E27FC236}">
                  <a16:creationId xmlns:a16="http://schemas.microsoft.com/office/drawing/2014/main" id="{45281B13-0DF3-4D41-8285-710C6109C638}"/>
                </a:ext>
              </a:extLst>
            </p:cNvPr>
            <p:cNvSpPr/>
            <p:nvPr/>
          </p:nvSpPr>
          <p:spPr>
            <a:xfrm>
              <a:off x="360347" y="4200962"/>
              <a:ext cx="137160" cy="2313252"/>
            </a:xfrm>
            <a:custGeom>
              <a:avLst/>
              <a:gdLst>
                <a:gd name="connsiteX0" fmla="*/ 0 w 137160"/>
                <a:gd name="connsiteY0" fmla="*/ 0 h 2408740"/>
                <a:gd name="connsiteX1" fmla="*/ 137160 w 137160"/>
                <a:gd name="connsiteY1" fmla="*/ 0 h 2408740"/>
                <a:gd name="connsiteX2" fmla="*/ 137160 w 137160"/>
                <a:gd name="connsiteY2" fmla="*/ 2408740 h 2408740"/>
                <a:gd name="connsiteX3" fmla="*/ 0 w 137160"/>
                <a:gd name="connsiteY3" fmla="*/ 2408740 h 2408740"/>
                <a:gd name="connsiteX4" fmla="*/ 0 w 137160"/>
                <a:gd name="connsiteY4" fmla="*/ 0 h 2408740"/>
                <a:gd name="connsiteX0" fmla="*/ 137160 w 228600"/>
                <a:gd name="connsiteY0" fmla="*/ 2408740 h 2500180"/>
                <a:gd name="connsiteX1" fmla="*/ 0 w 228600"/>
                <a:gd name="connsiteY1" fmla="*/ 2408740 h 2500180"/>
                <a:gd name="connsiteX2" fmla="*/ 0 w 228600"/>
                <a:gd name="connsiteY2" fmla="*/ 0 h 2500180"/>
                <a:gd name="connsiteX3" fmla="*/ 137160 w 228600"/>
                <a:gd name="connsiteY3" fmla="*/ 0 h 2500180"/>
                <a:gd name="connsiteX4" fmla="*/ 228600 w 228600"/>
                <a:gd name="connsiteY4" fmla="*/ 2500180 h 2500180"/>
                <a:gd name="connsiteX0" fmla="*/ 137160 w 137160"/>
                <a:gd name="connsiteY0" fmla="*/ 2408740 h 2408740"/>
                <a:gd name="connsiteX1" fmla="*/ 0 w 137160"/>
                <a:gd name="connsiteY1" fmla="*/ 2408740 h 2408740"/>
                <a:gd name="connsiteX2" fmla="*/ 0 w 137160"/>
                <a:gd name="connsiteY2" fmla="*/ 0 h 2408740"/>
                <a:gd name="connsiteX3" fmla="*/ 137160 w 137160"/>
                <a:gd name="connsiteY3" fmla="*/ 0 h 2408740"/>
              </a:gdLst>
              <a:ahLst/>
              <a:cxnLst>
                <a:cxn ang="0">
                  <a:pos x="connsiteX0" y="connsiteY0"/>
                </a:cxn>
                <a:cxn ang="0">
                  <a:pos x="connsiteX1" y="connsiteY1"/>
                </a:cxn>
                <a:cxn ang="0">
                  <a:pos x="connsiteX2" y="connsiteY2"/>
                </a:cxn>
                <a:cxn ang="0">
                  <a:pos x="connsiteX3" y="connsiteY3"/>
                </a:cxn>
              </a:cxnLst>
              <a:rect l="l" t="t" r="r" b="b"/>
              <a:pathLst>
                <a:path w="137160" h="2408740">
                  <a:moveTo>
                    <a:pt x="137160" y="2408740"/>
                  </a:moveTo>
                  <a:lnTo>
                    <a:pt x="0" y="2408740"/>
                  </a:lnTo>
                  <a:lnTo>
                    <a:pt x="0" y="0"/>
                  </a:lnTo>
                  <a:lnTo>
                    <a:pt x="137160" y="0"/>
                  </a:lnTo>
                </a:path>
              </a:pathLst>
            </a:cu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TextBox 67" descr="Internal">
              <a:extLst>
                <a:ext uri="{FF2B5EF4-FFF2-40B4-BE49-F238E27FC236}">
                  <a16:creationId xmlns:a16="http://schemas.microsoft.com/office/drawing/2014/main" id="{99A5D389-3292-4E28-B376-F8D8FF51EAB4}"/>
                </a:ext>
              </a:extLst>
            </p:cNvPr>
            <p:cNvSpPr txBox="1"/>
            <p:nvPr/>
          </p:nvSpPr>
          <p:spPr>
            <a:xfrm>
              <a:off x="150834" y="4347442"/>
              <a:ext cx="373500" cy="338554"/>
            </a:xfrm>
            <a:prstGeom prst="rect">
              <a:avLst/>
            </a:prstGeom>
            <a:solidFill>
              <a:schemeClr val="bg1"/>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External</a:t>
              </a:r>
              <a:b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tagline</a:t>
              </a:r>
            </a:p>
          </p:txBody>
        </p:sp>
        <p:sp>
          <p:nvSpPr>
            <p:cNvPr id="69" name="TextBox 68" descr="Internal">
              <a:extLst>
                <a:ext uri="{FF2B5EF4-FFF2-40B4-BE49-F238E27FC236}">
                  <a16:creationId xmlns:a16="http://schemas.microsoft.com/office/drawing/2014/main" id="{EFE13927-4CD1-42DD-BCDF-3FC68AE7DB2D}"/>
                </a:ext>
              </a:extLst>
            </p:cNvPr>
            <p:cNvSpPr txBox="1"/>
            <p:nvPr/>
          </p:nvSpPr>
          <p:spPr>
            <a:xfrm>
              <a:off x="114435" y="5311675"/>
              <a:ext cx="460724" cy="461665"/>
            </a:xfrm>
            <a:prstGeom prst="rect">
              <a:avLst/>
            </a:prstGeom>
            <a:solidFill>
              <a:schemeClr val="bg1"/>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External</a:t>
              </a:r>
              <a:b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topline message</a:t>
              </a:r>
            </a:p>
          </p:txBody>
        </p:sp>
      </p:grpSp>
      <p:grpSp>
        <p:nvGrpSpPr>
          <p:cNvPr id="5" name="Group 4" descr="Via a connected conversation">
            <a:extLst>
              <a:ext uri="{FF2B5EF4-FFF2-40B4-BE49-F238E27FC236}">
                <a16:creationId xmlns:a16="http://schemas.microsoft.com/office/drawing/2014/main" id="{9EF1B511-0CD6-7000-136D-17D1CC067F11}"/>
              </a:ext>
            </a:extLst>
          </p:cNvPr>
          <p:cNvGrpSpPr/>
          <p:nvPr/>
        </p:nvGrpSpPr>
        <p:grpSpPr>
          <a:xfrm>
            <a:off x="4399088" y="1447713"/>
            <a:ext cx="3393823" cy="5176671"/>
            <a:chOff x="4399088" y="1447713"/>
            <a:chExt cx="3393823" cy="5176671"/>
          </a:xfrm>
        </p:grpSpPr>
        <p:sp>
          <p:nvSpPr>
            <p:cNvPr id="9" name="Rectangle 8">
              <a:extLst>
                <a:ext uri="{FF2B5EF4-FFF2-40B4-BE49-F238E27FC236}">
                  <a16:creationId xmlns:a16="http://schemas.microsoft.com/office/drawing/2014/main" id="{BCAFC2F3-3093-4BD2-81BD-8E75A0ADB740}"/>
                </a:ext>
              </a:extLst>
            </p:cNvPr>
            <p:cNvSpPr/>
            <p:nvPr/>
          </p:nvSpPr>
          <p:spPr bwMode="auto">
            <a:xfrm>
              <a:off x="4399088" y="1659663"/>
              <a:ext cx="3393823" cy="827115"/>
            </a:xfrm>
            <a:prstGeom prst="rect">
              <a:avLst/>
            </a:prstGeom>
            <a:solidFill>
              <a:schemeClr val="accent2">
                <a:lumMod val="75000"/>
              </a:schemeClr>
            </a:solidFill>
            <a:ln w="63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Via a connected conversation</a:t>
              </a:r>
            </a:p>
          </p:txBody>
        </p:sp>
        <p:sp>
          <p:nvSpPr>
            <p:cNvPr id="16" name="Oval 15">
              <a:extLst>
                <a:ext uri="{FF2B5EF4-FFF2-40B4-BE49-F238E27FC236}">
                  <a16:creationId xmlns:a16="http://schemas.microsoft.com/office/drawing/2014/main" id="{961E3DD2-21DF-4815-9C9D-74F27902A5A0}"/>
                </a:ext>
              </a:extLst>
            </p:cNvPr>
            <p:cNvSpPr/>
            <p:nvPr/>
          </p:nvSpPr>
          <p:spPr bwMode="auto">
            <a:xfrm>
              <a:off x="5890260" y="1447713"/>
              <a:ext cx="411480" cy="411480"/>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2</a:t>
              </a:r>
              <a:endParaRPr kumimoji="0" lang="en-US" sz="2000" b="0" i="0" u="none" strike="noStrike" kern="1200" cap="none" spc="0" normalizeH="0" baseline="0" noProof="0" err="1">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 name="Rectangle 20">
              <a:extLst>
                <a:ext uri="{FF2B5EF4-FFF2-40B4-BE49-F238E27FC236}">
                  <a16:creationId xmlns:a16="http://schemas.microsoft.com/office/drawing/2014/main" id="{4E528858-CC7E-4011-8AC3-24DC204F3304}"/>
                </a:ext>
                <a:ext uri="{C183D7F6-B498-43B3-948B-1728B52AA6E4}">
                  <adec:decorative xmlns:adec="http://schemas.microsoft.com/office/drawing/2017/decorative" val="1"/>
                </a:ext>
              </a:extLst>
            </p:cNvPr>
            <p:cNvSpPr/>
            <p:nvPr/>
          </p:nvSpPr>
          <p:spPr bwMode="auto">
            <a:xfrm>
              <a:off x="4399088" y="2477811"/>
              <a:ext cx="3393823" cy="41465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8AC844CE-0F6F-4D95-970E-2BBEEA18F153}"/>
                </a:ext>
              </a:extLst>
            </p:cNvPr>
            <p:cNvSpPr/>
            <p:nvPr/>
          </p:nvSpPr>
          <p:spPr bwMode="auto">
            <a:xfrm>
              <a:off x="4560002" y="2593990"/>
              <a:ext cx="3071995" cy="671986"/>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Cloud for Sustainability story</a:t>
              </a:r>
            </a:p>
          </p:txBody>
        </p:sp>
        <p:sp>
          <p:nvSpPr>
            <p:cNvPr id="25" name="Rectangle 24">
              <a:extLst>
                <a:ext uri="{FF2B5EF4-FFF2-40B4-BE49-F238E27FC236}">
                  <a16:creationId xmlns:a16="http://schemas.microsoft.com/office/drawing/2014/main" id="{EDFDBB7F-82C8-486C-9548-9BC0BEA3B6BA}"/>
                </a:ext>
              </a:extLst>
            </p:cNvPr>
            <p:cNvSpPr/>
            <p:nvPr/>
          </p:nvSpPr>
          <p:spPr bwMode="auto">
            <a:xfrm>
              <a:off x="4560002" y="3350529"/>
              <a:ext cx="3071995" cy="764312"/>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Scenarios allow us to have a conversation with the customer relevant to their sustainability priorities</a:t>
              </a:r>
            </a:p>
          </p:txBody>
        </p:sp>
        <p:sp>
          <p:nvSpPr>
            <p:cNvPr id="60" name="Rectangle 59">
              <a:extLst>
                <a:ext uri="{FF2B5EF4-FFF2-40B4-BE49-F238E27FC236}">
                  <a16:creationId xmlns:a16="http://schemas.microsoft.com/office/drawing/2014/main" id="{69474C40-63DE-4E28-80B7-D3D565B2996E}"/>
                </a:ext>
              </a:extLst>
            </p:cNvPr>
            <p:cNvSpPr/>
            <p:nvPr/>
          </p:nvSpPr>
          <p:spPr bwMode="auto">
            <a:xfrm>
              <a:off x="4560002" y="4199394"/>
              <a:ext cx="3071995" cy="631539"/>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Accelerate</a:t>
              </a:r>
              <a:b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 your sustainability journey</a:t>
              </a:r>
            </a:p>
          </p:txBody>
        </p:sp>
        <p:sp>
          <p:nvSpPr>
            <p:cNvPr id="31" name="Rectangle 30">
              <a:extLst>
                <a:ext uri="{FF2B5EF4-FFF2-40B4-BE49-F238E27FC236}">
                  <a16:creationId xmlns:a16="http://schemas.microsoft.com/office/drawing/2014/main" id="{A88F5A05-F6B4-4454-A019-320B8116B5A6}"/>
                </a:ext>
              </a:extLst>
            </p:cNvPr>
            <p:cNvSpPr/>
            <p:nvPr/>
          </p:nvSpPr>
          <p:spPr bwMode="auto">
            <a:xfrm>
              <a:off x="4560002" y="4915486"/>
              <a:ext cx="3071995" cy="159872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Cloud for Sustainability empowers organizations to </a:t>
              </a: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sustainability progress and business growth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 bringing together a growing set of ESG (environmental, social, and governance) capabilities from Microsoft and our global ecosystem of partners.</a:t>
              </a:r>
            </a:p>
          </p:txBody>
        </p:sp>
      </p:grpSp>
      <p:grpSp>
        <p:nvGrpSpPr>
          <p:cNvPr id="6" name="Group 5" descr="To address a BDM need">
            <a:extLst>
              <a:ext uri="{FF2B5EF4-FFF2-40B4-BE49-F238E27FC236}">
                <a16:creationId xmlns:a16="http://schemas.microsoft.com/office/drawing/2014/main" id="{82FC7658-E9B2-A55B-95A9-E9B56C46E5BA}"/>
              </a:ext>
            </a:extLst>
          </p:cNvPr>
          <p:cNvGrpSpPr/>
          <p:nvPr/>
        </p:nvGrpSpPr>
        <p:grpSpPr>
          <a:xfrm>
            <a:off x="8209914" y="1452902"/>
            <a:ext cx="3393823" cy="5171482"/>
            <a:chOff x="8209914" y="1452902"/>
            <a:chExt cx="3393823" cy="5171482"/>
          </a:xfrm>
        </p:grpSpPr>
        <p:sp>
          <p:nvSpPr>
            <p:cNvPr id="10" name="Rectangle 9">
              <a:extLst>
                <a:ext uri="{FF2B5EF4-FFF2-40B4-BE49-F238E27FC236}">
                  <a16:creationId xmlns:a16="http://schemas.microsoft.com/office/drawing/2014/main" id="{743A9FBA-D0F8-484D-89D9-54AD6D2168B5}"/>
                </a:ext>
              </a:extLst>
            </p:cNvPr>
            <p:cNvSpPr/>
            <p:nvPr/>
          </p:nvSpPr>
          <p:spPr bwMode="auto">
            <a:xfrm>
              <a:off x="8209914" y="1659663"/>
              <a:ext cx="3393823" cy="827115"/>
            </a:xfrm>
            <a:prstGeom prst="rect">
              <a:avLst/>
            </a:prstGeom>
            <a:solidFill>
              <a:schemeClr val="accent2">
                <a:lumMod val="75000"/>
              </a:schemeClr>
            </a:solidFill>
            <a:ln w="63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To address a BDM need</a:t>
              </a:r>
            </a:p>
          </p:txBody>
        </p:sp>
        <p:sp>
          <p:nvSpPr>
            <p:cNvPr id="17" name="Oval 16">
              <a:extLst>
                <a:ext uri="{FF2B5EF4-FFF2-40B4-BE49-F238E27FC236}">
                  <a16:creationId xmlns:a16="http://schemas.microsoft.com/office/drawing/2014/main" id="{095FB9A0-CF2A-4820-BF24-BC4D289FFA8C}"/>
                </a:ext>
              </a:extLst>
            </p:cNvPr>
            <p:cNvSpPr/>
            <p:nvPr/>
          </p:nvSpPr>
          <p:spPr bwMode="auto">
            <a:xfrm>
              <a:off x="9701084" y="1452902"/>
              <a:ext cx="411480" cy="411480"/>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 name="Rectangle 21">
              <a:extLst>
                <a:ext uri="{FF2B5EF4-FFF2-40B4-BE49-F238E27FC236}">
                  <a16:creationId xmlns:a16="http://schemas.microsoft.com/office/drawing/2014/main" id="{5D6CA891-CC7C-468C-858D-AC82CA6AD9A6}"/>
                </a:ext>
                <a:ext uri="{C183D7F6-B498-43B3-948B-1728B52AA6E4}">
                  <adec:decorative xmlns:adec="http://schemas.microsoft.com/office/drawing/2017/decorative" val="1"/>
                </a:ext>
              </a:extLst>
            </p:cNvPr>
            <p:cNvSpPr/>
            <p:nvPr/>
          </p:nvSpPr>
          <p:spPr bwMode="auto">
            <a:xfrm>
              <a:off x="8209914" y="2477811"/>
              <a:ext cx="3393823" cy="41465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0B41E2F-E3FB-448D-9BFD-C66813909C9C}"/>
                </a:ext>
              </a:extLst>
            </p:cNvPr>
            <p:cNvSpPr/>
            <p:nvPr/>
          </p:nvSpPr>
          <p:spPr bwMode="auto">
            <a:xfrm>
              <a:off x="8370828" y="2594031"/>
              <a:ext cx="3071995" cy="671922"/>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Sustainability Manager story</a:t>
              </a:r>
            </a:p>
          </p:txBody>
        </p:sp>
        <p:sp>
          <p:nvSpPr>
            <p:cNvPr id="26" name="Rectangle 25">
              <a:extLst>
                <a:ext uri="{FF2B5EF4-FFF2-40B4-BE49-F238E27FC236}">
                  <a16:creationId xmlns:a16="http://schemas.microsoft.com/office/drawing/2014/main" id="{C5F5694C-3495-43F5-8A9E-F57C33268F9B}"/>
                </a:ext>
              </a:extLst>
            </p:cNvPr>
            <p:cNvSpPr/>
            <p:nvPr/>
          </p:nvSpPr>
          <p:spPr bwMode="auto">
            <a:xfrm>
              <a:off x="8370828" y="3350534"/>
              <a:ext cx="3071995" cy="764312"/>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Presents solution to address pain points of BDMs responsible for demonstrating sustainability performance</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59" name="Rectangle 58">
              <a:extLst>
                <a:ext uri="{FF2B5EF4-FFF2-40B4-BE49-F238E27FC236}">
                  <a16:creationId xmlns:a16="http://schemas.microsoft.com/office/drawing/2014/main" id="{3E2DB106-D3FA-418E-B17D-876B916E1041}"/>
                </a:ext>
              </a:extLst>
            </p:cNvPr>
            <p:cNvSpPr/>
            <p:nvPr/>
          </p:nvSpPr>
          <p:spPr bwMode="auto">
            <a:xfrm>
              <a:off x="8370828" y="4199427"/>
              <a:ext cx="3071995" cy="631479"/>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Monitor and manage </a:t>
              </a:r>
              <a:b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your sustainability performance</a:t>
              </a:r>
            </a:p>
          </p:txBody>
        </p:sp>
        <p:sp>
          <p:nvSpPr>
            <p:cNvPr id="32" name="Rectangle 31">
              <a:extLst>
                <a:ext uri="{FF2B5EF4-FFF2-40B4-BE49-F238E27FC236}">
                  <a16:creationId xmlns:a16="http://schemas.microsoft.com/office/drawing/2014/main" id="{E5C13A7C-20A7-420A-8CE9-8DD44599EFAE}"/>
                </a:ext>
              </a:extLst>
            </p:cNvPr>
            <p:cNvSpPr/>
            <p:nvPr/>
          </p:nvSpPr>
          <p:spPr bwMode="auto">
            <a:xfrm>
              <a:off x="8370828" y="4915486"/>
              <a:ext cx="3071995" cy="159872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Sustainability Manager is an extensible solution that enables organizations to more easily </a:t>
              </a: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record, report, and reduce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their environmental impact through increasingly automated data connections that deliver actionable insights.</a:t>
              </a:r>
              <a:endPar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grpSp>
    </p:spTree>
    <p:extLst>
      <p:ext uri="{BB962C8B-B14F-4D97-AF65-F5344CB8AC3E}">
        <p14:creationId xmlns:p14="http://schemas.microsoft.com/office/powerpoint/2010/main" val="201771441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0">
            <a:extLst>
              <a:ext uri="{FF2B5EF4-FFF2-40B4-BE49-F238E27FC236}">
                <a16:creationId xmlns:a16="http://schemas.microsoft.com/office/drawing/2014/main" id="{053B644B-BE8B-4B12-84A1-01DDD562530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1" y="819700"/>
            <a:ext cx="12192000" cy="6038034"/>
          </a:xfrm>
          <a:prstGeom prst="rect">
            <a:avLst/>
          </a:prstGeom>
        </p:spPr>
      </p:pic>
      <p:pic>
        <p:nvPicPr>
          <p:cNvPr id="13" name="Picture Placeholder 50">
            <a:extLst>
              <a:ext uri="{FF2B5EF4-FFF2-40B4-BE49-F238E27FC236}">
                <a16:creationId xmlns:a16="http://schemas.microsoft.com/office/drawing/2014/main" id="{061F6F1C-C428-4826-A580-837A3D046E18}"/>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V="1">
            <a:off x="-1" y="-1"/>
            <a:ext cx="12192000" cy="853091"/>
          </a:xfrm>
          <a:prstGeom prst="rect">
            <a:avLst/>
          </a:prstGeom>
        </p:spPr>
      </p:pic>
      <p:sp>
        <p:nvSpPr>
          <p:cNvPr id="17" name="Rectangle 16">
            <a:extLst>
              <a:ext uri="{FF2B5EF4-FFF2-40B4-BE49-F238E27FC236}">
                <a16:creationId xmlns:a16="http://schemas.microsoft.com/office/drawing/2014/main" id="{75A61508-6E50-4727-A9AA-52E162033C61}"/>
              </a:ext>
            </a:extLst>
          </p:cNvPr>
          <p:cNvSpPr/>
          <p:nvPr/>
        </p:nvSpPr>
        <p:spPr bwMode="auto">
          <a:xfrm>
            <a:off x="-3" y="-266"/>
            <a:ext cx="12191998" cy="6038034"/>
          </a:xfrm>
          <a:prstGeom prst="rect">
            <a:avLst/>
          </a:prstGeom>
          <a:gradFill flip="none" rotWithShape="1">
            <a:gsLst>
              <a:gs pos="15000">
                <a:schemeClr val="tx2">
                  <a:alpha val="54000"/>
                </a:schemeClr>
              </a:gs>
              <a:gs pos="44000">
                <a:schemeClr val="tx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AB940C2-6C66-447B-AA65-398B4AE4DDF0}"/>
              </a:ext>
            </a:extLst>
          </p:cNvPr>
          <p:cNvSpPr>
            <a:spLocks noGrp="1"/>
          </p:cNvSpPr>
          <p:nvPr>
            <p:ph type="title"/>
          </p:nvPr>
        </p:nvSpPr>
        <p:spPr>
          <a:xfrm>
            <a:off x="1643960" y="355354"/>
            <a:ext cx="8904080" cy="861774"/>
          </a:xfrm>
        </p:spPr>
        <p:txBody>
          <a:bodyPr/>
          <a:lstStyle/>
          <a:p>
            <a:pPr algn="ctr"/>
            <a:r>
              <a:rPr lang="en-US" sz="2800">
                <a:solidFill>
                  <a:schemeClr val="bg1"/>
                </a:solidFill>
              </a:rPr>
              <a:t>Wherever you are in your sustainability journey, together, we can accelerate progress to reach our collective goals</a:t>
            </a:r>
          </a:p>
        </p:txBody>
      </p:sp>
      <p:sp>
        <p:nvSpPr>
          <p:cNvPr id="8" name="Rectangle 7">
            <a:extLst>
              <a:ext uri="{FF2B5EF4-FFF2-40B4-BE49-F238E27FC236}">
                <a16:creationId xmlns:a16="http://schemas.microsoft.com/office/drawing/2014/main" id="{EDDE2108-F720-4A41-B8C8-49B1E8DE0115}"/>
              </a:ext>
              <a:ext uri="{C183D7F6-B498-43B3-948B-1728B52AA6E4}">
                <adec:decorative xmlns:adec="http://schemas.microsoft.com/office/drawing/2017/decorative" val="1"/>
              </a:ext>
            </a:extLst>
          </p:cNvPr>
          <p:cNvSpPr/>
          <p:nvPr/>
        </p:nvSpPr>
        <p:spPr bwMode="auto">
          <a:xfrm>
            <a:off x="0" y="4392539"/>
            <a:ext cx="12192000" cy="24651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41A33EB2-6A70-4F46-9388-2A81585CE257}"/>
              </a:ext>
              <a:ext uri="{C183D7F6-B498-43B3-948B-1728B52AA6E4}">
                <adec:decorative xmlns:adec="http://schemas.microsoft.com/office/drawing/2017/decorative" val="1"/>
              </a:ext>
            </a:extLst>
          </p:cNvPr>
          <p:cNvCxnSpPr>
            <a:cxnSpLocks/>
          </p:cNvCxnSpPr>
          <p:nvPr/>
        </p:nvCxnSpPr>
        <p:spPr>
          <a:xfrm>
            <a:off x="4722826"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908A53-2E2B-4B47-A064-DF3661CC5357}"/>
              </a:ext>
              <a:ext uri="{C183D7F6-B498-43B3-948B-1728B52AA6E4}">
                <adec:decorative xmlns:adec="http://schemas.microsoft.com/office/drawing/2017/decorative" val="1"/>
              </a:ext>
            </a:extLst>
          </p:cNvPr>
          <p:cNvCxnSpPr>
            <a:cxnSpLocks/>
          </p:cNvCxnSpPr>
          <p:nvPr/>
        </p:nvCxnSpPr>
        <p:spPr>
          <a:xfrm>
            <a:off x="8357445"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DE022E0-9091-4CD6-9367-46029F42DB17}"/>
              </a:ext>
            </a:extLst>
          </p:cNvPr>
          <p:cNvSpPr/>
          <p:nvPr/>
        </p:nvSpPr>
        <p:spPr bwMode="auto">
          <a:xfrm>
            <a:off x="485581" y="4737957"/>
            <a:ext cx="3776294"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Accelerate our shared sustainability journey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over a decade of sustainability experience and continuous innovation integrated into our technology, using Microsoft products can help you decarbonize and accelerate your ESG (environmental, social, governance) journey</a:t>
            </a:r>
          </a:p>
        </p:txBody>
      </p:sp>
      <p:sp>
        <p:nvSpPr>
          <p:cNvPr id="14" name="Rectangle 13">
            <a:extLst>
              <a:ext uri="{FF2B5EF4-FFF2-40B4-BE49-F238E27FC236}">
                <a16:creationId xmlns:a16="http://schemas.microsoft.com/office/drawing/2014/main" id="{5EB5AB67-516C-4027-B768-2CB43D687281}"/>
              </a:ext>
            </a:extLst>
          </p:cNvPr>
          <p:cNvSpPr/>
          <p:nvPr/>
        </p:nvSpPr>
        <p:spPr bwMode="auto">
          <a:xfrm>
            <a:off x="5183777" y="4737957"/>
            <a:ext cx="2712717"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Embed sustainability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in everything you do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our technology and partner ecosystem, we bring integrated solutions to connect organizations and their value chain</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E6B4784A-1EA1-4398-8C3C-00F981136B71}"/>
              </a:ext>
            </a:extLst>
          </p:cNvPr>
          <p:cNvSpPr/>
          <p:nvPr/>
        </p:nvSpPr>
        <p:spPr bwMode="auto">
          <a:xfrm>
            <a:off x="8818394" y="4737957"/>
            <a:ext cx="2786905" cy="134774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Create new value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with sustainability</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We’re creating a community </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of collective learning and action, where data can be shared, insights delivered, and more common ways of working can be created</a:t>
            </a:r>
            <a:b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endParaRPr kumimoji="0" lang="en-US" sz="1400" b="0" i="0" u="none" strike="noStrike" kern="0" cap="none" spc="0" normalizeH="0" baseline="0" noProof="0">
              <a:ln>
                <a:noFill/>
              </a:ln>
              <a:solidFill>
                <a:srgbClr val="00B0F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86907657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Tree>
    <p:extLst>
      <p:ext uri="{BB962C8B-B14F-4D97-AF65-F5344CB8AC3E}">
        <p14:creationId xmlns:p14="http://schemas.microsoft.com/office/powerpoint/2010/main" val="99644353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
        <p:nvSpPr>
          <p:cNvPr id="3" name="TextBox 2">
            <a:extLst>
              <a:ext uri="{FF2B5EF4-FFF2-40B4-BE49-F238E27FC236}">
                <a16:creationId xmlns:a16="http://schemas.microsoft.com/office/drawing/2014/main" id="{4C85472B-88B1-4228-9E99-39527CBD808D}"/>
              </a:ext>
            </a:extLst>
          </p:cNvPr>
          <p:cNvSpPr txBox="1"/>
          <p:nvPr/>
        </p:nvSpPr>
        <p:spPr>
          <a:xfrm>
            <a:off x="7971411" y="1807085"/>
            <a:ext cx="2130391" cy="492443"/>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latin typeface="+mj-lt"/>
              </a:rPr>
              <a:t>Microsoft </a:t>
            </a:r>
            <a:br>
              <a:rPr lang="en-US" sz="1600">
                <a:gradFill>
                  <a:gsLst>
                    <a:gs pos="2917">
                      <a:schemeClr val="tx1"/>
                    </a:gs>
                    <a:gs pos="30000">
                      <a:schemeClr val="tx1"/>
                    </a:gs>
                  </a:gsLst>
                  <a:lin ang="5400000" scaled="0"/>
                </a:gradFill>
                <a:latin typeface="+mj-lt"/>
              </a:rPr>
            </a:br>
            <a:r>
              <a:rPr lang="en-US" sz="1600">
                <a:gradFill>
                  <a:gsLst>
                    <a:gs pos="2917">
                      <a:schemeClr val="tx1"/>
                    </a:gs>
                    <a:gs pos="30000">
                      <a:schemeClr val="tx1"/>
                    </a:gs>
                  </a:gsLst>
                  <a:lin ang="5400000" scaled="0"/>
                </a:gradFill>
                <a:latin typeface="+mj-lt"/>
              </a:rPr>
              <a:t>Sustainability Manager</a:t>
            </a:r>
          </a:p>
        </p:txBody>
      </p:sp>
      <p:grpSp>
        <p:nvGrpSpPr>
          <p:cNvPr id="12" name="Group 11">
            <a:extLst>
              <a:ext uri="{FF2B5EF4-FFF2-40B4-BE49-F238E27FC236}">
                <a16:creationId xmlns:a16="http://schemas.microsoft.com/office/drawing/2014/main" id="{38606EEE-79FC-4ACF-AE85-A216BD4EF641}"/>
              </a:ext>
            </a:extLst>
          </p:cNvPr>
          <p:cNvGrpSpPr/>
          <p:nvPr/>
        </p:nvGrpSpPr>
        <p:grpSpPr>
          <a:xfrm rot="21146256">
            <a:off x="3478799" y="1255866"/>
            <a:ext cx="5272723" cy="5096218"/>
            <a:chOff x="3344554" y="1158491"/>
            <a:chExt cx="5502894" cy="5318684"/>
          </a:xfrm>
          <a:solidFill>
            <a:schemeClr val="accent1">
              <a:lumMod val="40000"/>
              <a:lumOff val="60000"/>
            </a:schemeClr>
          </a:solidFill>
        </p:grpSpPr>
        <p:sp>
          <p:nvSpPr>
            <p:cNvPr id="54" name="Freeform: Shape 53">
              <a:extLst>
                <a:ext uri="{FF2B5EF4-FFF2-40B4-BE49-F238E27FC236}">
                  <a16:creationId xmlns:a16="http://schemas.microsoft.com/office/drawing/2014/main" id="{EA5D37C4-81C5-4D95-A239-C24E48EDE0A9}"/>
                </a:ext>
              </a:extLst>
            </p:cNvPr>
            <p:cNvSpPr/>
            <p:nvPr/>
          </p:nvSpPr>
          <p:spPr bwMode="auto">
            <a:xfrm>
              <a:off x="3344554" y="1158491"/>
              <a:ext cx="5502894" cy="5318684"/>
            </a:xfrm>
            <a:custGeom>
              <a:avLst/>
              <a:gdLst>
                <a:gd name="connsiteX0" fmla="*/ 2751447 w 5502894"/>
                <a:gd name="connsiteY0" fmla="*/ 0 h 5318684"/>
                <a:gd name="connsiteX1" fmla="*/ 4501623 w 5502894"/>
                <a:gd name="connsiteY1" fmla="*/ 607264 h 5318684"/>
                <a:gd name="connsiteX2" fmla="*/ 4507795 w 5502894"/>
                <a:gd name="connsiteY2" fmla="*/ 612685 h 5318684"/>
                <a:gd name="connsiteX3" fmla="*/ 4430594 w 5502894"/>
                <a:gd name="connsiteY3" fmla="*/ 667017 h 5318684"/>
                <a:gd name="connsiteX4" fmla="*/ 4239373 w 5502894"/>
                <a:gd name="connsiteY4" fmla="*/ 528973 h 5318684"/>
                <a:gd name="connsiteX5" fmla="*/ 2751447 w 5502894"/>
                <a:gd name="connsiteY5" fmla="*/ 90205 h 5318684"/>
                <a:gd name="connsiteX6" fmla="*/ 90205 w 5502894"/>
                <a:gd name="connsiteY6" fmla="*/ 2659342 h 5318684"/>
                <a:gd name="connsiteX7" fmla="*/ 2751447 w 5502894"/>
                <a:gd name="connsiteY7" fmla="*/ 5228479 h 5318684"/>
                <a:gd name="connsiteX8" fmla="*/ 5412689 w 5502894"/>
                <a:gd name="connsiteY8" fmla="*/ 2659342 h 5318684"/>
                <a:gd name="connsiteX9" fmla="*/ 5293045 w 5502894"/>
                <a:gd name="connsiteY9" fmla="*/ 1895359 h 5318684"/>
                <a:gd name="connsiteX10" fmla="*/ 5267276 w 5502894"/>
                <a:gd name="connsiteY10" fmla="*/ 1827390 h 5318684"/>
                <a:gd name="connsiteX11" fmla="*/ 5343342 w 5502894"/>
                <a:gd name="connsiteY11" fmla="*/ 1773858 h 5318684"/>
                <a:gd name="connsiteX12" fmla="*/ 5379194 w 5502894"/>
                <a:gd name="connsiteY12" fmla="*/ 1868535 h 5318684"/>
                <a:gd name="connsiteX13" fmla="*/ 5502894 w 5502894"/>
                <a:gd name="connsiteY13" fmla="*/ 2659342 h 5318684"/>
                <a:gd name="connsiteX14" fmla="*/ 2751447 w 5502894"/>
                <a:gd name="connsiteY14" fmla="*/ 5318684 h 5318684"/>
                <a:gd name="connsiteX15" fmla="*/ 0 w 5502894"/>
                <a:gd name="connsiteY15" fmla="*/ 2659342 h 5318684"/>
                <a:gd name="connsiteX16" fmla="*/ 2751447 w 5502894"/>
                <a:gd name="connsiteY16" fmla="*/ 0 h 531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894" h="5318684">
                  <a:moveTo>
                    <a:pt x="2751447" y="0"/>
                  </a:moveTo>
                  <a:cubicBezTo>
                    <a:pt x="3416264" y="0"/>
                    <a:pt x="4026011" y="227894"/>
                    <a:pt x="4501623" y="607264"/>
                  </a:cubicBezTo>
                  <a:lnTo>
                    <a:pt x="4507795" y="612685"/>
                  </a:lnTo>
                  <a:lnTo>
                    <a:pt x="4430594" y="667017"/>
                  </a:lnTo>
                  <a:lnTo>
                    <a:pt x="4239373" y="528973"/>
                  </a:lnTo>
                  <a:cubicBezTo>
                    <a:pt x="3814636" y="251958"/>
                    <a:pt x="3302608" y="90205"/>
                    <a:pt x="2751447" y="90205"/>
                  </a:cubicBezTo>
                  <a:cubicBezTo>
                    <a:pt x="1281684" y="90205"/>
                    <a:pt x="90205" y="1240447"/>
                    <a:pt x="90205" y="2659342"/>
                  </a:cubicBezTo>
                  <a:cubicBezTo>
                    <a:pt x="90205" y="4078237"/>
                    <a:pt x="1281684" y="5228479"/>
                    <a:pt x="2751447" y="5228479"/>
                  </a:cubicBezTo>
                  <a:cubicBezTo>
                    <a:pt x="4221210" y="5228479"/>
                    <a:pt x="5412689" y="4078237"/>
                    <a:pt x="5412689" y="2659342"/>
                  </a:cubicBezTo>
                  <a:cubicBezTo>
                    <a:pt x="5412689" y="2393299"/>
                    <a:pt x="5370801" y="2136701"/>
                    <a:pt x="5293045" y="1895359"/>
                  </a:cubicBezTo>
                  <a:lnTo>
                    <a:pt x="5267276" y="1827390"/>
                  </a:lnTo>
                  <a:lnTo>
                    <a:pt x="5343342" y="1773858"/>
                  </a:lnTo>
                  <a:lnTo>
                    <a:pt x="5379194" y="1868535"/>
                  </a:lnTo>
                  <a:cubicBezTo>
                    <a:pt x="5459586" y="2118351"/>
                    <a:pt x="5502894" y="2383958"/>
                    <a:pt x="5502894" y="2659342"/>
                  </a:cubicBezTo>
                  <a:cubicBezTo>
                    <a:pt x="5502894" y="4128056"/>
                    <a:pt x="4271029" y="5318684"/>
                    <a:pt x="2751447" y="5318684"/>
                  </a:cubicBezTo>
                  <a:cubicBezTo>
                    <a:pt x="1231865" y="5318684"/>
                    <a:pt x="0" y="4128056"/>
                    <a:pt x="0" y="2659342"/>
                  </a:cubicBezTo>
                  <a:cubicBezTo>
                    <a:pt x="0" y="1190628"/>
                    <a:pt x="1231865" y="0"/>
                    <a:pt x="27514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a:extLst>
                <a:ext uri="{FF2B5EF4-FFF2-40B4-BE49-F238E27FC236}">
                  <a16:creationId xmlns:a16="http://schemas.microsoft.com/office/drawing/2014/main" id="{08F09711-6361-4FA5-A086-30310863F77C}"/>
                </a:ext>
              </a:extLst>
            </p:cNvPr>
            <p:cNvSpPr/>
            <p:nvPr/>
          </p:nvSpPr>
          <p:spPr bwMode="auto">
            <a:xfrm rot="8004217">
              <a:off x="7699157" y="1725387"/>
              <a:ext cx="303947" cy="2719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949192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alpha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443120" y="371378"/>
            <a:ext cx="7902389" cy="430887"/>
          </a:xfrm>
        </p:spPr>
        <p:txBody>
          <a:bodyPr/>
          <a:lstStyle/>
          <a:p>
            <a:r>
              <a:rPr lang="en-US"/>
              <a:t>Our story is growing, quickly</a:t>
            </a:r>
          </a:p>
        </p:txBody>
      </p:sp>
      <p:cxnSp>
        <p:nvCxnSpPr>
          <p:cNvPr id="9" name="Straight Arrow Connector 8" descr="A line with an arrow tip on the right.">
            <a:extLst>
              <a:ext uri="{FF2B5EF4-FFF2-40B4-BE49-F238E27FC236}">
                <a16:creationId xmlns:a16="http://schemas.microsoft.com/office/drawing/2014/main" id="{9240FA7E-6913-4CAC-8F01-D3D17171F09C}"/>
              </a:ext>
            </a:extLst>
          </p:cNvPr>
          <p:cNvCxnSpPr>
            <a:cxnSpLocks/>
          </p:cNvCxnSpPr>
          <p:nvPr/>
        </p:nvCxnSpPr>
        <p:spPr>
          <a:xfrm>
            <a:off x="326776" y="1334172"/>
            <a:ext cx="11533786" cy="0"/>
          </a:xfrm>
          <a:prstGeom prst="straightConnector1">
            <a:avLst/>
          </a:prstGeom>
          <a:ln w="28575">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8AB4ABE4-58AC-4D37-AD7B-3032B63006D4}"/>
              </a:ext>
            </a:extLst>
          </p:cNvPr>
          <p:cNvSpPr txBox="1">
            <a:spLocks/>
          </p:cNvSpPr>
          <p:nvPr/>
        </p:nvSpPr>
        <p:spPr>
          <a:xfrm>
            <a:off x="326776" y="1073974"/>
            <a:ext cx="1571693" cy="492443"/>
          </a:xfrm>
          <a:prstGeom prst="rect">
            <a:avLst/>
          </a:prstGeom>
          <a:solidFill>
            <a:schemeClr val="bg1"/>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October 2021</a:t>
            </a:r>
            <a:b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Public Preview</a:t>
            </a:r>
          </a:p>
        </p:txBody>
      </p:sp>
      <p:sp>
        <p:nvSpPr>
          <p:cNvPr id="18" name="Text Placeholder 4">
            <a:extLst>
              <a:ext uri="{FF2B5EF4-FFF2-40B4-BE49-F238E27FC236}">
                <a16:creationId xmlns:a16="http://schemas.microsoft.com/office/drawing/2014/main" id="{257EA034-407F-4852-8EF7-66A4099EEFBC}"/>
              </a:ext>
            </a:extLst>
          </p:cNvPr>
          <p:cNvSpPr txBox="1">
            <a:spLocks/>
          </p:cNvSpPr>
          <p:nvPr/>
        </p:nvSpPr>
        <p:spPr>
          <a:xfrm>
            <a:off x="3519031" y="1090539"/>
            <a:ext cx="1617154" cy="492443"/>
          </a:xfrm>
          <a:prstGeom prst="rect">
            <a:avLst/>
          </a:prstGeom>
          <a:solidFill>
            <a:schemeClr val="bg1"/>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May/June 2022</a:t>
            </a:r>
            <a:br>
              <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General Availability (GA)*</a:t>
            </a:r>
            <a:endPar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endParaRPr>
          </a:p>
        </p:txBody>
      </p:sp>
      <p:sp>
        <p:nvSpPr>
          <p:cNvPr id="31" name="Text Placeholder 4">
            <a:extLst>
              <a:ext uri="{FF2B5EF4-FFF2-40B4-BE49-F238E27FC236}">
                <a16:creationId xmlns:a16="http://schemas.microsoft.com/office/drawing/2014/main" id="{3E8C5490-2A74-94E1-4F28-4B8023C0EF49}"/>
              </a:ext>
            </a:extLst>
          </p:cNvPr>
          <p:cNvSpPr txBox="1">
            <a:spLocks/>
          </p:cNvSpPr>
          <p:nvPr/>
        </p:nvSpPr>
        <p:spPr>
          <a:xfrm>
            <a:off x="9745362" y="1090539"/>
            <a:ext cx="1138968" cy="492443"/>
          </a:xfrm>
          <a:prstGeom prst="rect">
            <a:avLst/>
          </a:prstGeom>
          <a:solidFill>
            <a:srgbClr val="FFFFFF"/>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July 2022</a:t>
            </a:r>
            <a:br>
              <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and beyond</a:t>
            </a:r>
          </a:p>
        </p:txBody>
      </p:sp>
      <p:sp>
        <p:nvSpPr>
          <p:cNvPr id="14" name="Rectangle 13">
            <a:extLst>
              <a:ext uri="{FF2B5EF4-FFF2-40B4-BE49-F238E27FC236}">
                <a16:creationId xmlns:a16="http://schemas.microsoft.com/office/drawing/2014/main" id="{CC8D83E1-C93F-4E9C-B3DA-0D4DC41B2C60}"/>
              </a:ext>
            </a:extLst>
          </p:cNvPr>
          <p:cNvSpPr/>
          <p:nvPr/>
        </p:nvSpPr>
        <p:spPr bwMode="auto">
          <a:xfrm>
            <a:off x="326778" y="1901012"/>
            <a:ext cx="1485108" cy="978443"/>
          </a:xfrm>
          <a:prstGeom prst="rect">
            <a:avLst/>
          </a:prstGeom>
          <a:solidFill>
            <a:schemeClr val="accent2">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Cloud for Sustainability</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Public Preview</a:t>
            </a:r>
          </a:p>
        </p:txBody>
      </p:sp>
      <p:sp>
        <p:nvSpPr>
          <p:cNvPr id="34" name="Text Placeholder 4">
            <a:extLst>
              <a:ext uri="{FF2B5EF4-FFF2-40B4-BE49-F238E27FC236}">
                <a16:creationId xmlns:a16="http://schemas.microsoft.com/office/drawing/2014/main" id="{69B52FA5-EFA0-4FED-9733-092C9ABF1C7F}"/>
              </a:ext>
            </a:extLst>
          </p:cNvPr>
          <p:cNvSpPr txBox="1">
            <a:spLocks/>
          </p:cNvSpPr>
          <p:nvPr/>
        </p:nvSpPr>
        <p:spPr>
          <a:xfrm>
            <a:off x="326777" y="2878359"/>
            <a:ext cx="1485108" cy="1140042"/>
          </a:xfrm>
          <a:prstGeom prst="rect">
            <a:avLst/>
          </a:prstGeom>
          <a:solidFill>
            <a:srgbClr val="E6E6E6"/>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In October 2021, we released Microsoft Cloud for Sustainability in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Public Preview to help organizations record, report, and reduce their environmental impact.</a:t>
            </a:r>
            <a:endParaRPr kumimoji="0" lang="en-US" sz="9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48" name="Rectangle 47">
            <a:extLst>
              <a:ext uri="{FF2B5EF4-FFF2-40B4-BE49-F238E27FC236}">
                <a16:creationId xmlns:a16="http://schemas.microsoft.com/office/drawing/2014/main" id="{8E3C23B0-5AF8-E0E3-9B3D-15FC7473F30F}"/>
              </a:ext>
              <a:ext uri="{C183D7F6-B498-43B3-948B-1728B52AA6E4}">
                <adec:decorative xmlns:adec="http://schemas.microsoft.com/office/drawing/2017/decorative" val="1"/>
              </a:ext>
            </a:extLst>
          </p:cNvPr>
          <p:cNvSpPr/>
          <p:nvPr/>
        </p:nvSpPr>
        <p:spPr bwMode="auto">
          <a:xfrm>
            <a:off x="327268" y="4018405"/>
            <a:ext cx="1484617" cy="4592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descr="An arrow tipped connector, pointing to the right. ">
            <a:extLst>
              <a:ext uri="{FF2B5EF4-FFF2-40B4-BE49-F238E27FC236}">
                <a16:creationId xmlns:a16="http://schemas.microsoft.com/office/drawing/2014/main" id="{D8291B35-5A89-4D49-B633-646F8F107A7A}"/>
              </a:ext>
            </a:extLst>
          </p:cNvPr>
          <p:cNvCxnSpPr>
            <a:cxnSpLocks/>
          </p:cNvCxnSpPr>
          <p:nvPr/>
        </p:nvCxnSpPr>
        <p:spPr>
          <a:xfrm flipV="1">
            <a:off x="1811886" y="2189635"/>
            <a:ext cx="1707142" cy="0"/>
          </a:xfrm>
          <a:prstGeom prst="line">
            <a:avLst/>
          </a:prstGeom>
          <a:ln w="28575">
            <a:solidFill>
              <a:schemeClr val="accent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D48925C-3867-411D-8FE9-ACDD524CCE9E}"/>
              </a:ext>
            </a:extLst>
          </p:cNvPr>
          <p:cNvSpPr txBox="1">
            <a:spLocks/>
          </p:cNvSpPr>
          <p:nvPr/>
        </p:nvSpPr>
        <p:spPr>
          <a:xfrm>
            <a:off x="1989742" y="2235752"/>
            <a:ext cx="1351429" cy="1384995"/>
          </a:xfrm>
          <a:prstGeom prst="rect">
            <a:avLst/>
          </a:prstGeom>
          <a:solidFill>
            <a:srgbClr val="E6E6E6"/>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Our story has grown broader and stronger</a:t>
            </a:r>
            <a:b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b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Microsoft Cloud for Sustainability now encompasses much more </a:t>
            </a:r>
          </a:p>
        </p:txBody>
      </p:sp>
      <p:sp>
        <p:nvSpPr>
          <p:cNvPr id="16" name="Rectangle 15">
            <a:extLst>
              <a:ext uri="{FF2B5EF4-FFF2-40B4-BE49-F238E27FC236}">
                <a16:creationId xmlns:a16="http://schemas.microsoft.com/office/drawing/2014/main" id="{97C89E5A-3F8D-45A8-BD6A-5671E9ECE5B0}"/>
              </a:ext>
            </a:extLst>
          </p:cNvPr>
          <p:cNvSpPr/>
          <p:nvPr/>
        </p:nvSpPr>
        <p:spPr bwMode="auto">
          <a:xfrm>
            <a:off x="3519029" y="1901013"/>
            <a:ext cx="4830721" cy="583037"/>
          </a:xfrm>
          <a:prstGeom prst="rect">
            <a:avLst/>
          </a:prstGeom>
          <a:solidFill>
            <a:schemeClr val="accent2">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Cloud for Sustainability</a:t>
            </a:r>
            <a:endPar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Text Placeholder 4">
            <a:extLst>
              <a:ext uri="{FF2B5EF4-FFF2-40B4-BE49-F238E27FC236}">
                <a16:creationId xmlns:a16="http://schemas.microsoft.com/office/drawing/2014/main" id="{B83461FD-2311-4368-BE4D-0D4AEC1C01AF}"/>
              </a:ext>
            </a:extLst>
          </p:cNvPr>
          <p:cNvSpPr txBox="1">
            <a:spLocks/>
          </p:cNvSpPr>
          <p:nvPr/>
        </p:nvSpPr>
        <p:spPr>
          <a:xfrm>
            <a:off x="3519030" y="2485590"/>
            <a:ext cx="4830720" cy="1327768"/>
          </a:xfrm>
          <a:prstGeom prst="rect">
            <a:avLst/>
          </a:prstGeom>
          <a:solidFill>
            <a:srgbClr val="E6E6E6"/>
          </a:solidFill>
        </p:spPr>
        <p:txBody>
          <a:bodyPr wrap="square" rIns="164592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Today, Microsoft Cloud for Sustainability represents a growing set of ESG (environmental, social, and governance) capabilities from Microsoft and our global ecosystem of partners that help organizations accelerate sustainability progress and business growth. </a:t>
            </a:r>
          </a:p>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Now, we’re introducing Microsoft Sustainability Manager—</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a Microsoft Cloud for Sustainability solution. </a:t>
            </a:r>
            <a:endParaRPr kumimoji="0" lang="en-US" sz="900" b="1" i="0" u="none" strike="noStrike" kern="1200" cap="none" spc="0" normalizeH="0" baseline="0" noProof="0">
              <a:ln>
                <a:noFill/>
              </a:ln>
              <a:solidFill>
                <a:srgbClr val="0078D4"/>
              </a:solidFill>
              <a:effectLst/>
              <a:highlight>
                <a:srgbClr val="FFFF00"/>
              </a:highlight>
              <a:uLnTx/>
              <a:uFillTx/>
              <a:latin typeface="Segoe UI"/>
              <a:ea typeface="+mn-ea"/>
              <a:cs typeface="Segoe UI" panose="020B0502040204020203" pitchFamily="34" charset="0"/>
            </a:endParaRPr>
          </a:p>
        </p:txBody>
      </p:sp>
      <p:pic>
        <p:nvPicPr>
          <p:cNvPr id="80" name="Picture 79" descr="The Microsoft Cloud for Sustainability industry priority scenarios.">
            <a:extLst>
              <a:ext uri="{FF2B5EF4-FFF2-40B4-BE49-F238E27FC236}">
                <a16:creationId xmlns:a16="http://schemas.microsoft.com/office/drawing/2014/main" id="{F2C19115-132D-E280-53D1-130B9A10384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965336" y="2548601"/>
            <a:ext cx="1290038" cy="1185130"/>
          </a:xfrm>
          <a:prstGeom prst="rect">
            <a:avLst/>
          </a:prstGeom>
        </p:spPr>
      </p:pic>
      <p:sp>
        <p:nvSpPr>
          <p:cNvPr id="27" name="Text Placeholder 4">
            <a:extLst>
              <a:ext uri="{FF2B5EF4-FFF2-40B4-BE49-F238E27FC236}">
                <a16:creationId xmlns:a16="http://schemas.microsoft.com/office/drawing/2014/main" id="{A857A252-B356-4DA7-82F5-28F31C2C6241}"/>
              </a:ext>
            </a:extLst>
          </p:cNvPr>
          <p:cNvSpPr txBox="1">
            <a:spLocks/>
          </p:cNvSpPr>
          <p:nvPr/>
        </p:nvSpPr>
        <p:spPr>
          <a:xfrm>
            <a:off x="3519028" y="3802723"/>
            <a:ext cx="4826481" cy="261610"/>
          </a:xfrm>
          <a:prstGeom prst="rect">
            <a:avLst/>
          </a:prstGeom>
          <a:solidFill>
            <a:schemeClr val="accent2">
              <a:lumMod val="75000"/>
            </a:schemeClr>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Enabling stronger integration across our platform</a:t>
            </a:r>
            <a:endParaRPr kumimoji="0" lang="en-US" sz="11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cxnSp>
        <p:nvCxnSpPr>
          <p:cNvPr id="32" name="Straight Connector 31" descr="A connector that attaches to a grouping bracket.">
            <a:extLst>
              <a:ext uri="{FF2B5EF4-FFF2-40B4-BE49-F238E27FC236}">
                <a16:creationId xmlns:a16="http://schemas.microsoft.com/office/drawing/2014/main" id="{C178A3DF-DFBC-D78E-E939-076ED9CE395A}"/>
              </a:ext>
            </a:extLst>
          </p:cNvPr>
          <p:cNvCxnSpPr>
            <a:cxnSpLocks/>
          </p:cNvCxnSpPr>
          <p:nvPr/>
        </p:nvCxnSpPr>
        <p:spPr>
          <a:xfrm>
            <a:off x="6311603" y="4063925"/>
            <a:ext cx="0" cy="32004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ight Bracket 29" descr="A grouping bracket covering the subjects that follow underneath. ">
            <a:extLst>
              <a:ext uri="{FF2B5EF4-FFF2-40B4-BE49-F238E27FC236}">
                <a16:creationId xmlns:a16="http://schemas.microsoft.com/office/drawing/2014/main" id="{B7BA11DB-4382-27A3-1FAC-574C153A9531}"/>
              </a:ext>
            </a:extLst>
          </p:cNvPr>
          <p:cNvSpPr/>
          <p:nvPr/>
        </p:nvSpPr>
        <p:spPr>
          <a:xfrm rot="16200000">
            <a:off x="7624730" y="272903"/>
            <a:ext cx="130133" cy="8341531"/>
          </a:xfrm>
          <a:prstGeom prst="rightBracket">
            <a:avLst>
              <a:gd name="adj" fmla="val 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87071556-2239-4DCE-A933-41D02DC41EBF}"/>
              </a:ext>
            </a:extLst>
          </p:cNvPr>
          <p:cNvSpPr/>
          <p:nvPr/>
        </p:nvSpPr>
        <p:spPr bwMode="auto">
          <a:xfrm>
            <a:off x="3519032" y="4566464"/>
            <a:ext cx="2333522" cy="675130"/>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Sustainability Manager</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General Availability</a:t>
            </a:r>
          </a:p>
        </p:txBody>
      </p:sp>
      <p:sp>
        <p:nvSpPr>
          <p:cNvPr id="20" name="Text Placeholder 4">
            <a:extLst>
              <a:ext uri="{FF2B5EF4-FFF2-40B4-BE49-F238E27FC236}">
                <a16:creationId xmlns:a16="http://schemas.microsoft.com/office/drawing/2014/main" id="{509D578B-EFC4-4C07-B967-945A679222B1}"/>
              </a:ext>
            </a:extLst>
          </p:cNvPr>
          <p:cNvSpPr txBox="1">
            <a:spLocks/>
          </p:cNvSpPr>
          <p:nvPr/>
        </p:nvSpPr>
        <p:spPr>
          <a:xfrm>
            <a:off x="3519032" y="5247782"/>
            <a:ext cx="2333522" cy="951113"/>
          </a:xfrm>
          <a:prstGeom prst="rect">
            <a:avLst/>
          </a:prstGeom>
          <a:solidFill>
            <a:srgbClr val="E6E6E6"/>
          </a:solidFill>
        </p:spPr>
        <p:txBody>
          <a:bodyPr wrap="square" rIns="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Microsoft Sustainability Manager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unifies data intelligence to help organizations monitor and manage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their sustainability performance.</a:t>
            </a:r>
          </a:p>
        </p:txBody>
      </p:sp>
      <p:sp>
        <p:nvSpPr>
          <p:cNvPr id="39" name="Text Placeholder 4">
            <a:extLst>
              <a:ext uri="{FF2B5EF4-FFF2-40B4-BE49-F238E27FC236}">
                <a16:creationId xmlns:a16="http://schemas.microsoft.com/office/drawing/2014/main" id="{BF9ACD9F-04A7-4455-B15B-3258BA21777D}"/>
              </a:ext>
            </a:extLst>
          </p:cNvPr>
          <p:cNvSpPr txBox="1">
            <a:spLocks/>
          </p:cNvSpPr>
          <p:nvPr/>
        </p:nvSpPr>
        <p:spPr>
          <a:xfrm>
            <a:off x="5911388" y="4566464"/>
            <a:ext cx="1104085" cy="1632432"/>
          </a:xfrm>
          <a:prstGeom prst="rect">
            <a:avLst/>
          </a:prstGeom>
          <a:solidFill>
            <a:schemeClr val="accent1"/>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Partner sustainability solutions </a:t>
            </a:r>
            <a:b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built on the Microsoft Cloud</a:t>
            </a:r>
            <a:endParaRPr kumimoji="0" lang="en-US" sz="11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FFEA9091-850F-4A21-B4DE-22CFA59F4ECE}"/>
              </a:ext>
            </a:extLst>
          </p:cNvPr>
          <p:cNvSpPr/>
          <p:nvPr/>
        </p:nvSpPr>
        <p:spPr bwMode="auto">
          <a:xfrm>
            <a:off x="7074309" y="4566464"/>
            <a:ext cx="2333522" cy="675130"/>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Emissions Impact Dashboard</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0" name="Text Placeholder 4">
            <a:extLst>
              <a:ext uri="{FF2B5EF4-FFF2-40B4-BE49-F238E27FC236}">
                <a16:creationId xmlns:a16="http://schemas.microsoft.com/office/drawing/2014/main" id="{720E9114-9458-41CA-B85B-A701F3FFAB2B}"/>
              </a:ext>
            </a:extLst>
          </p:cNvPr>
          <p:cNvSpPr txBox="1">
            <a:spLocks/>
          </p:cNvSpPr>
          <p:nvPr/>
        </p:nvSpPr>
        <p:spPr>
          <a:xfrm>
            <a:off x="7074308" y="5247782"/>
            <a:ext cx="2333523" cy="951113"/>
          </a:xfrm>
          <a:prstGeom prst="rect">
            <a:avLst/>
          </a:prstGeom>
          <a:solidFill>
            <a:srgbClr val="E6E6E6"/>
          </a:solidFill>
        </p:spPr>
        <p:txBody>
          <a:bodyPr wrap="square" rIns="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The Emissions Impact Dashboard provides Microsoft customers with transparency into emissions produced from their use of Microsoft Azure cloud services.</a:t>
            </a:r>
          </a:p>
        </p:txBody>
      </p:sp>
      <p:sp>
        <p:nvSpPr>
          <p:cNvPr id="36" name="Text Placeholder 4">
            <a:extLst>
              <a:ext uri="{FF2B5EF4-FFF2-40B4-BE49-F238E27FC236}">
                <a16:creationId xmlns:a16="http://schemas.microsoft.com/office/drawing/2014/main" id="{A7D05BA0-35CC-4366-B6C9-2C887A0F7665}"/>
              </a:ext>
            </a:extLst>
          </p:cNvPr>
          <p:cNvSpPr txBox="1">
            <a:spLocks/>
          </p:cNvSpPr>
          <p:nvPr/>
        </p:nvSpPr>
        <p:spPr>
          <a:xfrm>
            <a:off x="9745362" y="4566464"/>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Emissions Impact Dashboard for </a:t>
            </a:r>
            <a:b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Microsoft 365</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35" name="Text Placeholder 4">
            <a:extLst>
              <a:ext uri="{FF2B5EF4-FFF2-40B4-BE49-F238E27FC236}">
                <a16:creationId xmlns:a16="http://schemas.microsoft.com/office/drawing/2014/main" id="{C1837920-7556-4B98-8EF7-C5225C13C26B}"/>
              </a:ext>
            </a:extLst>
          </p:cNvPr>
          <p:cNvSpPr txBox="1">
            <a:spLocks/>
          </p:cNvSpPr>
          <p:nvPr/>
        </p:nvSpPr>
        <p:spPr>
          <a:xfrm>
            <a:off x="9745362" y="4988688"/>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Dedicated water and waste services and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8" name="Text Placeholder 4">
            <a:extLst>
              <a:ext uri="{FF2B5EF4-FFF2-40B4-BE49-F238E27FC236}">
                <a16:creationId xmlns:a16="http://schemas.microsoft.com/office/drawing/2014/main" id="{91D41E15-98CA-4E18-8598-F21E079CD6D2}"/>
              </a:ext>
            </a:extLst>
          </p:cNvPr>
          <p:cNvSpPr txBox="1">
            <a:spLocks/>
          </p:cNvSpPr>
          <p:nvPr/>
        </p:nvSpPr>
        <p:spPr>
          <a:xfrm>
            <a:off x="9745362" y="5410912"/>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More Microsoft sustainability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9" name="Text Placeholder 4">
            <a:extLst>
              <a:ext uri="{FF2B5EF4-FFF2-40B4-BE49-F238E27FC236}">
                <a16:creationId xmlns:a16="http://schemas.microsoft.com/office/drawing/2014/main" id="{6EFEFB5D-F3AF-46F9-94B8-FFC7A63CA7D7}"/>
              </a:ext>
            </a:extLst>
          </p:cNvPr>
          <p:cNvSpPr txBox="1">
            <a:spLocks/>
          </p:cNvSpPr>
          <p:nvPr/>
        </p:nvSpPr>
        <p:spPr>
          <a:xfrm>
            <a:off x="9745362" y="5833136"/>
            <a:ext cx="2108892" cy="365760"/>
          </a:xfrm>
          <a:prstGeom prst="rect">
            <a:avLst/>
          </a:prstGeom>
          <a:solidFill>
            <a:schemeClr val="accent1"/>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More partner sustainability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3" name="Footer Placeholder 3">
            <a:extLst>
              <a:ext uri="{FF2B5EF4-FFF2-40B4-BE49-F238E27FC236}">
                <a16:creationId xmlns:a16="http://schemas.microsoft.com/office/drawing/2014/main" id="{560ADD6D-504C-4FBF-A8C8-CB6A817F9520}"/>
              </a:ext>
            </a:extLst>
          </p:cNvPr>
          <p:cNvSpPr txBox="1">
            <a:spLocks/>
          </p:cNvSpPr>
          <p:nvPr/>
        </p:nvSpPr>
        <p:spPr>
          <a:xfrm>
            <a:off x="326776" y="6636747"/>
            <a:ext cx="8559800" cy="215444"/>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a:ea typeface="+mn-ea"/>
                <a:cs typeface="+mn-cs"/>
              </a:rPr>
              <a:t>* We expect GA of Microsoft Sustainability Manager to be announced on May 17, 2022, and effective June 1, 2022.</a:t>
            </a:r>
          </a:p>
        </p:txBody>
      </p:sp>
    </p:spTree>
    <p:extLst>
      <p:ext uri="{BB962C8B-B14F-4D97-AF65-F5344CB8AC3E}">
        <p14:creationId xmlns:p14="http://schemas.microsoft.com/office/powerpoint/2010/main" val="177322473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3A07A-11C9-4727-872F-5D5180FCCD34}"/>
              </a:ext>
            </a:extLst>
          </p:cNvPr>
          <p:cNvSpPr>
            <a:spLocks noGrp="1"/>
          </p:cNvSpPr>
          <p:nvPr>
            <p:ph type="title"/>
          </p:nvPr>
        </p:nvSpPr>
        <p:spPr/>
        <p:txBody>
          <a:bodyPr/>
          <a:lstStyle/>
          <a:p>
            <a:r>
              <a:rPr lang="en-US"/>
              <a:t>Our sustainability story</a:t>
            </a:r>
          </a:p>
        </p:txBody>
      </p:sp>
    </p:spTree>
    <p:extLst>
      <p:ext uri="{BB962C8B-B14F-4D97-AF65-F5344CB8AC3E}">
        <p14:creationId xmlns:p14="http://schemas.microsoft.com/office/powerpoint/2010/main" val="96303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70782772-F0B9-41AD-9537-F92557732B8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6"/>
          <a:stretch/>
        </p:blipFill>
        <p:spPr>
          <a:xfrm>
            <a:off x="1" y="4262164"/>
            <a:ext cx="12192000" cy="2595836"/>
          </a:xfrm>
          <a:prstGeom prst="rect">
            <a:avLst/>
          </a:prstGeom>
        </p:spPr>
      </p:pic>
      <p:sp>
        <p:nvSpPr>
          <p:cNvPr id="2" name="Title 1">
            <a:extLst>
              <a:ext uri="{FF2B5EF4-FFF2-40B4-BE49-F238E27FC236}">
                <a16:creationId xmlns:a16="http://schemas.microsoft.com/office/drawing/2014/main" id="{177039B8-C7AC-43FD-BBC9-E78F7C763AB0}"/>
              </a:ext>
            </a:extLst>
          </p:cNvPr>
          <p:cNvSpPr>
            <a:spLocks noGrp="1"/>
          </p:cNvSpPr>
          <p:nvPr>
            <p:ph type="title"/>
          </p:nvPr>
        </p:nvSpPr>
        <p:spPr>
          <a:xfrm>
            <a:off x="588263" y="446183"/>
            <a:ext cx="11018520" cy="492443"/>
          </a:xfrm>
        </p:spPr>
        <p:txBody>
          <a:bodyPr/>
          <a:lstStyle/>
          <a:p>
            <a:r>
              <a:rPr lang="en-US">
                <a:solidFill>
                  <a:srgbClr val="243A5F"/>
                </a:solidFill>
              </a:rPr>
              <a:t>Decades of action</a:t>
            </a:r>
            <a:endParaRPr lang="en-US" sz="1800">
              <a:solidFill>
                <a:schemeClr val="tx1">
                  <a:lumMod val="65000"/>
                  <a:lumOff val="35000"/>
                </a:schemeClr>
              </a:solidFill>
            </a:endParaRPr>
          </a:p>
        </p:txBody>
      </p:sp>
      <p:sp>
        <p:nvSpPr>
          <p:cNvPr id="79" name="Rectangle 78">
            <a:extLst>
              <a:ext uri="{FF2B5EF4-FFF2-40B4-BE49-F238E27FC236}">
                <a16:creationId xmlns:a16="http://schemas.microsoft.com/office/drawing/2014/main" id="{442DE03F-87E1-4744-8A9C-6F13E7A3CD33}"/>
              </a:ext>
              <a:ext uri="{C183D7F6-B498-43B3-948B-1728B52AA6E4}">
                <adec:decorative xmlns:adec="http://schemas.microsoft.com/office/drawing/2017/decorative" val="1"/>
              </a:ext>
            </a:extLst>
          </p:cNvPr>
          <p:cNvSpPr/>
          <p:nvPr/>
        </p:nvSpPr>
        <p:spPr bwMode="auto">
          <a:xfrm>
            <a:off x="-1" y="4262164"/>
            <a:ext cx="12192001" cy="1842564"/>
          </a:xfrm>
          <a:prstGeom prst="rect">
            <a:avLst/>
          </a:prstGeom>
          <a:gradFill>
            <a:gsLst>
              <a:gs pos="0">
                <a:srgbClr val="FFFFFF"/>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56C2C47D-87C4-4909-B326-4FDA450FB194}"/>
              </a:ext>
              <a:ext uri="{C183D7F6-B498-43B3-948B-1728B52AA6E4}">
                <adec:decorative xmlns:adec="http://schemas.microsoft.com/office/drawing/2017/decorative" val="1"/>
              </a:ext>
            </a:extLst>
          </p:cNvPr>
          <p:cNvSpPr/>
          <p:nvPr/>
        </p:nvSpPr>
        <p:spPr bwMode="auto">
          <a:xfrm>
            <a:off x="448749" y="1111121"/>
            <a:ext cx="7036268" cy="2698068"/>
          </a:xfrm>
          <a:prstGeom prst="rect">
            <a:avLst/>
          </a:prstGeom>
          <a:gradFill flip="none" rotWithShape="1">
            <a:gsLst>
              <a:gs pos="0">
                <a:srgbClr val="30E5D0">
                  <a:lumMod val="5000"/>
                  <a:lumOff val="95000"/>
                  <a:alpha val="0"/>
                </a:srgbClr>
              </a:gs>
              <a:gs pos="100000">
                <a:srgbClr val="0078D4">
                  <a:lumMod val="20000"/>
                  <a:lumOff val="80000"/>
                  <a:alpha val="53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30ACFC91-8DA3-448A-96E1-B6354A5985D6}"/>
              </a:ext>
            </a:extLst>
          </p:cNvPr>
          <p:cNvSpPr/>
          <p:nvPr/>
        </p:nvSpPr>
        <p:spPr>
          <a:xfrm>
            <a:off x="585217" y="1235810"/>
            <a:ext cx="1801144"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Our history 2009-2019</a:t>
            </a:r>
          </a:p>
        </p:txBody>
      </p:sp>
      <p:cxnSp>
        <p:nvCxnSpPr>
          <p:cNvPr id="84" name="Straight Arrow Connector 83">
            <a:extLst>
              <a:ext uri="{FF2B5EF4-FFF2-40B4-BE49-F238E27FC236}">
                <a16:creationId xmlns:a16="http://schemas.microsoft.com/office/drawing/2014/main" id="{0ED298C0-B2CD-412C-A9D4-953E7E94FA8D}"/>
              </a:ext>
              <a:ext uri="{C183D7F6-B498-43B3-948B-1728B52AA6E4}">
                <adec:decorative xmlns:adec="http://schemas.microsoft.com/office/drawing/2017/decorative" val="1"/>
              </a:ext>
            </a:extLst>
          </p:cNvPr>
          <p:cNvCxnSpPr>
            <a:cxnSpLocks/>
          </p:cNvCxnSpPr>
          <p:nvPr/>
        </p:nvCxnSpPr>
        <p:spPr>
          <a:xfrm>
            <a:off x="956345" y="3197724"/>
            <a:ext cx="6513692" cy="0"/>
          </a:xfrm>
          <a:prstGeom prst="straightConnector1">
            <a:avLst/>
          </a:prstGeom>
          <a:noFill/>
          <a:ln w="19050" cap="flat" cmpd="sng" algn="ctr">
            <a:solidFill>
              <a:srgbClr val="243A5F"/>
            </a:solidFill>
            <a:prstDash val="solid"/>
            <a:headEnd type="none" w="lg" len="med"/>
            <a:tailEnd type="triangle"/>
          </a:ln>
          <a:effectLst/>
        </p:spPr>
      </p:cxnSp>
      <p:grpSp>
        <p:nvGrpSpPr>
          <p:cNvPr id="3" name="Group 2" descr="2009 - First carbon emission reduction goal">
            <a:extLst>
              <a:ext uri="{FF2B5EF4-FFF2-40B4-BE49-F238E27FC236}">
                <a16:creationId xmlns:a16="http://schemas.microsoft.com/office/drawing/2014/main" id="{C4D4E2FA-6A53-46AC-945C-C9D7DCE0C036}"/>
              </a:ext>
            </a:extLst>
          </p:cNvPr>
          <p:cNvGrpSpPr/>
          <p:nvPr/>
        </p:nvGrpSpPr>
        <p:grpSpPr>
          <a:xfrm>
            <a:off x="619412" y="3043835"/>
            <a:ext cx="1374723" cy="1279385"/>
            <a:chOff x="619412" y="3043835"/>
            <a:chExt cx="1374723" cy="1279385"/>
          </a:xfrm>
        </p:grpSpPr>
        <p:grpSp>
          <p:nvGrpSpPr>
            <p:cNvPr id="85" name="Group 84" descr="2009">
              <a:extLst>
                <a:ext uri="{FF2B5EF4-FFF2-40B4-BE49-F238E27FC236}">
                  <a16:creationId xmlns:a16="http://schemas.microsoft.com/office/drawing/2014/main" id="{4738583A-3311-4679-8BE2-7AEB08917E2C}"/>
                </a:ext>
              </a:extLst>
            </p:cNvPr>
            <p:cNvGrpSpPr/>
            <p:nvPr/>
          </p:nvGrpSpPr>
          <p:grpSpPr>
            <a:xfrm>
              <a:off x="784286" y="3043835"/>
              <a:ext cx="755335" cy="873639"/>
              <a:chOff x="784286" y="3043835"/>
              <a:chExt cx="755335" cy="873639"/>
            </a:xfrm>
          </p:grpSpPr>
          <p:cxnSp>
            <p:nvCxnSpPr>
              <p:cNvPr id="117" name="Straight Connector 116">
                <a:extLst>
                  <a:ext uri="{FF2B5EF4-FFF2-40B4-BE49-F238E27FC236}">
                    <a16:creationId xmlns:a16="http://schemas.microsoft.com/office/drawing/2014/main" id="{0E824E33-AD14-4473-9DE8-22AF9B1C10A3}"/>
                  </a:ext>
                  <a:ext uri="{C183D7F6-B498-43B3-948B-1728B52AA6E4}">
                    <adec:decorative xmlns:adec="http://schemas.microsoft.com/office/drawing/2017/decorative" val="1"/>
                  </a:ext>
                </a:extLst>
              </p:cNvPr>
              <p:cNvCxnSpPr>
                <a:cxnSpLocks/>
              </p:cNvCxnSpPr>
              <p:nvPr/>
            </p:nvCxnSpPr>
            <p:spPr>
              <a:xfrm>
                <a:off x="1161953"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8" name="Oval 117">
                <a:extLst>
                  <a:ext uri="{FF2B5EF4-FFF2-40B4-BE49-F238E27FC236}">
                    <a16:creationId xmlns:a16="http://schemas.microsoft.com/office/drawing/2014/main" id="{AFF6DAFF-87F6-4839-9B80-432AB19E4421}"/>
                  </a:ext>
                  <a:ext uri="{C183D7F6-B498-43B3-948B-1728B52AA6E4}">
                    <adec:decorative xmlns:adec="http://schemas.microsoft.com/office/drawing/2017/decorative" val="1"/>
                  </a:ext>
                </a:extLst>
              </p:cNvPr>
              <p:cNvSpPr/>
              <p:nvPr/>
            </p:nvSpPr>
            <p:spPr bwMode="auto">
              <a:xfrm>
                <a:off x="1107811"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52B669D4-A4D5-4B18-80D7-2EA56E88E7B4}"/>
                  </a:ext>
                </a:extLst>
              </p:cNvPr>
              <p:cNvSpPr txBox="1"/>
              <p:nvPr/>
            </p:nvSpPr>
            <p:spPr>
              <a:xfrm>
                <a:off x="784286" y="3043835"/>
                <a:ext cx="755335"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2009</a:t>
                </a:r>
              </a:p>
            </p:txBody>
          </p:sp>
        </p:grpSp>
        <p:sp>
          <p:nvSpPr>
            <p:cNvPr id="86" name="Rectangle 85">
              <a:extLst>
                <a:ext uri="{FF2B5EF4-FFF2-40B4-BE49-F238E27FC236}">
                  <a16:creationId xmlns:a16="http://schemas.microsoft.com/office/drawing/2014/main" id="{8C4096F4-5F24-4F07-9A70-221620AC565C}"/>
                </a:ext>
              </a:extLst>
            </p:cNvPr>
            <p:cNvSpPr/>
            <p:nvPr/>
          </p:nvSpPr>
          <p:spPr>
            <a:xfrm>
              <a:off x="619412" y="4015443"/>
              <a:ext cx="1374723"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First carbon emission reduction goal</a:t>
              </a:r>
            </a:p>
          </p:txBody>
        </p:sp>
      </p:grpSp>
      <p:grpSp>
        <p:nvGrpSpPr>
          <p:cNvPr id="15" name="Group 14" descr="2012 - 100% carbon neutral internal carbon fee instituted">
            <a:extLst>
              <a:ext uri="{FF2B5EF4-FFF2-40B4-BE49-F238E27FC236}">
                <a16:creationId xmlns:a16="http://schemas.microsoft.com/office/drawing/2014/main" id="{198C3F2D-EB19-4B6A-B6E8-E695C9BAC44F}"/>
              </a:ext>
            </a:extLst>
          </p:cNvPr>
          <p:cNvGrpSpPr/>
          <p:nvPr/>
        </p:nvGrpSpPr>
        <p:grpSpPr>
          <a:xfrm>
            <a:off x="1424986" y="1992603"/>
            <a:ext cx="1755266" cy="1359009"/>
            <a:chOff x="1424986" y="1992603"/>
            <a:chExt cx="1755266" cy="1359009"/>
          </a:xfrm>
        </p:grpSpPr>
        <p:sp>
          <p:nvSpPr>
            <p:cNvPr id="88" name="Rectangle 87">
              <a:extLst>
                <a:ext uri="{FF2B5EF4-FFF2-40B4-BE49-F238E27FC236}">
                  <a16:creationId xmlns:a16="http://schemas.microsoft.com/office/drawing/2014/main" id="{BEA5DD75-2929-4D5A-A1F4-18276858162B}"/>
                </a:ext>
              </a:extLst>
            </p:cNvPr>
            <p:cNvSpPr/>
            <p:nvPr/>
          </p:nvSpPr>
          <p:spPr>
            <a:xfrm>
              <a:off x="1424986" y="1992603"/>
              <a:ext cx="1755266" cy="384721"/>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100% carbon neutral</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Internal carbon fee instituted</a:t>
              </a:r>
            </a:p>
          </p:txBody>
        </p:sp>
        <p:grpSp>
          <p:nvGrpSpPr>
            <p:cNvPr id="87" name="Group 86" descr="2012">
              <a:extLst>
                <a:ext uri="{FF2B5EF4-FFF2-40B4-BE49-F238E27FC236}">
                  <a16:creationId xmlns:a16="http://schemas.microsoft.com/office/drawing/2014/main" id="{05EA101A-984F-48AD-8B19-9E6573C4FE40}"/>
                </a:ext>
              </a:extLst>
            </p:cNvPr>
            <p:cNvGrpSpPr/>
            <p:nvPr/>
          </p:nvGrpSpPr>
          <p:grpSpPr>
            <a:xfrm>
              <a:off x="1944989" y="2444453"/>
              <a:ext cx="715260" cy="907159"/>
              <a:chOff x="1984972" y="2444453"/>
              <a:chExt cx="715260" cy="907159"/>
            </a:xfrm>
          </p:grpSpPr>
          <p:grpSp>
            <p:nvGrpSpPr>
              <p:cNvPr id="113" name="Group 112">
                <a:extLst>
                  <a:ext uri="{FF2B5EF4-FFF2-40B4-BE49-F238E27FC236}">
                    <a16:creationId xmlns:a16="http://schemas.microsoft.com/office/drawing/2014/main" id="{3C2CF8E0-CCA5-4149-A350-AC6AB8CBF81F}"/>
                  </a:ext>
                </a:extLst>
              </p:cNvPr>
              <p:cNvGrpSpPr/>
              <p:nvPr/>
            </p:nvGrpSpPr>
            <p:grpSpPr>
              <a:xfrm rot="10800000">
                <a:off x="2288460" y="2444453"/>
                <a:ext cx="108285" cy="565862"/>
                <a:chOff x="2288460" y="3351612"/>
                <a:chExt cx="108285" cy="565862"/>
              </a:xfrm>
            </p:grpSpPr>
            <p:cxnSp>
              <p:nvCxnSpPr>
                <p:cNvPr id="115" name="Straight Connector 114">
                  <a:extLst>
                    <a:ext uri="{FF2B5EF4-FFF2-40B4-BE49-F238E27FC236}">
                      <a16:creationId xmlns:a16="http://schemas.microsoft.com/office/drawing/2014/main" id="{FF1E1742-97AE-4E08-AB9A-3867E51174D0}"/>
                    </a:ext>
                    <a:ext uri="{C183D7F6-B498-43B3-948B-1728B52AA6E4}">
                      <adec:decorative xmlns:adec="http://schemas.microsoft.com/office/drawing/2017/decorative" val="1"/>
                    </a:ext>
                  </a:extLst>
                </p:cNvPr>
                <p:cNvCxnSpPr>
                  <a:cxnSpLocks/>
                </p:cNvCxnSpPr>
                <p:nvPr/>
              </p:nvCxnSpPr>
              <p:spPr>
                <a:xfrm>
                  <a:off x="2342602"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6" name="Oval 115">
                  <a:extLst>
                    <a:ext uri="{FF2B5EF4-FFF2-40B4-BE49-F238E27FC236}">
                      <a16:creationId xmlns:a16="http://schemas.microsoft.com/office/drawing/2014/main" id="{52BE0A81-D8A7-4DBA-B7BA-85A1CBC4DD65}"/>
                    </a:ext>
                    <a:ext uri="{C183D7F6-B498-43B3-948B-1728B52AA6E4}">
                      <adec:decorative xmlns:adec="http://schemas.microsoft.com/office/drawing/2017/decorative" val="1"/>
                    </a:ext>
                  </a:extLst>
                </p:cNvPr>
                <p:cNvSpPr/>
                <p:nvPr/>
              </p:nvSpPr>
              <p:spPr bwMode="auto">
                <a:xfrm>
                  <a:off x="2288460"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14" name="TextBox 113">
                <a:extLst>
                  <a:ext uri="{FF2B5EF4-FFF2-40B4-BE49-F238E27FC236}">
                    <a16:creationId xmlns:a16="http://schemas.microsoft.com/office/drawing/2014/main" id="{39634668-2A42-42CC-BB4D-E6E8A218DF33}"/>
                  </a:ext>
                </a:extLst>
              </p:cNvPr>
              <p:cNvSpPr txBox="1"/>
              <p:nvPr/>
            </p:nvSpPr>
            <p:spPr>
              <a:xfrm>
                <a:off x="1984972" y="3043835"/>
                <a:ext cx="715260"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2012</a:t>
                </a:r>
              </a:p>
            </p:txBody>
          </p:sp>
        </p:grpSp>
      </p:grpSp>
      <p:grpSp>
        <p:nvGrpSpPr>
          <p:cNvPr id="16" name="Group 15" descr="2016 - Zero waste campus certification">
            <a:extLst>
              <a:ext uri="{FF2B5EF4-FFF2-40B4-BE49-F238E27FC236}">
                <a16:creationId xmlns:a16="http://schemas.microsoft.com/office/drawing/2014/main" id="{9AB44E79-CBD1-42DB-A9D9-57093733B404}"/>
              </a:ext>
            </a:extLst>
          </p:cNvPr>
          <p:cNvGrpSpPr/>
          <p:nvPr/>
        </p:nvGrpSpPr>
        <p:grpSpPr>
          <a:xfrm>
            <a:off x="2735884" y="3043835"/>
            <a:ext cx="1374723" cy="1279385"/>
            <a:chOff x="2735884" y="3043835"/>
            <a:chExt cx="1374723" cy="1279385"/>
          </a:xfrm>
        </p:grpSpPr>
        <p:grpSp>
          <p:nvGrpSpPr>
            <p:cNvPr id="89" name="Group 88" descr="2016">
              <a:extLst>
                <a:ext uri="{FF2B5EF4-FFF2-40B4-BE49-F238E27FC236}">
                  <a16:creationId xmlns:a16="http://schemas.microsoft.com/office/drawing/2014/main" id="{5ED5F2BA-7C3B-401A-9D53-3B4E1565244B}"/>
                </a:ext>
              </a:extLst>
            </p:cNvPr>
            <p:cNvGrpSpPr/>
            <p:nvPr/>
          </p:nvGrpSpPr>
          <p:grpSpPr>
            <a:xfrm>
              <a:off x="3065617" y="3043835"/>
              <a:ext cx="715260" cy="873639"/>
              <a:chOff x="3065617" y="3043835"/>
              <a:chExt cx="715260" cy="873639"/>
            </a:xfrm>
          </p:grpSpPr>
          <p:sp>
            <p:nvSpPr>
              <p:cNvPr id="109" name="Oval 108">
                <a:extLst>
                  <a:ext uri="{FF2B5EF4-FFF2-40B4-BE49-F238E27FC236}">
                    <a16:creationId xmlns:a16="http://schemas.microsoft.com/office/drawing/2014/main" id="{918DCA0A-4A17-4940-A081-DBC8B8EF2520}"/>
                  </a:ext>
                  <a:ext uri="{C183D7F6-B498-43B3-948B-1728B52AA6E4}">
                    <adec:decorative xmlns:adec="http://schemas.microsoft.com/office/drawing/2017/decorative" val="1"/>
                  </a:ext>
                </a:extLst>
              </p:cNvPr>
              <p:cNvSpPr/>
              <p:nvPr/>
            </p:nvSpPr>
            <p:spPr bwMode="auto">
              <a:xfrm>
                <a:off x="3369104"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0197B24F-E19B-4A67-89C1-51C58E07EDC4}"/>
                  </a:ext>
                </a:extLst>
              </p:cNvPr>
              <p:cNvGrpSpPr/>
              <p:nvPr/>
            </p:nvGrpSpPr>
            <p:grpSpPr>
              <a:xfrm>
                <a:off x="3065617" y="3043835"/>
                <a:ext cx="715260" cy="791030"/>
                <a:chOff x="3145583" y="3043835"/>
                <a:chExt cx="715260" cy="791030"/>
              </a:xfrm>
            </p:grpSpPr>
            <p:cxnSp>
              <p:nvCxnSpPr>
                <p:cNvPr id="111" name="Straight Connector 110">
                  <a:extLst>
                    <a:ext uri="{FF2B5EF4-FFF2-40B4-BE49-F238E27FC236}">
                      <a16:creationId xmlns:a16="http://schemas.microsoft.com/office/drawing/2014/main" id="{74458B25-904E-4E7B-A876-CB8CCF690995}"/>
                    </a:ext>
                    <a:ext uri="{C183D7F6-B498-43B3-948B-1728B52AA6E4}">
                      <adec:decorative xmlns:adec="http://schemas.microsoft.com/office/drawing/2017/decorative" val="1"/>
                    </a:ext>
                  </a:extLst>
                </p:cNvPr>
                <p:cNvCxnSpPr>
                  <a:cxnSpLocks/>
                </p:cNvCxnSpPr>
                <p:nvPr/>
              </p:nvCxnSpPr>
              <p:spPr>
                <a:xfrm>
                  <a:off x="3503213"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2" name="TextBox 111">
                  <a:extLst>
                    <a:ext uri="{FF2B5EF4-FFF2-40B4-BE49-F238E27FC236}">
                      <a16:creationId xmlns:a16="http://schemas.microsoft.com/office/drawing/2014/main" id="{30C21D9C-59C5-4C05-9B9D-62123FA91145}"/>
                    </a:ext>
                  </a:extLst>
                </p:cNvPr>
                <p:cNvSpPr txBox="1"/>
                <p:nvPr/>
              </p:nvSpPr>
              <p:spPr>
                <a:xfrm>
                  <a:off x="3145583" y="3043835"/>
                  <a:ext cx="715260"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2016</a:t>
                  </a:r>
                </a:p>
              </p:txBody>
            </p:sp>
          </p:grpSp>
        </p:grpSp>
        <p:sp>
          <p:nvSpPr>
            <p:cNvPr id="90" name="Rectangle 89">
              <a:extLst>
                <a:ext uri="{FF2B5EF4-FFF2-40B4-BE49-F238E27FC236}">
                  <a16:creationId xmlns:a16="http://schemas.microsoft.com/office/drawing/2014/main" id="{572F74FC-C40C-47E5-B2DC-07E53DDDED27}"/>
                </a:ext>
              </a:extLst>
            </p:cNvPr>
            <p:cNvSpPr/>
            <p:nvPr/>
          </p:nvSpPr>
          <p:spPr>
            <a:xfrm>
              <a:off x="2735884" y="4015443"/>
              <a:ext cx="1374723"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Zero-waste campus certification</a:t>
              </a:r>
            </a:p>
          </p:txBody>
        </p:sp>
      </p:grpSp>
      <p:grpSp>
        <p:nvGrpSpPr>
          <p:cNvPr id="17" name="Group 16" descr="2017 - AI for Earth launch and LEED Gold certification for new datacenters">
            <a:extLst>
              <a:ext uri="{FF2B5EF4-FFF2-40B4-BE49-F238E27FC236}">
                <a16:creationId xmlns:a16="http://schemas.microsoft.com/office/drawing/2014/main" id="{31C288C1-B814-477B-9DA7-451723EFF350}"/>
              </a:ext>
            </a:extLst>
          </p:cNvPr>
          <p:cNvGrpSpPr/>
          <p:nvPr/>
        </p:nvGrpSpPr>
        <p:grpSpPr>
          <a:xfrm>
            <a:off x="3853969" y="1838714"/>
            <a:ext cx="1374723" cy="1512898"/>
            <a:chOff x="3853969" y="1838714"/>
            <a:chExt cx="1374723" cy="1512898"/>
          </a:xfrm>
        </p:grpSpPr>
        <p:grpSp>
          <p:nvGrpSpPr>
            <p:cNvPr id="91" name="Group 90" descr="2017">
              <a:extLst>
                <a:ext uri="{FF2B5EF4-FFF2-40B4-BE49-F238E27FC236}">
                  <a16:creationId xmlns:a16="http://schemas.microsoft.com/office/drawing/2014/main" id="{A1158CBB-0B40-4715-8A15-DFAF37FB3584}"/>
                </a:ext>
              </a:extLst>
            </p:cNvPr>
            <p:cNvGrpSpPr/>
            <p:nvPr/>
          </p:nvGrpSpPr>
          <p:grpSpPr>
            <a:xfrm>
              <a:off x="4186245" y="2444453"/>
              <a:ext cx="710452" cy="907159"/>
              <a:chOff x="4308598" y="2444453"/>
              <a:chExt cx="710452" cy="907159"/>
            </a:xfrm>
          </p:grpSpPr>
          <p:grpSp>
            <p:nvGrpSpPr>
              <p:cNvPr id="105" name="Group 104">
                <a:extLst>
                  <a:ext uri="{FF2B5EF4-FFF2-40B4-BE49-F238E27FC236}">
                    <a16:creationId xmlns:a16="http://schemas.microsoft.com/office/drawing/2014/main" id="{5E9D14F5-D892-4F12-8893-D501FBAA9D29}"/>
                  </a:ext>
                </a:extLst>
              </p:cNvPr>
              <p:cNvGrpSpPr/>
              <p:nvPr/>
            </p:nvGrpSpPr>
            <p:grpSpPr>
              <a:xfrm rot="10800000">
                <a:off x="4609682" y="2444453"/>
                <a:ext cx="108285" cy="565862"/>
                <a:chOff x="4609682" y="3351612"/>
                <a:chExt cx="108285" cy="565862"/>
              </a:xfrm>
            </p:grpSpPr>
            <p:cxnSp>
              <p:nvCxnSpPr>
                <p:cNvPr id="107" name="Straight Connector 106">
                  <a:extLst>
                    <a:ext uri="{FF2B5EF4-FFF2-40B4-BE49-F238E27FC236}">
                      <a16:creationId xmlns:a16="http://schemas.microsoft.com/office/drawing/2014/main" id="{27A24FF3-5D99-4251-9528-13AE734775F7}"/>
                    </a:ext>
                    <a:ext uri="{C183D7F6-B498-43B3-948B-1728B52AA6E4}">
                      <adec:decorative xmlns:adec="http://schemas.microsoft.com/office/drawing/2017/decorative" val="1"/>
                    </a:ext>
                  </a:extLst>
                </p:cNvPr>
                <p:cNvCxnSpPr>
                  <a:cxnSpLocks/>
                </p:cNvCxnSpPr>
                <p:nvPr/>
              </p:nvCxnSpPr>
              <p:spPr>
                <a:xfrm>
                  <a:off x="4663824"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8" name="Oval 107">
                  <a:extLst>
                    <a:ext uri="{FF2B5EF4-FFF2-40B4-BE49-F238E27FC236}">
                      <a16:creationId xmlns:a16="http://schemas.microsoft.com/office/drawing/2014/main" id="{4FD5F9B7-BD22-44D2-9777-8DB49FA3C375}"/>
                    </a:ext>
                    <a:ext uri="{C183D7F6-B498-43B3-948B-1728B52AA6E4}">
                      <adec:decorative xmlns:adec="http://schemas.microsoft.com/office/drawing/2017/decorative" val="1"/>
                    </a:ext>
                  </a:extLst>
                </p:cNvPr>
                <p:cNvSpPr/>
                <p:nvPr/>
              </p:nvSpPr>
              <p:spPr bwMode="auto">
                <a:xfrm>
                  <a:off x="460968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06" name="TextBox 105">
                <a:extLst>
                  <a:ext uri="{FF2B5EF4-FFF2-40B4-BE49-F238E27FC236}">
                    <a16:creationId xmlns:a16="http://schemas.microsoft.com/office/drawing/2014/main" id="{79375354-EE4F-4B21-9FBE-F82F09145B6E}"/>
                  </a:ext>
                </a:extLst>
              </p:cNvPr>
              <p:cNvSpPr txBox="1"/>
              <p:nvPr/>
            </p:nvSpPr>
            <p:spPr>
              <a:xfrm>
                <a:off x="4308598" y="3043835"/>
                <a:ext cx="710452"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2017</a:t>
                </a:r>
              </a:p>
            </p:txBody>
          </p:sp>
        </p:grpSp>
        <p:sp>
          <p:nvSpPr>
            <p:cNvPr id="92" name="Rectangle 91">
              <a:extLst>
                <a:ext uri="{FF2B5EF4-FFF2-40B4-BE49-F238E27FC236}">
                  <a16:creationId xmlns:a16="http://schemas.microsoft.com/office/drawing/2014/main" id="{65F863D9-C448-4D26-ACC6-A39E1181018D}"/>
                </a:ext>
              </a:extLst>
            </p:cNvPr>
            <p:cNvSpPr/>
            <p:nvPr/>
          </p:nvSpPr>
          <p:spPr>
            <a:xfrm>
              <a:off x="3853969" y="1838714"/>
              <a:ext cx="1374723" cy="53860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AI for Earth launch</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LEED Gold certification for new datacenters</a:t>
              </a:r>
            </a:p>
          </p:txBody>
        </p:sp>
      </p:grpSp>
      <p:grpSp>
        <p:nvGrpSpPr>
          <p:cNvPr id="18" name="Group 17" descr="2018 supplier carbon engagement in China launched; Net zero potable water; Silicon Valley campus groundbreaking">
            <a:extLst>
              <a:ext uri="{FF2B5EF4-FFF2-40B4-BE49-F238E27FC236}">
                <a16:creationId xmlns:a16="http://schemas.microsoft.com/office/drawing/2014/main" id="{78A45F74-3620-4747-8392-516F7B8536BE}"/>
              </a:ext>
            </a:extLst>
          </p:cNvPr>
          <p:cNvGrpSpPr/>
          <p:nvPr/>
        </p:nvGrpSpPr>
        <p:grpSpPr>
          <a:xfrm>
            <a:off x="4541331" y="3043835"/>
            <a:ext cx="2213342" cy="1664105"/>
            <a:chOff x="4541331" y="3043835"/>
            <a:chExt cx="2213342" cy="1664105"/>
          </a:xfrm>
        </p:grpSpPr>
        <p:grpSp>
          <p:nvGrpSpPr>
            <p:cNvPr id="93" name="Group 92" descr="2018">
              <a:extLst>
                <a:ext uri="{FF2B5EF4-FFF2-40B4-BE49-F238E27FC236}">
                  <a16:creationId xmlns:a16="http://schemas.microsoft.com/office/drawing/2014/main" id="{C03CD9A9-7B48-46A8-8684-E72E487DCCE7}"/>
                </a:ext>
              </a:extLst>
            </p:cNvPr>
            <p:cNvGrpSpPr/>
            <p:nvPr/>
          </p:nvGrpSpPr>
          <p:grpSpPr>
            <a:xfrm>
              <a:off x="5302065" y="3043835"/>
              <a:ext cx="715260" cy="873639"/>
              <a:chOff x="5302065" y="3043835"/>
              <a:chExt cx="715260" cy="873639"/>
            </a:xfrm>
          </p:grpSpPr>
          <p:sp>
            <p:nvSpPr>
              <p:cNvPr id="101" name="Oval 100">
                <a:extLst>
                  <a:ext uri="{FF2B5EF4-FFF2-40B4-BE49-F238E27FC236}">
                    <a16:creationId xmlns:a16="http://schemas.microsoft.com/office/drawing/2014/main" id="{8517BC0C-93CF-456D-A934-68B70A20CA76}"/>
                  </a:ext>
                  <a:ext uri="{C183D7F6-B498-43B3-948B-1728B52AA6E4}">
                    <adec:decorative xmlns:adec="http://schemas.microsoft.com/office/drawing/2017/decorative" val="1"/>
                  </a:ext>
                </a:extLst>
              </p:cNvPr>
              <p:cNvSpPr/>
              <p:nvPr/>
            </p:nvSpPr>
            <p:spPr bwMode="auto">
              <a:xfrm>
                <a:off x="560555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339FAEC5-234D-49F7-A4FF-B9780B1802D0}"/>
                  </a:ext>
                </a:extLst>
              </p:cNvPr>
              <p:cNvGrpSpPr/>
              <p:nvPr/>
            </p:nvGrpSpPr>
            <p:grpSpPr>
              <a:xfrm>
                <a:off x="5302065" y="3043835"/>
                <a:ext cx="715260" cy="791030"/>
                <a:chOff x="5466805" y="3043835"/>
                <a:chExt cx="715260" cy="791030"/>
              </a:xfrm>
            </p:grpSpPr>
            <p:cxnSp>
              <p:nvCxnSpPr>
                <p:cNvPr id="103" name="Straight Connector 102">
                  <a:extLst>
                    <a:ext uri="{FF2B5EF4-FFF2-40B4-BE49-F238E27FC236}">
                      <a16:creationId xmlns:a16="http://schemas.microsoft.com/office/drawing/2014/main" id="{E94B2DE5-4EDD-4C4F-8706-5D2207CC846C}"/>
                    </a:ext>
                    <a:ext uri="{C183D7F6-B498-43B3-948B-1728B52AA6E4}">
                      <adec:decorative xmlns:adec="http://schemas.microsoft.com/office/drawing/2017/decorative" val="1"/>
                    </a:ext>
                  </a:extLst>
                </p:cNvPr>
                <p:cNvCxnSpPr>
                  <a:cxnSpLocks/>
                </p:cNvCxnSpPr>
                <p:nvPr/>
              </p:nvCxnSpPr>
              <p:spPr>
                <a:xfrm>
                  <a:off x="5824435"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4" name="TextBox 103">
                  <a:extLst>
                    <a:ext uri="{FF2B5EF4-FFF2-40B4-BE49-F238E27FC236}">
                      <a16:creationId xmlns:a16="http://schemas.microsoft.com/office/drawing/2014/main" id="{D7EC3915-F4A4-4E20-9F93-1363C8DFF790}"/>
                    </a:ext>
                  </a:extLst>
                </p:cNvPr>
                <p:cNvSpPr txBox="1"/>
                <p:nvPr/>
              </p:nvSpPr>
              <p:spPr>
                <a:xfrm>
                  <a:off x="5466805" y="3043835"/>
                  <a:ext cx="715260"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2018</a:t>
                  </a:r>
                </a:p>
              </p:txBody>
            </p:sp>
          </p:grpSp>
        </p:grpSp>
        <p:sp>
          <p:nvSpPr>
            <p:cNvPr id="94" name="Rectangle 93">
              <a:extLst>
                <a:ext uri="{FF2B5EF4-FFF2-40B4-BE49-F238E27FC236}">
                  <a16:creationId xmlns:a16="http://schemas.microsoft.com/office/drawing/2014/main" id="{FBBDA821-005D-434A-ACCD-706ACE33D550}"/>
                </a:ext>
              </a:extLst>
            </p:cNvPr>
            <p:cNvSpPr/>
            <p:nvPr/>
          </p:nvSpPr>
          <p:spPr>
            <a:xfrm>
              <a:off x="4541331" y="4015443"/>
              <a:ext cx="2213342" cy="69249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Supplier carbon engagement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in China launched</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Net zero potable water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Silicon Valley campus groundbreaking</a:t>
              </a:r>
            </a:p>
          </p:txBody>
        </p:sp>
      </p:grpSp>
      <p:grpSp>
        <p:nvGrpSpPr>
          <p:cNvPr id="19" name="Group 18" descr="2019 - Carbon fee raised to $15; Water replenishment goal set">
            <a:extLst>
              <a:ext uri="{FF2B5EF4-FFF2-40B4-BE49-F238E27FC236}">
                <a16:creationId xmlns:a16="http://schemas.microsoft.com/office/drawing/2014/main" id="{29BB74F6-849B-4E0F-B750-0B4EF4EBC641}"/>
              </a:ext>
            </a:extLst>
          </p:cNvPr>
          <p:cNvGrpSpPr/>
          <p:nvPr/>
        </p:nvGrpSpPr>
        <p:grpSpPr>
          <a:xfrm>
            <a:off x="6140945" y="1702971"/>
            <a:ext cx="1278758" cy="1648641"/>
            <a:chOff x="6140945" y="1702971"/>
            <a:chExt cx="1278758" cy="1648641"/>
          </a:xfrm>
        </p:grpSpPr>
        <p:grpSp>
          <p:nvGrpSpPr>
            <p:cNvPr id="95" name="Group 94" descr="2019">
              <a:extLst>
                <a:ext uri="{FF2B5EF4-FFF2-40B4-BE49-F238E27FC236}">
                  <a16:creationId xmlns:a16="http://schemas.microsoft.com/office/drawing/2014/main" id="{B55A6525-3AB9-46A5-B4E6-BB893F5CC607}"/>
                </a:ext>
              </a:extLst>
            </p:cNvPr>
            <p:cNvGrpSpPr/>
            <p:nvPr/>
          </p:nvGrpSpPr>
          <p:grpSpPr>
            <a:xfrm>
              <a:off x="6422694" y="2444453"/>
              <a:ext cx="715260" cy="907159"/>
              <a:chOff x="6627414" y="2444453"/>
              <a:chExt cx="715260" cy="907159"/>
            </a:xfrm>
          </p:grpSpPr>
          <p:grpSp>
            <p:nvGrpSpPr>
              <p:cNvPr id="97" name="Group 96">
                <a:extLst>
                  <a:ext uri="{FF2B5EF4-FFF2-40B4-BE49-F238E27FC236}">
                    <a16:creationId xmlns:a16="http://schemas.microsoft.com/office/drawing/2014/main" id="{25F2C7C6-3CDD-4A4F-A714-DFA09396DD91}"/>
                  </a:ext>
                </a:extLst>
              </p:cNvPr>
              <p:cNvGrpSpPr/>
              <p:nvPr/>
            </p:nvGrpSpPr>
            <p:grpSpPr>
              <a:xfrm rot="10800000">
                <a:off x="6930902" y="2444453"/>
                <a:ext cx="108285" cy="565862"/>
                <a:chOff x="6930902" y="3351612"/>
                <a:chExt cx="108285" cy="565862"/>
              </a:xfrm>
            </p:grpSpPr>
            <p:cxnSp>
              <p:nvCxnSpPr>
                <p:cNvPr id="99" name="Straight Connector 98">
                  <a:extLst>
                    <a:ext uri="{FF2B5EF4-FFF2-40B4-BE49-F238E27FC236}">
                      <a16:creationId xmlns:a16="http://schemas.microsoft.com/office/drawing/2014/main" id="{C62B04FB-7CA1-4A4E-8AF2-E641E9140F70}"/>
                    </a:ext>
                    <a:ext uri="{C183D7F6-B498-43B3-948B-1728B52AA6E4}">
                      <adec:decorative xmlns:adec="http://schemas.microsoft.com/office/drawing/2017/decorative" val="1"/>
                    </a:ext>
                  </a:extLst>
                </p:cNvPr>
                <p:cNvCxnSpPr>
                  <a:cxnSpLocks/>
                </p:cNvCxnSpPr>
                <p:nvPr/>
              </p:nvCxnSpPr>
              <p:spPr>
                <a:xfrm>
                  <a:off x="6985044"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0" name="Oval 99">
                  <a:extLst>
                    <a:ext uri="{FF2B5EF4-FFF2-40B4-BE49-F238E27FC236}">
                      <a16:creationId xmlns:a16="http://schemas.microsoft.com/office/drawing/2014/main" id="{46549B46-644F-495C-A302-236949C972C3}"/>
                    </a:ext>
                    <a:ext uri="{C183D7F6-B498-43B3-948B-1728B52AA6E4}">
                      <adec:decorative xmlns:adec="http://schemas.microsoft.com/office/drawing/2017/decorative" val="1"/>
                    </a:ext>
                  </a:extLst>
                </p:cNvPr>
                <p:cNvSpPr/>
                <p:nvPr/>
              </p:nvSpPr>
              <p:spPr bwMode="auto">
                <a:xfrm>
                  <a:off x="693090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98" name="TextBox 97">
                <a:extLst>
                  <a:ext uri="{FF2B5EF4-FFF2-40B4-BE49-F238E27FC236}">
                    <a16:creationId xmlns:a16="http://schemas.microsoft.com/office/drawing/2014/main" id="{2C8C1309-2163-4CBE-9CDB-791E908EC707}"/>
                  </a:ext>
                </a:extLst>
              </p:cNvPr>
              <p:cNvSpPr txBox="1"/>
              <p:nvPr/>
            </p:nvSpPr>
            <p:spPr>
              <a:xfrm>
                <a:off x="6627414" y="3043835"/>
                <a:ext cx="715260"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2019</a:t>
                </a:r>
              </a:p>
            </p:txBody>
          </p:sp>
        </p:grpSp>
        <p:sp>
          <p:nvSpPr>
            <p:cNvPr id="96" name="Rectangle 95">
              <a:extLst>
                <a:ext uri="{FF2B5EF4-FFF2-40B4-BE49-F238E27FC236}">
                  <a16:creationId xmlns:a16="http://schemas.microsoft.com/office/drawing/2014/main" id="{5E306FA0-C2DB-44BB-B1C2-C435E2F37614}"/>
                </a:ext>
              </a:extLst>
            </p:cNvPr>
            <p:cNvSpPr/>
            <p:nvPr/>
          </p:nvSpPr>
          <p:spPr>
            <a:xfrm>
              <a:off x="6140945" y="1702971"/>
              <a:ext cx="1278758" cy="69249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Carbon fee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raised to $15</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Water replenishment goal set</a:t>
              </a:r>
            </a:p>
          </p:txBody>
        </p:sp>
      </p:grpSp>
      <p:sp>
        <p:nvSpPr>
          <p:cNvPr id="120" name="Rectangle 119">
            <a:extLst>
              <a:ext uri="{FF2B5EF4-FFF2-40B4-BE49-F238E27FC236}">
                <a16:creationId xmlns:a16="http://schemas.microsoft.com/office/drawing/2014/main" id="{09608AFA-DCBF-4AF3-86DE-252C689544C0}"/>
              </a:ext>
              <a:ext uri="{C183D7F6-B498-43B3-948B-1728B52AA6E4}">
                <adec:decorative xmlns:adec="http://schemas.microsoft.com/office/drawing/2017/decorative" val="1"/>
              </a:ext>
            </a:extLst>
          </p:cNvPr>
          <p:cNvSpPr/>
          <p:nvPr/>
        </p:nvSpPr>
        <p:spPr bwMode="auto">
          <a:xfrm>
            <a:off x="7590672" y="1111121"/>
            <a:ext cx="4200275" cy="2698068"/>
          </a:xfrm>
          <a:prstGeom prst="rect">
            <a:avLst/>
          </a:prstGeom>
          <a:gradFill flip="none" rotWithShape="1">
            <a:gsLst>
              <a:gs pos="0">
                <a:srgbClr val="30E5D0">
                  <a:lumMod val="5000"/>
                  <a:lumOff val="95000"/>
                  <a:alpha val="0"/>
                </a:srgbClr>
              </a:gs>
              <a:gs pos="100000">
                <a:srgbClr val="0078D4">
                  <a:lumMod val="20000"/>
                  <a:lumOff val="80000"/>
                  <a:alpha val="53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8D1BDE9E-7275-493F-8B44-1B6827407176}"/>
              </a:ext>
            </a:extLst>
          </p:cNvPr>
          <p:cNvSpPr/>
          <p:nvPr/>
        </p:nvSpPr>
        <p:spPr>
          <a:xfrm>
            <a:off x="7730599" y="1235810"/>
            <a:ext cx="2649302"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Our commitments 2020-2050</a:t>
            </a:r>
          </a:p>
        </p:txBody>
      </p:sp>
      <p:grpSp>
        <p:nvGrpSpPr>
          <p:cNvPr id="21" name="Group 20" descr="2025 - Operate with 100% renewable energy; 2025 - protect more land than Microsoft uses">
            <a:extLst>
              <a:ext uri="{FF2B5EF4-FFF2-40B4-BE49-F238E27FC236}">
                <a16:creationId xmlns:a16="http://schemas.microsoft.com/office/drawing/2014/main" id="{210F3E4F-BCA2-459B-8992-AAE17645FC9C}"/>
              </a:ext>
            </a:extLst>
          </p:cNvPr>
          <p:cNvGrpSpPr/>
          <p:nvPr/>
        </p:nvGrpSpPr>
        <p:grpSpPr>
          <a:xfrm>
            <a:off x="7730599" y="2531442"/>
            <a:ext cx="1315926" cy="1656535"/>
            <a:chOff x="7730599" y="2531442"/>
            <a:chExt cx="1315926" cy="1656535"/>
          </a:xfrm>
        </p:grpSpPr>
        <p:sp>
          <p:nvSpPr>
            <p:cNvPr id="123" name="TextBox 122">
              <a:extLst>
                <a:ext uri="{FF2B5EF4-FFF2-40B4-BE49-F238E27FC236}">
                  <a16:creationId xmlns:a16="http://schemas.microsoft.com/office/drawing/2014/main" id="{F8B206B1-7717-4CD8-9389-2216DB7CCDCE}"/>
                </a:ext>
              </a:extLst>
            </p:cNvPr>
            <p:cNvSpPr txBox="1"/>
            <p:nvPr/>
          </p:nvSpPr>
          <p:spPr>
            <a:xfrm>
              <a:off x="8029478" y="2531442"/>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2025</a:t>
              </a:r>
            </a:p>
          </p:txBody>
        </p:sp>
        <p:sp>
          <p:nvSpPr>
            <p:cNvPr id="124" name="Rectangle 123">
              <a:extLst>
                <a:ext uri="{FF2B5EF4-FFF2-40B4-BE49-F238E27FC236}">
                  <a16:creationId xmlns:a16="http://schemas.microsoft.com/office/drawing/2014/main" id="{7C909156-9255-47EC-BE2F-49487BEA91E2}"/>
                </a:ext>
              </a:extLst>
            </p:cNvPr>
            <p:cNvSpPr/>
            <p:nvPr/>
          </p:nvSpPr>
          <p:spPr>
            <a:xfrm>
              <a:off x="7767767" y="2839219"/>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Operate with 100% renewable energy</a:t>
              </a:r>
            </a:p>
          </p:txBody>
        </p:sp>
        <p:sp>
          <p:nvSpPr>
            <p:cNvPr id="125" name="TextBox 124">
              <a:extLst>
                <a:ext uri="{FF2B5EF4-FFF2-40B4-BE49-F238E27FC236}">
                  <a16:creationId xmlns:a16="http://schemas.microsoft.com/office/drawing/2014/main" id="{4FE63BC3-F7E3-41D9-961D-01A802A378FE}"/>
                </a:ext>
              </a:extLst>
            </p:cNvPr>
            <p:cNvSpPr txBox="1"/>
            <p:nvPr/>
          </p:nvSpPr>
          <p:spPr>
            <a:xfrm>
              <a:off x="8029478" y="3547435"/>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2025</a:t>
              </a:r>
            </a:p>
          </p:txBody>
        </p:sp>
        <p:sp>
          <p:nvSpPr>
            <p:cNvPr id="126" name="Rectangle 125">
              <a:extLst>
                <a:ext uri="{FF2B5EF4-FFF2-40B4-BE49-F238E27FC236}">
                  <a16:creationId xmlns:a16="http://schemas.microsoft.com/office/drawing/2014/main" id="{95D54DDB-E775-472F-9D67-3BEBF5C5E848}"/>
                </a:ext>
              </a:extLst>
            </p:cNvPr>
            <p:cNvSpPr/>
            <p:nvPr/>
          </p:nvSpPr>
          <p:spPr>
            <a:xfrm>
              <a:off x="7767767" y="3880200"/>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Protect more land than Microsoft uses</a:t>
              </a:r>
            </a:p>
          </p:txBody>
        </p:sp>
        <p:grpSp>
          <p:nvGrpSpPr>
            <p:cNvPr id="127" name="Group 126">
              <a:extLst>
                <a:ext uri="{FF2B5EF4-FFF2-40B4-BE49-F238E27FC236}">
                  <a16:creationId xmlns:a16="http://schemas.microsoft.com/office/drawing/2014/main" id="{9ABC286E-95C6-4D13-816C-83775B1145F8}"/>
                </a:ext>
                <a:ext uri="{C183D7F6-B498-43B3-948B-1728B52AA6E4}">
                  <adec:decorative xmlns:adec="http://schemas.microsoft.com/office/drawing/2017/decorative" val="1"/>
                </a:ext>
              </a:extLst>
            </p:cNvPr>
            <p:cNvGrpSpPr/>
            <p:nvPr/>
          </p:nvGrpSpPr>
          <p:grpSpPr>
            <a:xfrm>
              <a:off x="7730599" y="2694929"/>
              <a:ext cx="247989" cy="990520"/>
              <a:chOff x="7730599" y="2194560"/>
              <a:chExt cx="247989" cy="1640305"/>
            </a:xfrm>
          </p:grpSpPr>
          <p:cxnSp>
            <p:nvCxnSpPr>
              <p:cNvPr id="141" name="Straight Connector 140">
                <a:extLst>
                  <a:ext uri="{FF2B5EF4-FFF2-40B4-BE49-F238E27FC236}">
                    <a16:creationId xmlns:a16="http://schemas.microsoft.com/office/drawing/2014/main" id="{1EED8EA9-6E36-4DE7-BE79-B0354FD7EF3B}"/>
                  </a:ext>
                </a:extLst>
              </p:cNvPr>
              <p:cNvCxnSpPr>
                <a:cxnSpLocks/>
              </p:cNvCxnSpPr>
              <p:nvPr/>
            </p:nvCxnSpPr>
            <p:spPr>
              <a:xfrm>
                <a:off x="7730599" y="2194560"/>
                <a:ext cx="0" cy="1640305"/>
              </a:xfrm>
              <a:prstGeom prst="line">
                <a:avLst/>
              </a:prstGeom>
              <a:noFill/>
              <a:ln w="19050" cap="flat" cmpd="sng" algn="ctr">
                <a:solidFill>
                  <a:srgbClr val="243A5F"/>
                </a:solidFill>
                <a:prstDash val="solid"/>
                <a:headEnd type="none" w="lg" len="med"/>
                <a:tailEnd type="none"/>
              </a:ln>
              <a:effectLst/>
            </p:spPr>
          </p:cxnSp>
          <p:cxnSp>
            <p:nvCxnSpPr>
              <p:cNvPr id="142" name="Straight Arrow Connector 141">
                <a:extLst>
                  <a:ext uri="{FF2B5EF4-FFF2-40B4-BE49-F238E27FC236}">
                    <a16:creationId xmlns:a16="http://schemas.microsoft.com/office/drawing/2014/main" id="{71497E87-BF1D-4127-B0FB-74E20808E1D3}"/>
                  </a:ext>
                </a:extLst>
              </p:cNvPr>
              <p:cNvCxnSpPr/>
              <p:nvPr/>
            </p:nvCxnSpPr>
            <p:spPr>
              <a:xfrm>
                <a:off x="7730599" y="2194560"/>
                <a:ext cx="247989" cy="0"/>
              </a:xfrm>
              <a:prstGeom prst="straightConnector1">
                <a:avLst/>
              </a:prstGeom>
              <a:noFill/>
              <a:ln w="19050" cap="flat" cmpd="sng" algn="ctr">
                <a:solidFill>
                  <a:srgbClr val="243A5F"/>
                </a:solidFill>
                <a:prstDash val="solid"/>
                <a:headEnd type="none" w="lg" len="med"/>
                <a:tailEnd type="triangle"/>
              </a:ln>
              <a:effectLst/>
            </p:spPr>
          </p:cxnSp>
          <p:cxnSp>
            <p:nvCxnSpPr>
              <p:cNvPr id="143" name="Straight Arrow Connector 142">
                <a:extLst>
                  <a:ext uri="{FF2B5EF4-FFF2-40B4-BE49-F238E27FC236}">
                    <a16:creationId xmlns:a16="http://schemas.microsoft.com/office/drawing/2014/main" id="{1E2BCF3D-D5E2-47BA-886A-947C225CD917}"/>
                  </a:ext>
                </a:extLst>
              </p:cNvPr>
              <p:cNvCxnSpPr/>
              <p:nvPr/>
            </p:nvCxnSpPr>
            <p:spPr>
              <a:xfrm>
                <a:off x="7730599" y="3834865"/>
                <a:ext cx="247989" cy="0"/>
              </a:xfrm>
              <a:prstGeom prst="straightConnector1">
                <a:avLst/>
              </a:prstGeom>
              <a:noFill/>
              <a:ln w="19050" cap="flat" cmpd="sng" algn="ctr">
                <a:solidFill>
                  <a:srgbClr val="243A5F"/>
                </a:solidFill>
                <a:prstDash val="solid"/>
                <a:headEnd type="none" w="lg" len="med"/>
                <a:tailEnd type="triangle"/>
              </a:ln>
              <a:effectLst/>
            </p:spPr>
          </p:cxnSp>
        </p:grpSp>
      </p:grpSp>
      <p:grpSp>
        <p:nvGrpSpPr>
          <p:cNvPr id="22" name="Group 21" descr="2030 - Become carbon negative; become zero waste; become water positive">
            <a:extLst>
              <a:ext uri="{FF2B5EF4-FFF2-40B4-BE49-F238E27FC236}">
                <a16:creationId xmlns:a16="http://schemas.microsoft.com/office/drawing/2014/main" id="{4CF9385A-B01B-4634-876F-F8F230C02705}"/>
              </a:ext>
            </a:extLst>
          </p:cNvPr>
          <p:cNvGrpSpPr/>
          <p:nvPr/>
        </p:nvGrpSpPr>
        <p:grpSpPr>
          <a:xfrm>
            <a:off x="9101353" y="2173191"/>
            <a:ext cx="1283093" cy="2383101"/>
            <a:chOff x="9101353" y="2173191"/>
            <a:chExt cx="1283093" cy="2383101"/>
          </a:xfrm>
        </p:grpSpPr>
        <p:grpSp>
          <p:nvGrpSpPr>
            <p:cNvPr id="128" name="Group 127">
              <a:extLst>
                <a:ext uri="{FF2B5EF4-FFF2-40B4-BE49-F238E27FC236}">
                  <a16:creationId xmlns:a16="http://schemas.microsoft.com/office/drawing/2014/main" id="{B911E881-40EA-431A-AF42-29F17CA811A9}"/>
                </a:ext>
                <a:ext uri="{C183D7F6-B498-43B3-948B-1728B52AA6E4}">
                  <adec:decorative xmlns:adec="http://schemas.microsoft.com/office/drawing/2017/decorative" val="1"/>
                </a:ext>
              </a:extLst>
            </p:cNvPr>
            <p:cNvGrpSpPr/>
            <p:nvPr/>
          </p:nvGrpSpPr>
          <p:grpSpPr>
            <a:xfrm>
              <a:off x="9101353" y="2320506"/>
              <a:ext cx="247989" cy="1773512"/>
              <a:chOff x="7730599" y="2194560"/>
              <a:chExt cx="247989" cy="1640305"/>
            </a:xfrm>
          </p:grpSpPr>
          <p:cxnSp>
            <p:nvCxnSpPr>
              <p:cNvPr id="138" name="Straight Connector 137">
                <a:extLst>
                  <a:ext uri="{FF2B5EF4-FFF2-40B4-BE49-F238E27FC236}">
                    <a16:creationId xmlns:a16="http://schemas.microsoft.com/office/drawing/2014/main" id="{01F8FBFC-EBDF-4E3E-9341-A0A00E5BDF85}"/>
                  </a:ext>
                </a:extLst>
              </p:cNvPr>
              <p:cNvCxnSpPr>
                <a:cxnSpLocks/>
              </p:cNvCxnSpPr>
              <p:nvPr/>
            </p:nvCxnSpPr>
            <p:spPr>
              <a:xfrm>
                <a:off x="7730599" y="2194560"/>
                <a:ext cx="0" cy="1640305"/>
              </a:xfrm>
              <a:prstGeom prst="line">
                <a:avLst/>
              </a:prstGeom>
              <a:noFill/>
              <a:ln w="19050" cap="flat" cmpd="sng" algn="ctr">
                <a:solidFill>
                  <a:srgbClr val="243A5F"/>
                </a:solidFill>
                <a:prstDash val="solid"/>
                <a:headEnd type="none" w="lg" len="med"/>
                <a:tailEnd type="none"/>
              </a:ln>
              <a:effectLst/>
            </p:spPr>
          </p:cxnSp>
          <p:cxnSp>
            <p:nvCxnSpPr>
              <p:cNvPr id="139" name="Straight Arrow Connector 138">
                <a:extLst>
                  <a:ext uri="{FF2B5EF4-FFF2-40B4-BE49-F238E27FC236}">
                    <a16:creationId xmlns:a16="http://schemas.microsoft.com/office/drawing/2014/main" id="{106843F2-60B5-480C-899C-542ED2778EE9}"/>
                  </a:ext>
                </a:extLst>
              </p:cNvPr>
              <p:cNvCxnSpPr/>
              <p:nvPr/>
            </p:nvCxnSpPr>
            <p:spPr>
              <a:xfrm>
                <a:off x="7730599" y="2194560"/>
                <a:ext cx="247989" cy="0"/>
              </a:xfrm>
              <a:prstGeom prst="straightConnector1">
                <a:avLst/>
              </a:prstGeom>
              <a:noFill/>
              <a:ln w="19050" cap="flat" cmpd="sng" algn="ctr">
                <a:solidFill>
                  <a:srgbClr val="243A5F"/>
                </a:solidFill>
                <a:prstDash val="solid"/>
                <a:headEnd type="none" w="lg" len="med"/>
                <a:tailEnd type="triangle"/>
              </a:ln>
              <a:effectLst/>
            </p:spPr>
          </p:cxnSp>
          <p:cxnSp>
            <p:nvCxnSpPr>
              <p:cNvPr id="140" name="Straight Arrow Connector 139">
                <a:extLst>
                  <a:ext uri="{FF2B5EF4-FFF2-40B4-BE49-F238E27FC236}">
                    <a16:creationId xmlns:a16="http://schemas.microsoft.com/office/drawing/2014/main" id="{E2EBD644-1A36-49FA-8AEB-9F9EAE043FCF}"/>
                  </a:ext>
                </a:extLst>
              </p:cNvPr>
              <p:cNvCxnSpPr/>
              <p:nvPr/>
            </p:nvCxnSpPr>
            <p:spPr>
              <a:xfrm>
                <a:off x="7730599" y="3834865"/>
                <a:ext cx="247989" cy="0"/>
              </a:xfrm>
              <a:prstGeom prst="straightConnector1">
                <a:avLst/>
              </a:prstGeom>
              <a:noFill/>
              <a:ln w="19050" cap="flat" cmpd="sng" algn="ctr">
                <a:solidFill>
                  <a:srgbClr val="243A5F"/>
                </a:solidFill>
                <a:prstDash val="solid"/>
                <a:headEnd type="none" w="lg" len="med"/>
                <a:tailEnd type="triangle"/>
              </a:ln>
              <a:effectLst/>
            </p:spPr>
          </p:cxnSp>
        </p:grpSp>
        <p:sp>
          <p:nvSpPr>
            <p:cNvPr id="129" name="TextBox 128">
              <a:extLst>
                <a:ext uri="{FF2B5EF4-FFF2-40B4-BE49-F238E27FC236}">
                  <a16:creationId xmlns:a16="http://schemas.microsoft.com/office/drawing/2014/main" id="{8383B407-C9A4-489C-A51C-959395D16FCA}"/>
                </a:ext>
              </a:extLst>
            </p:cNvPr>
            <p:cNvSpPr txBox="1"/>
            <p:nvPr/>
          </p:nvSpPr>
          <p:spPr>
            <a:xfrm>
              <a:off x="9367399" y="2173191"/>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2030</a:t>
              </a:r>
            </a:p>
          </p:txBody>
        </p:sp>
        <p:sp>
          <p:nvSpPr>
            <p:cNvPr id="130" name="Rectangle 129">
              <a:extLst>
                <a:ext uri="{FF2B5EF4-FFF2-40B4-BE49-F238E27FC236}">
                  <a16:creationId xmlns:a16="http://schemas.microsoft.com/office/drawing/2014/main" id="{444237E2-8240-47C7-B478-B111B1071185}"/>
                </a:ext>
              </a:extLst>
            </p:cNvPr>
            <p:cNvSpPr/>
            <p:nvPr/>
          </p:nvSpPr>
          <p:spPr>
            <a:xfrm>
              <a:off x="9105688" y="2480968"/>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Become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carbon negative</a:t>
              </a:r>
            </a:p>
          </p:txBody>
        </p:sp>
        <p:sp>
          <p:nvSpPr>
            <p:cNvPr id="131" name="TextBox 130">
              <a:extLst>
                <a:ext uri="{FF2B5EF4-FFF2-40B4-BE49-F238E27FC236}">
                  <a16:creationId xmlns:a16="http://schemas.microsoft.com/office/drawing/2014/main" id="{6D60B318-A9D3-492A-9A9A-FE304A1AFBB2}"/>
                </a:ext>
              </a:extLst>
            </p:cNvPr>
            <p:cNvSpPr txBox="1"/>
            <p:nvPr/>
          </p:nvSpPr>
          <p:spPr>
            <a:xfrm>
              <a:off x="9367399" y="3053134"/>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2030</a:t>
              </a:r>
            </a:p>
          </p:txBody>
        </p:sp>
        <p:sp>
          <p:nvSpPr>
            <p:cNvPr id="132" name="Rectangle 131">
              <a:extLst>
                <a:ext uri="{FF2B5EF4-FFF2-40B4-BE49-F238E27FC236}">
                  <a16:creationId xmlns:a16="http://schemas.microsoft.com/office/drawing/2014/main" id="{F215C1A4-BA7A-4662-84F3-A546846E161C}"/>
                </a:ext>
              </a:extLst>
            </p:cNvPr>
            <p:cNvSpPr/>
            <p:nvPr/>
          </p:nvSpPr>
          <p:spPr>
            <a:xfrm>
              <a:off x="9105688" y="3360911"/>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Become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zero waste</a:t>
              </a:r>
            </a:p>
          </p:txBody>
        </p:sp>
        <p:sp>
          <p:nvSpPr>
            <p:cNvPr id="133" name="TextBox 132">
              <a:extLst>
                <a:ext uri="{FF2B5EF4-FFF2-40B4-BE49-F238E27FC236}">
                  <a16:creationId xmlns:a16="http://schemas.microsoft.com/office/drawing/2014/main" id="{22C98BB2-AC12-4A16-99AD-544B0395FE55}"/>
                </a:ext>
              </a:extLst>
            </p:cNvPr>
            <p:cNvSpPr txBox="1"/>
            <p:nvPr/>
          </p:nvSpPr>
          <p:spPr>
            <a:xfrm>
              <a:off x="9367399" y="3940738"/>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2030</a:t>
              </a:r>
            </a:p>
          </p:txBody>
        </p:sp>
        <p:sp>
          <p:nvSpPr>
            <p:cNvPr id="134" name="Rectangle 133">
              <a:extLst>
                <a:ext uri="{FF2B5EF4-FFF2-40B4-BE49-F238E27FC236}">
                  <a16:creationId xmlns:a16="http://schemas.microsoft.com/office/drawing/2014/main" id="{68C65AFD-EE79-4864-8EBB-9C5C36DBDC7D}"/>
                </a:ext>
              </a:extLst>
            </p:cNvPr>
            <p:cNvSpPr/>
            <p:nvPr/>
          </p:nvSpPr>
          <p:spPr>
            <a:xfrm>
              <a:off x="9105688" y="4248515"/>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Become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water positive</a:t>
              </a:r>
            </a:p>
          </p:txBody>
        </p:sp>
      </p:grpSp>
      <p:grpSp>
        <p:nvGrpSpPr>
          <p:cNvPr id="23" name="Group 22" descr="2050 - Remove all historic emissions">
            <a:extLst>
              <a:ext uri="{FF2B5EF4-FFF2-40B4-BE49-F238E27FC236}">
                <a16:creationId xmlns:a16="http://schemas.microsoft.com/office/drawing/2014/main" id="{8326FF63-2379-4554-AA2C-FC977A8317BB}"/>
              </a:ext>
            </a:extLst>
          </p:cNvPr>
          <p:cNvGrpSpPr/>
          <p:nvPr/>
        </p:nvGrpSpPr>
        <p:grpSpPr>
          <a:xfrm>
            <a:off x="10276764" y="3053134"/>
            <a:ext cx="1463070" cy="615554"/>
            <a:chOff x="10276764" y="3053134"/>
            <a:chExt cx="1463070" cy="615554"/>
          </a:xfrm>
        </p:grpSpPr>
        <p:cxnSp>
          <p:nvCxnSpPr>
            <p:cNvPr id="135" name="Straight Arrow Connector 134">
              <a:extLst>
                <a:ext uri="{FF2B5EF4-FFF2-40B4-BE49-F238E27FC236}">
                  <a16:creationId xmlns:a16="http://schemas.microsoft.com/office/drawing/2014/main" id="{3F0501FB-F1BE-4862-A0A9-69A14136BE36}"/>
                </a:ext>
                <a:ext uri="{C183D7F6-B498-43B3-948B-1728B52AA6E4}">
                  <adec:decorative xmlns:adec="http://schemas.microsoft.com/office/drawing/2017/decorative" val="1"/>
                </a:ext>
              </a:extLst>
            </p:cNvPr>
            <p:cNvCxnSpPr>
              <a:cxnSpLocks/>
            </p:cNvCxnSpPr>
            <p:nvPr/>
          </p:nvCxnSpPr>
          <p:spPr>
            <a:xfrm>
              <a:off x="10276764" y="3197724"/>
              <a:ext cx="446023" cy="0"/>
            </a:xfrm>
            <a:prstGeom prst="straightConnector1">
              <a:avLst/>
            </a:prstGeom>
            <a:noFill/>
            <a:ln w="19050" cap="flat" cmpd="sng" algn="ctr">
              <a:solidFill>
                <a:srgbClr val="243A5F"/>
              </a:solidFill>
              <a:prstDash val="solid"/>
              <a:headEnd type="none" w="lg" len="med"/>
              <a:tailEnd type="triangle"/>
            </a:ln>
            <a:effectLst/>
          </p:spPr>
        </p:cxnSp>
        <p:sp>
          <p:nvSpPr>
            <p:cNvPr id="136" name="TextBox 135">
              <a:extLst>
                <a:ext uri="{FF2B5EF4-FFF2-40B4-BE49-F238E27FC236}">
                  <a16:creationId xmlns:a16="http://schemas.microsoft.com/office/drawing/2014/main" id="{1B4258C9-AD77-455B-83D0-D53CD3329788}"/>
                </a:ext>
              </a:extLst>
            </p:cNvPr>
            <p:cNvSpPr txBox="1"/>
            <p:nvPr/>
          </p:nvSpPr>
          <p:spPr>
            <a:xfrm>
              <a:off x="10722787" y="3053134"/>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2050</a:t>
              </a:r>
            </a:p>
          </p:txBody>
        </p:sp>
        <p:sp>
          <p:nvSpPr>
            <p:cNvPr id="137" name="Rectangle 136">
              <a:extLst>
                <a:ext uri="{FF2B5EF4-FFF2-40B4-BE49-F238E27FC236}">
                  <a16:creationId xmlns:a16="http://schemas.microsoft.com/office/drawing/2014/main" id="{FD77529B-5547-489A-8E02-0E87838DD979}"/>
                </a:ext>
              </a:extLst>
            </p:cNvPr>
            <p:cNvSpPr/>
            <p:nvPr/>
          </p:nvSpPr>
          <p:spPr>
            <a:xfrm>
              <a:off x="10461076" y="3360911"/>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Remove all historic emissions</a:t>
              </a:r>
            </a:p>
          </p:txBody>
        </p:sp>
      </p:grpSp>
      <p:cxnSp>
        <p:nvCxnSpPr>
          <p:cNvPr id="83" name="Straight Arrow Connector 82">
            <a:extLst>
              <a:ext uri="{FF2B5EF4-FFF2-40B4-BE49-F238E27FC236}">
                <a16:creationId xmlns:a16="http://schemas.microsoft.com/office/drawing/2014/main" id="{001DBB38-C356-486C-AAA6-EAE5978015B2}"/>
              </a:ext>
              <a:ext uri="{C183D7F6-B498-43B3-948B-1728B52AA6E4}">
                <adec:decorative xmlns:adec="http://schemas.microsoft.com/office/drawing/2017/decorative" val="1"/>
              </a:ext>
            </a:extLst>
          </p:cNvPr>
          <p:cNvCxnSpPr>
            <a:cxnSpLocks/>
          </p:cNvCxnSpPr>
          <p:nvPr/>
        </p:nvCxnSpPr>
        <p:spPr>
          <a:xfrm>
            <a:off x="482035" y="3198633"/>
            <a:ext cx="336564" cy="0"/>
          </a:xfrm>
          <a:prstGeom prst="straightConnector1">
            <a:avLst/>
          </a:prstGeom>
          <a:noFill/>
          <a:ln w="19050" cap="flat" cmpd="sng" algn="ctr">
            <a:solidFill>
              <a:srgbClr val="243A5F"/>
            </a:solidFill>
            <a:prstDash val="solid"/>
            <a:headEnd type="none" w="lg" len="med"/>
            <a:tailEnd type="triangle"/>
          </a:ln>
          <a:effectLst/>
        </p:spPr>
      </p:cxnSp>
    </p:spTree>
    <p:extLst>
      <p:ext uri="{BB962C8B-B14F-4D97-AF65-F5344CB8AC3E}">
        <p14:creationId xmlns:p14="http://schemas.microsoft.com/office/powerpoint/2010/main" val="3684817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22" presetClass="entr" presetSubtype="8" fill="hold" nodeType="withEffect">
                                  <p:stCondLst>
                                    <p:cond delay="250"/>
                                  </p:stCondLst>
                                  <p:childTnLst>
                                    <p:set>
                                      <p:cBhvr>
                                        <p:cTn id="9" dur="1" fill="hold">
                                          <p:stCondLst>
                                            <p:cond delay="0"/>
                                          </p:stCondLst>
                                        </p:cTn>
                                        <p:tgtEl>
                                          <p:spTgt spid="84"/>
                                        </p:tgtEl>
                                        <p:attrNameLst>
                                          <p:attrName>style.visibility</p:attrName>
                                        </p:attrNameLst>
                                      </p:cBhvr>
                                      <p:to>
                                        <p:strVal val="visible"/>
                                      </p:to>
                                    </p:set>
                                    <p:animEffect transition="in" filter="wipe(left)">
                                      <p:cBhvr>
                                        <p:cTn id="10"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Industry Cloud Theme 3.12">
  <a:themeElements>
    <a:clrScheme name="Custom 11">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Sustainability (Base template) " id="{F8A2A05F-7857-4AA8-80CB-5521BC03A38E}" vid="{6B3A2842-9DE2-4189-9D10-E0F259C6E0A4}"/>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Industry Cloud Theme 3.12">
  <a:themeElements>
    <a:clrScheme name="Custom 11">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Sustainability (Base template) " id="{F8A2A05F-7857-4AA8-80CB-5521BC03A38E}" vid="{6B3A2842-9DE2-4189-9D10-E0F259C6E0A4}"/>
    </a:ext>
  </a:extLst>
</a:theme>
</file>

<file path=ppt/theme/theme3.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1_Sustainability All-up">
  <a:themeElements>
    <a:clrScheme name="Custom 51">
      <a:dk1>
        <a:srgbClr val="000000"/>
      </a:dk1>
      <a:lt1>
        <a:srgbClr val="FFFFFF"/>
      </a:lt1>
      <a:dk2>
        <a:srgbClr val="243A5F"/>
      </a:dk2>
      <a:lt2>
        <a:srgbClr val="E6E6E6"/>
      </a:lt2>
      <a:accent1>
        <a:srgbClr val="30E5D0"/>
      </a:accent1>
      <a:accent2>
        <a:srgbClr val="008575"/>
      </a:accent2>
      <a:accent3>
        <a:srgbClr val="243A5F"/>
      </a:accent3>
      <a:accent4>
        <a:srgbClr val="30E5D0"/>
      </a:accent4>
      <a:accent5>
        <a:srgbClr val="0078D4"/>
      </a:accent5>
      <a:accent6>
        <a:srgbClr val="D2D2D2"/>
      </a:accent6>
      <a:hlink>
        <a:srgbClr val="30E5D0"/>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Template Starter Teal - February 2020.potx" id="{ED1A6496-A683-46AB-8E23-C2F28A40B1A7}" vid="{6017B456-6C7F-4CBA-A12B-A3732CAB3A98}"/>
    </a:ext>
  </a:extLst>
</a:theme>
</file>

<file path=ppt/theme/theme5.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oss Industry PPTX Template_CB.pptx" id="{FFAE5FFD-F383-468B-8D5D-9D458A7214D2}" vid="{088D75FA-89C5-4CD7-8A8E-F38930FEDC9E}"/>
    </a:ext>
  </a:extLst>
</a:theme>
</file>

<file path=ppt/theme/theme6.xml><?xml version="1.0" encoding="utf-8"?>
<a:theme xmlns:a="http://schemas.openxmlformats.org/drawingml/2006/main" name="Cloud for Manufacturing">
  <a:themeElements>
    <a:clrScheme name="Custom 8">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Manufacturing" id="{FF6FA42A-F903-41CA-BD44-7E441838D8D7}" vid="{34B6D877-3B07-4889-A414-7BADABD6F90A}"/>
    </a:ext>
  </a:extLst>
</a:theme>
</file>

<file path=ppt/theme/theme7.xml><?xml version="1.0" encoding="utf-8"?>
<a:theme xmlns:a="http://schemas.openxmlformats.org/drawingml/2006/main" name="3_Industry Cloud Theme 3.12">
  <a:themeElements>
    <a:clrScheme name="Custom 11">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Sustainability (Base template) " id="{F8A2A05F-7857-4AA8-80CB-5521BC03A38E}" vid="{6B3A2842-9DE2-4189-9D10-E0F259C6E0A4}"/>
    </a:ext>
  </a:extLst>
</a:theme>
</file>

<file path=ppt/theme/theme8.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oss Industry PPTX Template_CB.pptx" id="{FFAE5FFD-F383-468B-8D5D-9D458A7214D2}" vid="{088D75FA-89C5-4CD7-8A8E-F38930FEDC9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1FD29AADECFF4880574646F9D82661" ma:contentTypeVersion="18" ma:contentTypeDescription="Create a new document." ma:contentTypeScope="" ma:versionID="0f16923853431c294591e90e921251c1">
  <xsd:schema xmlns:xsd="http://www.w3.org/2001/XMLSchema" xmlns:xs="http://www.w3.org/2001/XMLSchema" xmlns:p="http://schemas.microsoft.com/office/2006/metadata/properties" xmlns:ns1="http://schemas.microsoft.com/sharepoint/v3" xmlns:ns2="66582b38-983f-45a2-9c24-37fd885b0344" xmlns:ns3="bfebcaa8-eecb-4456-8157-ce2076f54b5b" xmlns:ns4="230e9df3-be65-4c73-a93b-d1236ebd677e" targetNamespace="http://schemas.microsoft.com/office/2006/metadata/properties" ma:root="true" ma:fieldsID="5062b626fcf0f86fe9cc88462901bcd8" ns1:_="" ns2:_="" ns3:_="" ns4:_="">
    <xsd:import namespace="http://schemas.microsoft.com/sharepoint/v3"/>
    <xsd:import namespace="66582b38-983f-45a2-9c24-37fd885b0344"/>
    <xsd:import namespace="bfebcaa8-eecb-4456-8157-ce2076f54b5b"/>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582b38-983f-45a2-9c24-37fd885b03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ebcaa8-eecb-4456-8157-ce2076f54b5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cf63a785-9b59-4d65-9e1a-5024ee152d87}" ma:internalName="TaxCatchAll" ma:showField="CatchAllData" ma:web="bfebcaa8-eecb-4456-8157-ce2076f54b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66582b38-983f-45a2-9c24-37fd885b0344" xsi:nil="true"/>
    <lcf76f155ced4ddcb4097134ff3c332f xmlns="66582b38-983f-45a2-9c24-37fd885b0344">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A4BC219-E092-4347-B13F-9E6DE3E2816E}">
  <ds:schemaRefs>
    <ds:schemaRef ds:uri="230e9df3-be65-4c73-a93b-d1236ebd677e"/>
    <ds:schemaRef ds:uri="66582b38-983f-45a2-9c24-37fd885b0344"/>
    <ds:schemaRef ds:uri="bfebcaa8-eecb-4456-8157-ce2076f54b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30e9df3-be65-4c73-a93b-d1236ebd677e"/>
    <ds:schemaRef ds:uri="http://schemas.microsoft.com/sharepoint/v3"/>
    <ds:schemaRef ds:uri="66582b38-983f-45a2-9c24-37fd885b0344"/>
    <ds:schemaRef ds:uri="http://purl.org/dc/terms/"/>
    <ds:schemaRef ds:uri="bfebcaa8-eecb-4456-8157-ce2076f54b5b"/>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16-9_Blue_Business_2019_18</Template>
  <TotalTime>5</TotalTime>
  <Words>9691</Words>
  <Application>Microsoft Office PowerPoint</Application>
  <PresentationFormat>Widescreen</PresentationFormat>
  <Paragraphs>1193</Paragraphs>
  <Slides>104</Slides>
  <Notes>85</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104</vt:i4>
      </vt:variant>
    </vt:vector>
  </HeadingPairs>
  <TitlesOfParts>
    <vt:vector size="120" baseType="lpstr">
      <vt:lpstr>Arial</vt:lpstr>
      <vt:lpstr>Calibri</vt:lpstr>
      <vt:lpstr>Consolas</vt:lpstr>
      <vt:lpstr>Segeo UI</vt:lpstr>
      <vt:lpstr>Segoe UI</vt:lpstr>
      <vt:lpstr>Segoe UI Semibold</vt:lpstr>
      <vt:lpstr>Segoe UI Semilight</vt:lpstr>
      <vt:lpstr>Wingdings</vt:lpstr>
      <vt:lpstr>1_Industry Cloud Theme 3.12</vt:lpstr>
      <vt:lpstr>2_Industry Cloud Theme 3.12</vt:lpstr>
      <vt:lpstr>1_White Template</vt:lpstr>
      <vt:lpstr>1_Sustainability All-up</vt:lpstr>
      <vt:lpstr>2_White Template</vt:lpstr>
      <vt:lpstr>Cloud for Manufacturing</vt:lpstr>
      <vt:lpstr>3_Industry Cloud Theme 3.12</vt:lpstr>
      <vt:lpstr>3_White Template</vt:lpstr>
      <vt:lpstr>Microsoft  Sustainability Manager Readiness Bootcamp  Agenda</vt:lpstr>
      <vt:lpstr>Session 1:  Our sustainability story</vt:lpstr>
      <vt:lpstr>Decades of action</vt:lpstr>
      <vt:lpstr>Moving from pledges to performance</vt:lpstr>
      <vt:lpstr>Wherever you are in your sustainability journey, together, we can accelerate progress to reach our collective goals</vt:lpstr>
      <vt:lpstr>Microsoft Cloud for Sustainability  accelerates sustainability progress and business growth</vt:lpstr>
      <vt:lpstr>Accelerate sustainability progress and business growth Microsoft Cloud for Sustainability</vt:lpstr>
      <vt:lpstr>PowerPoint Presentation</vt:lpstr>
      <vt:lpstr>Record data</vt:lpstr>
      <vt:lpstr>Report insights</vt:lpstr>
      <vt:lpstr>Reduce your footprint</vt:lpstr>
      <vt:lpstr>Microsoft Sustainability Manager  </vt:lpstr>
      <vt:lpstr>Solution view</vt:lpstr>
      <vt:lpstr>Solution view</vt:lpstr>
      <vt:lpstr>Accelerate sustainability progress and business growth Microsoft Cloud for Sustainability</vt:lpstr>
      <vt:lpstr>Accelerate sustainability progress and business growth Microsoft Cloud for Sustainability</vt:lpstr>
      <vt:lpstr>What did we learn in  Session 1?</vt:lpstr>
      <vt:lpstr>Give us your feedback</vt:lpstr>
      <vt:lpstr>PowerPoint Presentation</vt:lpstr>
      <vt:lpstr>Readiness bootcamp</vt:lpstr>
      <vt:lpstr>Session 2: Carbon context</vt:lpstr>
      <vt:lpstr>Our climate,   </vt:lpstr>
      <vt:lpstr>Sustainability drivers</vt:lpstr>
      <vt:lpstr>Sustainability challenges</vt:lpstr>
      <vt:lpstr>Transformation requires a data-first approach</vt:lpstr>
      <vt:lpstr>Definitions and concepts</vt:lpstr>
      <vt:lpstr>The greenhouse effect</vt:lpstr>
      <vt:lpstr>Sources of emissions</vt:lpstr>
      <vt:lpstr>Carbon dioxide equivalent (CO2e) A unified metric for multiple greenhouse gases</vt:lpstr>
      <vt:lpstr>Scopes and emissions across the value chain</vt:lpstr>
      <vt:lpstr>What are emission targets?</vt:lpstr>
      <vt:lpstr>The role of emission factors</vt:lpstr>
      <vt:lpstr>Using estimation factors</vt:lpstr>
      <vt:lpstr>What did we learn in  Session 2?</vt:lpstr>
      <vt:lpstr>Understanding the math behind net-zero carbon</vt:lpstr>
      <vt:lpstr>Give us your feedback</vt:lpstr>
      <vt:lpstr>PowerPoint Presentation</vt:lpstr>
      <vt:lpstr>Readiness bootcamp</vt:lpstr>
      <vt:lpstr>Session 3: End-to-end demo</vt:lpstr>
      <vt:lpstr>PowerPoint Presentation</vt:lpstr>
      <vt:lpstr>What did we learn in  Session 3?</vt:lpstr>
      <vt:lpstr>Give us your feedback</vt:lpstr>
      <vt:lpstr>PowerPoint Presentation</vt:lpstr>
      <vt:lpstr>Readiness bootcamp</vt:lpstr>
      <vt:lpstr>Session 4:  Data flow and data ingestion</vt:lpstr>
      <vt:lpstr>Solution focus areas</vt:lpstr>
      <vt:lpstr>Defining the organizational boundaries</vt:lpstr>
      <vt:lpstr>Continuous stream of supporting data</vt:lpstr>
      <vt:lpstr>Types of data</vt:lpstr>
      <vt:lpstr>Recommended practices Supporting data</vt:lpstr>
      <vt:lpstr>Real-world example Tracking emissions by segment within plants</vt:lpstr>
      <vt:lpstr>Processes and data flow</vt:lpstr>
      <vt:lpstr>Microsoft Cloud for Sustainability data model</vt:lpstr>
      <vt:lpstr>Flexible data ingestion methods</vt:lpstr>
      <vt:lpstr>Templates</vt:lpstr>
      <vt:lpstr>Monitoring data ingestion</vt:lpstr>
      <vt:lpstr>Recommended practices Data ingestion</vt:lpstr>
      <vt:lpstr>What did we learn in  Session 4?</vt:lpstr>
      <vt:lpstr>Give us your feedback</vt:lpstr>
      <vt:lpstr>PowerPoint Presentation</vt:lpstr>
      <vt:lpstr>Readiness bootcamp</vt:lpstr>
      <vt:lpstr>Session 5: Calculations</vt:lpstr>
      <vt:lpstr>Navigation</vt:lpstr>
      <vt:lpstr>Calculations End-to-end process</vt:lpstr>
      <vt:lpstr>PowerPoint Presentation</vt:lpstr>
      <vt:lpstr>PowerPoint Presentation</vt:lpstr>
      <vt:lpstr>Co2-equivalent emissions data</vt:lpstr>
      <vt:lpstr>Models Case: Mobile combustion (EPA)</vt:lpstr>
      <vt:lpstr>Models Case: Mobile combustion (EPA)</vt:lpstr>
      <vt:lpstr>Models Case: Mobile combustion (EPA)</vt:lpstr>
      <vt:lpstr>Models Case: Mobile combustion (EPA)</vt:lpstr>
      <vt:lpstr>Models Case: Mobile combustion (EPA)</vt:lpstr>
      <vt:lpstr>Profile The process of connecting the activity with the formula</vt:lpstr>
      <vt:lpstr>Libraries</vt:lpstr>
      <vt:lpstr>Factor mapping Dynamic calculations at scale</vt:lpstr>
      <vt:lpstr>Factor mapping in library</vt:lpstr>
      <vt:lpstr>Recommended practices Calculations</vt:lpstr>
      <vt:lpstr>What did we learn in  Session 5?</vt:lpstr>
      <vt:lpstr>Give us your feedback</vt:lpstr>
      <vt:lpstr>PowerPoint Presentation</vt:lpstr>
      <vt:lpstr>Readiness bootcamp</vt:lpstr>
      <vt:lpstr>Session 6:  Analytics, reporting and implementation</vt:lpstr>
      <vt:lpstr>Analytics and reports</vt:lpstr>
      <vt:lpstr>Scorecards and goals</vt:lpstr>
      <vt:lpstr>PowerPoint Presentation</vt:lpstr>
      <vt:lpstr>Sustainability Manager Configuration Guide</vt:lpstr>
      <vt:lpstr>What have we learned during this training?</vt:lpstr>
      <vt:lpstr>Give us your feedback</vt:lpstr>
      <vt:lpstr>PowerPoint Presentation</vt:lpstr>
      <vt:lpstr>Readiness bootcamp</vt:lpstr>
      <vt:lpstr>Session 7:  Telling the solution story</vt:lpstr>
      <vt:lpstr>Our story is growing, quickly</vt:lpstr>
      <vt:lpstr>Microsoft sustainability top line messaging orientation</vt:lpstr>
      <vt:lpstr>Wherever you are in your sustainability journey, together, we can accelerate progress to reach our collective goals</vt:lpstr>
      <vt:lpstr>Accelerate sustainability progress and business growth Microsoft Cloud for Sustainability</vt:lpstr>
      <vt:lpstr>Accelerate sustainability progress and business growth Microsoft Cloud for Sustainability</vt:lpstr>
      <vt:lpstr>Our story is growing, quickly</vt:lpstr>
      <vt:lpstr>Our sustainability story</vt:lpstr>
      <vt:lpstr>Decades of action</vt:lpstr>
      <vt:lpstr>Wherever you are in your sustainability journey, together, we can accelerate progress to reach our collective goals</vt:lpstr>
      <vt:lpstr>Microsoft Cloud for Sustainability  accelerates sustainability progress and business growth</vt:lpstr>
      <vt:lpstr>Microsoft Sustainability Manager</vt:lpstr>
      <vt:lpstr>Resources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Scott Rollins (The Spur Group Inc)</dc:creator>
  <cp:keywords/>
  <dc:description/>
  <cp:lastModifiedBy>Claire Nielsen</cp:lastModifiedBy>
  <cp:revision>2</cp:revision>
  <dcterms:created xsi:type="dcterms:W3CDTF">2019-02-20T19:22:26Z</dcterms:created>
  <dcterms:modified xsi:type="dcterms:W3CDTF">2022-05-23T07:28:38Z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0x010100181FD29AADECFF4880574646F9D82661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807000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ExtendedDescription">
    <vt:lpwstr/>
  </property>
  <property fmtid="{D5CDD505-2E9C-101B-9397-08002B2CF9AE}" pid="26" name="MediaServiceImageTags">
    <vt:lpwstr/>
  </property>
</Properties>
</file>